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B2ECD9"/>
    <a:srgbClr val="30C694"/>
    <a:srgbClr val="1F7F5F"/>
    <a:srgbClr val="F6B4BF"/>
    <a:srgbClr val="F18799"/>
    <a:srgbClr val="F6E2E7"/>
    <a:srgbClr val="D51938"/>
    <a:srgbClr val="E63F1E"/>
    <a:srgbClr val="FB9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26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6CC6-511B-4085-8A77-B19A8BEC688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0C4-40B6-4AE2-97CB-A8A40025D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81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6CC6-511B-4085-8A77-B19A8BEC688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0C4-40B6-4AE2-97CB-A8A40025D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4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6CC6-511B-4085-8A77-B19A8BEC688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0C4-40B6-4AE2-97CB-A8A40025D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57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6CC6-511B-4085-8A77-B19A8BEC688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0C4-40B6-4AE2-97CB-A8A40025D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4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6CC6-511B-4085-8A77-B19A8BEC688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0C4-40B6-4AE2-97CB-A8A40025D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66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6CC6-511B-4085-8A77-B19A8BEC688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0C4-40B6-4AE2-97CB-A8A40025D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35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6CC6-511B-4085-8A77-B19A8BEC688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0C4-40B6-4AE2-97CB-A8A40025D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07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6CC6-511B-4085-8A77-B19A8BEC688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0C4-40B6-4AE2-97CB-A8A40025D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8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6CC6-511B-4085-8A77-B19A8BEC688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0C4-40B6-4AE2-97CB-A8A40025D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10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6CC6-511B-4085-8A77-B19A8BEC688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0C4-40B6-4AE2-97CB-A8A40025D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75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6CC6-511B-4085-8A77-B19A8BEC688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F0C4-40B6-4AE2-97CB-A8A40025D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6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E6CC6-511B-4085-8A77-B19A8BEC688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F0C4-40B6-4AE2-97CB-A8A40025D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13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角丸四角形 60"/>
          <p:cNvSpPr/>
          <p:nvPr/>
        </p:nvSpPr>
        <p:spPr>
          <a:xfrm>
            <a:off x="438324" y="237680"/>
            <a:ext cx="6678478" cy="9836951"/>
          </a:xfrm>
          <a:prstGeom prst="roundRect">
            <a:avLst>
              <a:gd name="adj" fmla="val 10318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477837" y="243328"/>
            <a:ext cx="6505133" cy="9718780"/>
          </a:xfrm>
          <a:prstGeom prst="roundRect">
            <a:avLst>
              <a:gd name="adj" fmla="val 10318"/>
            </a:avLst>
          </a:prstGeom>
          <a:solidFill>
            <a:srgbClr val="DCDCD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2" name="グループ化 41"/>
          <p:cNvGrpSpPr/>
          <p:nvPr/>
        </p:nvGrpSpPr>
        <p:grpSpPr>
          <a:xfrm>
            <a:off x="1391582" y="10156235"/>
            <a:ext cx="3059289" cy="465558"/>
            <a:chOff x="-3410362" y="7274580"/>
            <a:chExt cx="3059289" cy="480287"/>
          </a:xfrm>
        </p:grpSpPr>
        <p:pic>
          <p:nvPicPr>
            <p:cNvPr id="40" name="Picture 9" descr="\\p82ns68\p82v0104\sharefs\25.滋賀支部\共有25\【機密性１】ロゴデータ\機密性1：ロゴ横向きURL有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14217" y="7274580"/>
              <a:ext cx="2667000" cy="441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フローチャート: 処理 40"/>
            <p:cNvSpPr/>
            <p:nvPr/>
          </p:nvSpPr>
          <p:spPr>
            <a:xfrm>
              <a:off x="-3410362" y="7607185"/>
              <a:ext cx="3059289" cy="147682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4439587" y="10156236"/>
            <a:ext cx="1482536" cy="279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5980119" y="10144484"/>
            <a:ext cx="548057" cy="301452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検索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439587" y="10169094"/>
            <a:ext cx="1165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協会けんぽ</a:t>
            </a:r>
            <a:r>
              <a:rPr kumimoji="1" lang="en-US" altLang="ja-JP" sz="1400" dirty="0" smtClean="0"/>
              <a:t>|</a:t>
            </a:r>
            <a:endParaRPr kumimoji="1" lang="ja-JP" altLang="en-US" sz="1400" dirty="0"/>
          </a:p>
        </p:txBody>
      </p:sp>
      <p:sp>
        <p:nvSpPr>
          <p:cNvPr id="48" name="右矢印 47"/>
          <p:cNvSpPr/>
          <p:nvPr/>
        </p:nvSpPr>
        <p:spPr>
          <a:xfrm rot="12325110">
            <a:off x="6293419" y="10223926"/>
            <a:ext cx="308950" cy="237030"/>
          </a:xfrm>
          <a:prstGeom prst="rightArrow">
            <a:avLst>
              <a:gd name="adj1" fmla="val 45883"/>
              <a:gd name="adj2" fmla="val 9560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1098392" y="403537"/>
            <a:ext cx="5301945" cy="4729623"/>
            <a:chOff x="-3812311" y="780831"/>
            <a:chExt cx="5301945" cy="4729623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-3812311" y="780831"/>
              <a:ext cx="5301945" cy="4729623"/>
              <a:chOff x="1111953" y="378176"/>
              <a:chExt cx="5301945" cy="4729623"/>
            </a:xfrm>
          </p:grpSpPr>
          <p:sp>
            <p:nvSpPr>
              <p:cNvPr id="63" name="角丸四角形 62"/>
              <p:cNvSpPr/>
              <p:nvPr/>
            </p:nvSpPr>
            <p:spPr>
              <a:xfrm>
                <a:off x="1111953" y="378176"/>
                <a:ext cx="5301945" cy="4729623"/>
              </a:xfrm>
              <a:prstGeom prst="roundRect">
                <a:avLst>
                  <a:gd name="adj" fmla="val 6273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角丸四角形 5"/>
              <p:cNvSpPr/>
              <p:nvPr/>
            </p:nvSpPr>
            <p:spPr>
              <a:xfrm>
                <a:off x="1128889" y="417690"/>
                <a:ext cx="5228564" cy="4564724"/>
              </a:xfrm>
              <a:prstGeom prst="roundRect">
                <a:avLst>
                  <a:gd name="adj" fmla="val 6273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4" name="角丸四角形 63"/>
            <p:cNvSpPr/>
            <p:nvPr/>
          </p:nvSpPr>
          <p:spPr>
            <a:xfrm>
              <a:off x="-3719724" y="918163"/>
              <a:ext cx="5033010" cy="2536101"/>
            </a:xfrm>
            <a:prstGeom prst="roundRect">
              <a:avLst>
                <a:gd name="adj" fmla="val 6273"/>
              </a:avLst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角丸四角形 64"/>
            <p:cNvSpPr/>
            <p:nvPr/>
          </p:nvSpPr>
          <p:spPr>
            <a:xfrm>
              <a:off x="-3597619" y="1048566"/>
              <a:ext cx="4811267" cy="4151970"/>
            </a:xfrm>
            <a:prstGeom prst="roundRect">
              <a:avLst>
                <a:gd name="adj" fmla="val 627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角丸四角形 8"/>
          <p:cNvSpPr/>
          <p:nvPr/>
        </p:nvSpPr>
        <p:spPr>
          <a:xfrm>
            <a:off x="1395803" y="773904"/>
            <a:ext cx="4669200" cy="4086000"/>
          </a:xfrm>
          <a:prstGeom prst="roundRect">
            <a:avLst>
              <a:gd name="adj" fmla="val 7436"/>
            </a:avLst>
          </a:prstGeom>
          <a:solidFill>
            <a:srgbClr val="D51938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角丸四角形 61"/>
          <p:cNvSpPr/>
          <p:nvPr/>
        </p:nvSpPr>
        <p:spPr>
          <a:xfrm>
            <a:off x="1463087" y="845752"/>
            <a:ext cx="4528321" cy="3950953"/>
          </a:xfrm>
          <a:prstGeom prst="roundRect">
            <a:avLst>
              <a:gd name="adj" fmla="val 34235"/>
            </a:avLst>
          </a:prstGeom>
          <a:solidFill>
            <a:srgbClr val="F18799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3176082" y="1173836"/>
            <a:ext cx="1200641" cy="3374035"/>
            <a:chOff x="1691679" y="1988991"/>
            <a:chExt cx="1207511" cy="3393341"/>
          </a:xfrm>
          <a:solidFill>
            <a:srgbClr val="F6B4BF"/>
          </a:solidFill>
        </p:grpSpPr>
        <p:sp>
          <p:nvSpPr>
            <p:cNvPr id="11" name="涙形 10"/>
            <p:cNvSpPr/>
            <p:nvPr/>
          </p:nvSpPr>
          <p:spPr>
            <a:xfrm rot="8089523">
              <a:off x="1839017" y="1988991"/>
              <a:ext cx="863595" cy="863595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2051720" y="2608803"/>
              <a:ext cx="481470" cy="34961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片側の 2 つの角を丸めた四角形 12"/>
            <p:cNvSpPr/>
            <p:nvPr/>
          </p:nvSpPr>
          <p:spPr>
            <a:xfrm>
              <a:off x="1691679" y="2892470"/>
              <a:ext cx="1207511" cy="1237764"/>
            </a:xfrm>
            <a:prstGeom prst="round2SameRect">
              <a:avLst>
                <a:gd name="adj1" fmla="val 28261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 rot="200996">
              <a:off x="1956497" y="4158196"/>
              <a:ext cx="347786" cy="1224136"/>
            </a:xfrm>
            <a:prstGeom prst="roundRect">
              <a:avLst>
                <a:gd name="adj" fmla="val 478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楕円 14"/>
            <p:cNvSpPr/>
            <p:nvPr/>
          </p:nvSpPr>
          <p:spPr>
            <a:xfrm>
              <a:off x="1691679" y="3937769"/>
              <a:ext cx="423545" cy="4695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/>
            <p:cNvSpPr/>
            <p:nvPr/>
          </p:nvSpPr>
          <p:spPr>
            <a:xfrm>
              <a:off x="2472833" y="3937769"/>
              <a:ext cx="423545" cy="4695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797059" y="3678772"/>
              <a:ext cx="855102" cy="6413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角丸四角形 17"/>
            <p:cNvSpPr/>
            <p:nvPr/>
          </p:nvSpPr>
          <p:spPr>
            <a:xfrm rot="21399004" flipH="1">
              <a:off x="2301351" y="4158196"/>
              <a:ext cx="347786" cy="1224136"/>
            </a:xfrm>
            <a:prstGeom prst="roundRect">
              <a:avLst>
                <a:gd name="adj" fmla="val 478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2351128" y="2008253"/>
            <a:ext cx="391040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不正に健康</a:t>
            </a:r>
            <a:r>
              <a:rPr lang="ja-JP" altLang="en-US" sz="2800" b="1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保険証を</a:t>
            </a:r>
            <a:endParaRPr lang="en-US" altLang="ja-JP" sz="2800" b="1" dirty="0" smtClean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使用</a:t>
            </a:r>
            <a:r>
              <a:rPr lang="ja-JP" altLang="en-US" sz="28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した場合、</a:t>
            </a:r>
            <a:endParaRPr lang="en-US" altLang="ja-JP" sz="2800" b="1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医療費を返還</a:t>
            </a:r>
            <a:endParaRPr lang="en-US" altLang="ja-JP" sz="2800" b="1" dirty="0" smtClean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いただくことと</a:t>
            </a:r>
            <a:endParaRPr lang="en-US" altLang="ja-JP" sz="2800" b="1" dirty="0" smtClean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なります</a:t>
            </a:r>
            <a:endParaRPr kumimoji="1" lang="ja-JP" altLang="en-US" sz="2800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9" name="Picture 2" descr="\\p82ns68\p82v0104\sharefs\25.滋賀支部\共有25\【機密性１】イラストライブラリ-透過png-V1_0\機密性1：人物-女性-しまった！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223" y="2735429"/>
            <a:ext cx="1759935" cy="20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テキスト ボックス 42"/>
          <p:cNvSpPr txBox="1"/>
          <p:nvPr/>
        </p:nvSpPr>
        <p:spPr>
          <a:xfrm>
            <a:off x="2345199" y="2012556"/>
            <a:ext cx="391040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不正に健康</a:t>
            </a: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保険証を</a:t>
            </a:r>
            <a:endParaRPr lang="en-US" altLang="ja-JP" sz="28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使用</a:t>
            </a:r>
            <a:r>
              <a:rPr lang="ja-JP" altLang="en-US" sz="28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した場合、</a:t>
            </a:r>
            <a:endParaRPr lang="en-US" altLang="ja-JP" sz="28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医療費を返還</a:t>
            </a:r>
            <a:endParaRPr lang="en-US" altLang="ja-JP" sz="28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いただくことと</a:t>
            </a:r>
            <a:endParaRPr lang="en-US" altLang="ja-JP" sz="28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なります</a:t>
            </a:r>
            <a:endParaRPr kumimoji="1" lang="ja-JP" altLang="en-US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1096045" y="5064420"/>
            <a:ext cx="5301945" cy="4729623"/>
            <a:chOff x="-3812311" y="780831"/>
            <a:chExt cx="5301945" cy="4729623"/>
          </a:xfrm>
        </p:grpSpPr>
        <p:grpSp>
          <p:nvGrpSpPr>
            <p:cNvPr id="67" name="グループ化 66"/>
            <p:cNvGrpSpPr/>
            <p:nvPr/>
          </p:nvGrpSpPr>
          <p:grpSpPr>
            <a:xfrm>
              <a:off x="-3812311" y="780831"/>
              <a:ext cx="5301945" cy="4729623"/>
              <a:chOff x="1111953" y="378176"/>
              <a:chExt cx="5301945" cy="4729623"/>
            </a:xfrm>
          </p:grpSpPr>
          <p:sp>
            <p:nvSpPr>
              <p:cNvPr id="70" name="角丸四角形 69"/>
              <p:cNvSpPr/>
              <p:nvPr/>
            </p:nvSpPr>
            <p:spPr>
              <a:xfrm>
                <a:off x="1111953" y="378176"/>
                <a:ext cx="5301945" cy="4729623"/>
              </a:xfrm>
              <a:prstGeom prst="roundRect">
                <a:avLst>
                  <a:gd name="adj" fmla="val 6273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角丸四角形 70"/>
              <p:cNvSpPr/>
              <p:nvPr/>
            </p:nvSpPr>
            <p:spPr>
              <a:xfrm>
                <a:off x="1128889" y="417690"/>
                <a:ext cx="5228564" cy="4564724"/>
              </a:xfrm>
              <a:prstGeom prst="roundRect">
                <a:avLst>
                  <a:gd name="adj" fmla="val 6273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8" name="角丸四角形 67"/>
            <p:cNvSpPr/>
            <p:nvPr/>
          </p:nvSpPr>
          <p:spPr>
            <a:xfrm>
              <a:off x="-3719724" y="918163"/>
              <a:ext cx="5033010" cy="2536101"/>
            </a:xfrm>
            <a:prstGeom prst="roundRect">
              <a:avLst>
                <a:gd name="adj" fmla="val 6273"/>
              </a:avLst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角丸四角形 68"/>
            <p:cNvSpPr/>
            <p:nvPr/>
          </p:nvSpPr>
          <p:spPr>
            <a:xfrm>
              <a:off x="-3597619" y="1048566"/>
              <a:ext cx="4811267" cy="4151970"/>
            </a:xfrm>
            <a:prstGeom prst="roundRect">
              <a:avLst>
                <a:gd name="adj" fmla="val 627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角丸四角形 20"/>
          <p:cNvSpPr/>
          <p:nvPr/>
        </p:nvSpPr>
        <p:spPr>
          <a:xfrm>
            <a:off x="1396776" y="5432172"/>
            <a:ext cx="4667255" cy="4084143"/>
          </a:xfrm>
          <a:prstGeom prst="roundRect">
            <a:avLst>
              <a:gd name="adj" fmla="val 7436"/>
            </a:avLst>
          </a:prstGeom>
          <a:solidFill>
            <a:srgbClr val="1F7F5F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1463087" y="5498766"/>
            <a:ext cx="4528321" cy="3950953"/>
          </a:xfrm>
          <a:prstGeom prst="roundRect">
            <a:avLst>
              <a:gd name="adj" fmla="val 34235"/>
            </a:avLst>
          </a:prstGeom>
          <a:solidFill>
            <a:srgbClr val="30C694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" name="グループ化 24"/>
          <p:cNvGrpSpPr/>
          <p:nvPr/>
        </p:nvGrpSpPr>
        <p:grpSpPr>
          <a:xfrm>
            <a:off x="3280862" y="5948698"/>
            <a:ext cx="1421651" cy="3232761"/>
            <a:chOff x="4197752" y="1488865"/>
            <a:chExt cx="1623973" cy="3692830"/>
          </a:xfrm>
          <a:solidFill>
            <a:srgbClr val="B2ECD9"/>
          </a:solidFill>
        </p:grpSpPr>
        <p:sp>
          <p:nvSpPr>
            <p:cNvPr id="26" name="フローチャート: 記憶データ 25"/>
            <p:cNvSpPr/>
            <p:nvPr/>
          </p:nvSpPr>
          <p:spPr>
            <a:xfrm rot="6736962">
              <a:off x="4598642" y="2434748"/>
              <a:ext cx="1080120" cy="884578"/>
            </a:xfrm>
            <a:prstGeom prst="flowChartOnlineStora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 rot="20538123">
              <a:off x="4206419" y="1488865"/>
              <a:ext cx="916818" cy="996147"/>
              <a:chOff x="3897780" y="1515464"/>
              <a:chExt cx="916818" cy="996147"/>
            </a:xfrm>
            <a:grpFill/>
          </p:grpSpPr>
          <p:sp>
            <p:nvSpPr>
              <p:cNvPr id="36" name="涙形 35"/>
              <p:cNvSpPr/>
              <p:nvPr/>
            </p:nvSpPr>
            <p:spPr>
              <a:xfrm rot="8089523">
                <a:off x="3897780" y="1515464"/>
                <a:ext cx="916818" cy="916818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7" name="角丸四角形 36"/>
              <p:cNvSpPr/>
              <p:nvPr/>
            </p:nvSpPr>
            <p:spPr>
              <a:xfrm>
                <a:off x="4099460" y="2162001"/>
                <a:ext cx="481470" cy="34961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8" name="角丸四角形 27"/>
            <p:cNvSpPr/>
            <p:nvPr/>
          </p:nvSpPr>
          <p:spPr>
            <a:xfrm rot="20436760">
              <a:off x="5461685" y="2497190"/>
              <a:ext cx="360040" cy="112036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角丸四角形 28"/>
            <p:cNvSpPr/>
            <p:nvPr/>
          </p:nvSpPr>
          <p:spPr>
            <a:xfrm rot="2498624">
              <a:off x="4197752" y="2314007"/>
              <a:ext cx="360040" cy="123138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台形 29"/>
            <p:cNvSpPr/>
            <p:nvPr/>
          </p:nvSpPr>
          <p:spPr>
            <a:xfrm rot="248194" flipH="1">
              <a:off x="4521707" y="2465791"/>
              <a:ext cx="1060612" cy="1290223"/>
            </a:xfrm>
            <a:prstGeom prst="trapezoid">
              <a:avLst>
                <a:gd name="adj" fmla="val 107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4535889" y="2872021"/>
              <a:ext cx="607153" cy="50405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角丸四角形 31"/>
            <p:cNvSpPr/>
            <p:nvPr/>
          </p:nvSpPr>
          <p:spPr>
            <a:xfrm rot="1074126" flipH="1">
              <a:off x="4291299" y="3520041"/>
              <a:ext cx="388697" cy="1600116"/>
            </a:xfrm>
            <a:prstGeom prst="roundRect">
              <a:avLst>
                <a:gd name="adj" fmla="val 478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角丸四角形 32"/>
            <p:cNvSpPr/>
            <p:nvPr/>
          </p:nvSpPr>
          <p:spPr>
            <a:xfrm rot="19987609">
              <a:off x="5348859" y="3581579"/>
              <a:ext cx="451261" cy="1600116"/>
            </a:xfrm>
            <a:prstGeom prst="roundRect">
              <a:avLst>
                <a:gd name="adj" fmla="val 478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台形 33"/>
            <p:cNvSpPr/>
            <p:nvPr/>
          </p:nvSpPr>
          <p:spPr>
            <a:xfrm rot="12119631">
              <a:off x="4388334" y="3271615"/>
              <a:ext cx="645884" cy="1135579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台形 34"/>
            <p:cNvSpPr/>
            <p:nvPr/>
          </p:nvSpPr>
          <p:spPr>
            <a:xfrm rot="9300685" flipH="1">
              <a:off x="5000717" y="3394782"/>
              <a:ext cx="648072" cy="110342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8" name="Picture 7" descr="\\p82ns68\p82v0104\sharefs\25.滋賀支部\共有25\【機密性１】イラストライブラリ-透過png-V1_0\機密性1：キャラクター-保険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356" y="7113806"/>
            <a:ext cx="2091449" cy="206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2858827" y="6344718"/>
            <a:ext cx="3206176" cy="2968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退職日の翌日から、</a:t>
            </a:r>
            <a:endParaRPr lang="en-US" altLang="ja-JP" sz="2800" b="1" dirty="0" smtClean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健康</a:t>
            </a:r>
            <a:r>
              <a:rPr lang="ja-JP" altLang="en-US" sz="28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保険証</a:t>
            </a:r>
            <a:r>
              <a:rPr lang="ja-JP" altLang="en-US" sz="2800" b="1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は</a:t>
            </a:r>
            <a:endParaRPr lang="en-US" altLang="ja-JP" sz="2800" b="1" dirty="0" smtClean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使えない！</a:t>
            </a:r>
            <a:endParaRPr lang="en-US" altLang="ja-JP" sz="2800" b="1" dirty="0" smtClean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すぐに会社や</a:t>
            </a:r>
            <a:endParaRPr lang="en-US" altLang="ja-JP" sz="2800" b="1" dirty="0" smtClean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協会けんぽに</a:t>
            </a:r>
            <a:endParaRPr lang="en-US" altLang="ja-JP" sz="2800" b="1" dirty="0" smtClean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送り返してね</a:t>
            </a:r>
            <a:endParaRPr lang="ja-JP" altLang="en-US" sz="2800" b="1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endParaRPr kumimoji="1" lang="ja-JP" altLang="en-US" sz="2000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858827" y="6344718"/>
            <a:ext cx="3206176" cy="2968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退職日の翌日から、</a:t>
            </a:r>
            <a:endParaRPr lang="en-US" altLang="ja-JP" sz="28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健康</a:t>
            </a:r>
            <a:r>
              <a:rPr lang="ja-JP" altLang="en-US" sz="28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保険証</a:t>
            </a: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は</a:t>
            </a:r>
            <a:endParaRPr lang="en-US" altLang="ja-JP" sz="28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使えない！</a:t>
            </a:r>
            <a:endParaRPr lang="en-US" altLang="ja-JP" sz="28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すぐに会社や</a:t>
            </a:r>
            <a:endParaRPr lang="en-US" altLang="ja-JP" sz="28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協会けんぽに</a:t>
            </a:r>
            <a:endParaRPr lang="en-US" altLang="ja-JP" sz="28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送り返してね</a:t>
            </a:r>
            <a:endParaRPr lang="ja-JP" altLang="en-US" sz="28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endParaRPr kumimoji="1" lang="ja-JP" altLang="en-US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640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827313" y="1131473"/>
            <a:ext cx="5886994" cy="5399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62377" y="1140183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退職者にかかる手続きチェックリスト</a:t>
            </a:r>
            <a:endParaRPr kumimoji="1" lang="ja-JP" altLang="en-US" sz="2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788506"/>
              </p:ext>
            </p:extLst>
          </p:nvPr>
        </p:nvGraphicFramePr>
        <p:xfrm>
          <a:off x="563260" y="1974763"/>
          <a:ext cx="65081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403">
                  <a:extLst>
                    <a:ext uri="{9D8B030D-6E8A-4147-A177-3AD203B41FA5}">
                      <a16:colId xmlns:a16="http://schemas.microsoft.com/office/drawing/2014/main" val="1758413172"/>
                    </a:ext>
                  </a:extLst>
                </a:gridCol>
                <a:gridCol w="2360023">
                  <a:extLst>
                    <a:ext uri="{9D8B030D-6E8A-4147-A177-3AD203B41FA5}">
                      <a16:colId xmlns:a16="http://schemas.microsoft.com/office/drawing/2014/main" val="2861249202"/>
                    </a:ext>
                  </a:extLst>
                </a:gridCol>
                <a:gridCol w="923108">
                  <a:extLst>
                    <a:ext uri="{9D8B030D-6E8A-4147-A177-3AD203B41FA5}">
                      <a16:colId xmlns:a16="http://schemas.microsoft.com/office/drawing/2014/main" val="698052573"/>
                    </a:ext>
                  </a:extLst>
                </a:gridCol>
                <a:gridCol w="2403566">
                  <a:extLst>
                    <a:ext uri="{9D8B030D-6E8A-4147-A177-3AD203B41FA5}">
                      <a16:colId xmlns:a16="http://schemas.microsoft.com/office/drawing/2014/main" val="3342446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　名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退職日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令和　　年　　月　　日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87318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062377" y="2531634"/>
            <a:ext cx="5211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年金・健康保険・雇用保険の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資格喪失日は退職日の翌日</a:t>
            </a:r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です</a:t>
            </a:r>
            <a:endParaRPr kumimoji="1" lang="ja-JP" altLang="en-US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419305"/>
              </p:ext>
            </p:extLst>
          </p:nvPr>
        </p:nvGraphicFramePr>
        <p:xfrm>
          <a:off x="563260" y="2972448"/>
          <a:ext cx="6496924" cy="717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854">
                  <a:extLst>
                    <a:ext uri="{9D8B030D-6E8A-4147-A177-3AD203B41FA5}">
                      <a16:colId xmlns:a16="http://schemas.microsoft.com/office/drawing/2014/main" val="2077583032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3786387081"/>
                    </a:ext>
                  </a:extLst>
                </a:gridCol>
                <a:gridCol w="984070">
                  <a:extLst>
                    <a:ext uri="{9D8B030D-6E8A-4147-A177-3AD203B41FA5}">
                      <a16:colId xmlns:a16="http://schemas.microsoft.com/office/drawing/2014/main" val="159202251"/>
                    </a:ext>
                  </a:extLst>
                </a:gridCol>
              </a:tblGrid>
              <a:tr h="4061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種別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提出書類・内容など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チェック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027435"/>
                  </a:ext>
                </a:extLst>
              </a:tr>
              <a:tr h="413223">
                <a:tc rowSpan="2">
                  <a:txBody>
                    <a:bodyPr/>
                    <a:lstStyle/>
                    <a:p>
                      <a:endParaRPr kumimoji="1" lang="en-US" altLang="ja-JP" sz="500" b="1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日本年金機構への届出</a:t>
                      </a:r>
                      <a:endParaRPr kumimoji="1" lang="en-US" altLang="ja-JP" b="1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kumimoji="1" lang="ja-JP" altLang="en-US" sz="1100" b="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郵送先</a:t>
                      </a:r>
                      <a:r>
                        <a:rPr kumimoji="1" lang="en-US" altLang="ja-JP" sz="1100" b="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ja-JP" altLang="en-US" sz="1100" b="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〒５４１－８５３３</a:t>
                      </a:r>
                      <a:endParaRPr kumimoji="1" lang="en-US" altLang="ja-JP" sz="1100" b="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日本年金機構</a:t>
                      </a:r>
                      <a:endParaRPr kumimoji="1" lang="en-US" altLang="ja-JP" sz="1100" b="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大阪広域事務センター</a:t>
                      </a:r>
                      <a:endParaRPr kumimoji="1" lang="en-US" altLang="ja-JP" sz="1100" b="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en-US" altLang="ja-JP" sz="8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8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郵便番号と宛名を記載するだけで</a:t>
                      </a:r>
                      <a:endParaRPr kumimoji="1" lang="en-US" altLang="ja-JP" sz="80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届きます</a:t>
                      </a:r>
                      <a:endParaRPr kumimoji="1" lang="en-US" altLang="ja-JP" sz="80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11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 被保険者資格喪失届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（５日以内）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58783"/>
                  </a:ext>
                </a:extLst>
              </a:tr>
              <a:tr h="96222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 被保険者証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上記資格喪失届に添付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扶養家族分含（　　　／　　　）枚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412394"/>
                  </a:ext>
                </a:extLst>
              </a:tr>
              <a:tr h="792011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ハローワークへの届出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A0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 雇用保険被保険者資格喪失届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（１０日以内／離職票交付希望有無の確認）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392651"/>
                  </a:ext>
                </a:extLst>
              </a:tr>
              <a:tr h="413223">
                <a:tc rowSpan="2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次の就職までに期間がある</a:t>
                      </a:r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退職者への説明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 国民年金加入の案内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634007"/>
                  </a:ext>
                </a:extLst>
              </a:tr>
              <a:tr h="161979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 退職後の健康保険の説明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 　〇国民健康保険→市町村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 〇任意継続保険→協会けんぽ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上記から退職者が選択し手続きが必要です。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事業主発行の退職証明書があれば手続きが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スムーズです。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algn="l" defTabSz="755934" rtl="0" eaLnBrk="1" latinLnBrk="0" hangingPunct="1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〇働いている家族の被扶養者</a:t>
                      </a:r>
                      <a:endParaRPr kumimoji="1" lang="en-US" altLang="ja-JP" sz="1200" kern="12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加入要件は、家族の勤務先等へ確認ください。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927547"/>
                  </a:ext>
                </a:extLst>
              </a:tr>
              <a:tr h="413223">
                <a:tc rowSpan="3"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退職者へ交付するもの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 離職票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失業給付受給希望者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462146"/>
                  </a:ext>
                </a:extLst>
              </a:tr>
              <a:tr h="413223">
                <a:tc vMerge="1">
                  <a:txBody>
                    <a:bodyPr/>
                    <a:lstStyle/>
                    <a:p>
                      <a:endParaRPr kumimoji="1" lang="ja-JP" altLang="en-US" sz="11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 資格喪失証明書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退職後の健康保険加入希望者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309304"/>
                  </a:ext>
                </a:extLst>
              </a:tr>
              <a:tr h="413223">
                <a:tc vMerge="1">
                  <a:txBody>
                    <a:bodyPr/>
                    <a:lstStyle/>
                    <a:p>
                      <a:endParaRPr kumimoji="1" lang="ja-JP" altLang="en-US" sz="11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 源泉徴収票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203810"/>
                  </a:ext>
                </a:extLst>
              </a:tr>
              <a:tr h="413223">
                <a:tc rowSpan="3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貸与物等の返還など</a:t>
                      </a:r>
                      <a:endParaRPr kumimoji="1" lang="en-US" altLang="ja-JP" b="1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（適宜ご記入ください）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34128"/>
                  </a:ext>
                </a:extLst>
              </a:tr>
              <a:tr h="4132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08119"/>
                  </a:ext>
                </a:extLst>
              </a:tr>
              <a:tr h="4132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00111"/>
                  </a:ext>
                </a:extLst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2792977" y="3492757"/>
            <a:ext cx="161848" cy="240418"/>
            <a:chOff x="-1027611" y="3422469"/>
            <a:chExt cx="235131" cy="305952"/>
          </a:xfrm>
        </p:grpSpPr>
        <p:sp>
          <p:nvSpPr>
            <p:cNvPr id="10" name="二等辺三角形 9"/>
            <p:cNvSpPr/>
            <p:nvPr/>
          </p:nvSpPr>
          <p:spPr>
            <a:xfrm rot="12207158">
              <a:off x="-982062" y="3586780"/>
              <a:ext cx="45719" cy="141641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ローチャート: 結合子 8"/>
            <p:cNvSpPr/>
            <p:nvPr/>
          </p:nvSpPr>
          <p:spPr>
            <a:xfrm>
              <a:off x="-1027611" y="3422469"/>
              <a:ext cx="235131" cy="235131"/>
            </a:xfrm>
            <a:prstGeom prst="flowChartConnector">
              <a:avLst/>
            </a:prstGeom>
            <a:gradFill flip="none" rotWithShape="1">
              <a:gsLst>
                <a:gs pos="0">
                  <a:srgbClr val="FFCCFF"/>
                </a:gs>
                <a:gs pos="50000">
                  <a:srgbClr val="DE004A">
                    <a:shade val="67500"/>
                    <a:satMod val="115000"/>
                  </a:srgbClr>
                </a:gs>
                <a:gs pos="100000">
                  <a:srgbClr val="DE004A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2795360" y="4058134"/>
            <a:ext cx="161848" cy="240418"/>
            <a:chOff x="-1027611" y="3422469"/>
            <a:chExt cx="235131" cy="305952"/>
          </a:xfrm>
        </p:grpSpPr>
        <p:sp>
          <p:nvSpPr>
            <p:cNvPr id="13" name="二等辺三角形 12"/>
            <p:cNvSpPr/>
            <p:nvPr/>
          </p:nvSpPr>
          <p:spPr>
            <a:xfrm rot="12207158">
              <a:off x="-982062" y="3586780"/>
              <a:ext cx="45719" cy="141641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ローチャート: 結合子 13"/>
            <p:cNvSpPr/>
            <p:nvPr/>
          </p:nvSpPr>
          <p:spPr>
            <a:xfrm>
              <a:off x="-1027611" y="3422469"/>
              <a:ext cx="235131" cy="235131"/>
            </a:xfrm>
            <a:prstGeom prst="flowChartConnector">
              <a:avLst/>
            </a:prstGeom>
            <a:gradFill flip="none" rotWithShape="1">
              <a:gsLst>
                <a:gs pos="0">
                  <a:srgbClr val="FFCCFF"/>
                </a:gs>
                <a:gs pos="50000">
                  <a:srgbClr val="DE004A">
                    <a:shade val="67500"/>
                    <a:satMod val="115000"/>
                  </a:srgbClr>
                </a:gs>
                <a:gs pos="100000">
                  <a:srgbClr val="DE004A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2795360" y="5011085"/>
            <a:ext cx="161848" cy="240418"/>
            <a:chOff x="-1027611" y="3422469"/>
            <a:chExt cx="235131" cy="305952"/>
          </a:xfrm>
        </p:grpSpPr>
        <p:sp>
          <p:nvSpPr>
            <p:cNvPr id="16" name="二等辺三角形 15"/>
            <p:cNvSpPr/>
            <p:nvPr/>
          </p:nvSpPr>
          <p:spPr>
            <a:xfrm rot="12207158">
              <a:off x="-982062" y="3586780"/>
              <a:ext cx="45719" cy="141641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ローチャート: 結合子 16"/>
            <p:cNvSpPr/>
            <p:nvPr/>
          </p:nvSpPr>
          <p:spPr>
            <a:xfrm>
              <a:off x="-1027611" y="3422469"/>
              <a:ext cx="235131" cy="235131"/>
            </a:xfrm>
            <a:prstGeom prst="flowChartConnector">
              <a:avLst/>
            </a:prstGeom>
            <a:gradFill flip="none" rotWithShape="1">
              <a:gsLst>
                <a:gs pos="0">
                  <a:srgbClr val="FFCCFF"/>
                </a:gs>
                <a:gs pos="50000">
                  <a:srgbClr val="DE004A">
                    <a:shade val="67500"/>
                    <a:satMod val="115000"/>
                  </a:srgbClr>
                </a:gs>
                <a:gs pos="100000">
                  <a:srgbClr val="DE004A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2792977" y="5672774"/>
            <a:ext cx="161848" cy="240418"/>
            <a:chOff x="-1027611" y="3422469"/>
            <a:chExt cx="235131" cy="305952"/>
          </a:xfrm>
        </p:grpSpPr>
        <p:sp>
          <p:nvSpPr>
            <p:cNvPr id="19" name="二等辺三角形 18"/>
            <p:cNvSpPr/>
            <p:nvPr/>
          </p:nvSpPr>
          <p:spPr>
            <a:xfrm rot="12207158">
              <a:off x="-982062" y="3586780"/>
              <a:ext cx="45719" cy="141641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ローチャート: 結合子 19"/>
            <p:cNvSpPr/>
            <p:nvPr/>
          </p:nvSpPr>
          <p:spPr>
            <a:xfrm>
              <a:off x="-1027611" y="3422469"/>
              <a:ext cx="235131" cy="235131"/>
            </a:xfrm>
            <a:prstGeom prst="flowChartConnector">
              <a:avLst/>
            </a:prstGeom>
            <a:gradFill flip="none" rotWithShape="1">
              <a:gsLst>
                <a:gs pos="0">
                  <a:srgbClr val="FFCCFF"/>
                </a:gs>
                <a:gs pos="50000">
                  <a:srgbClr val="DE004A">
                    <a:shade val="67500"/>
                    <a:satMod val="115000"/>
                  </a:srgbClr>
                </a:gs>
                <a:gs pos="100000">
                  <a:srgbClr val="DE004A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792977" y="6075837"/>
            <a:ext cx="161848" cy="240418"/>
            <a:chOff x="-1027611" y="3422469"/>
            <a:chExt cx="235131" cy="305952"/>
          </a:xfrm>
        </p:grpSpPr>
        <p:sp>
          <p:nvSpPr>
            <p:cNvPr id="22" name="二等辺三角形 21"/>
            <p:cNvSpPr/>
            <p:nvPr/>
          </p:nvSpPr>
          <p:spPr>
            <a:xfrm rot="12207158">
              <a:off x="-982062" y="3586780"/>
              <a:ext cx="45719" cy="141641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ローチャート: 結合子 22"/>
            <p:cNvSpPr/>
            <p:nvPr/>
          </p:nvSpPr>
          <p:spPr>
            <a:xfrm>
              <a:off x="-1027611" y="3422469"/>
              <a:ext cx="235131" cy="235131"/>
            </a:xfrm>
            <a:prstGeom prst="flowChartConnector">
              <a:avLst/>
            </a:prstGeom>
            <a:gradFill flip="none" rotWithShape="1">
              <a:gsLst>
                <a:gs pos="0">
                  <a:srgbClr val="FFCCFF"/>
                </a:gs>
                <a:gs pos="50000">
                  <a:srgbClr val="DE004A">
                    <a:shade val="67500"/>
                    <a:satMod val="115000"/>
                  </a:srgbClr>
                </a:gs>
                <a:gs pos="100000">
                  <a:srgbClr val="DE004A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792977" y="7761954"/>
            <a:ext cx="161848" cy="240418"/>
            <a:chOff x="-1027611" y="3422469"/>
            <a:chExt cx="235131" cy="305952"/>
          </a:xfrm>
        </p:grpSpPr>
        <p:sp>
          <p:nvSpPr>
            <p:cNvPr id="25" name="二等辺三角形 24"/>
            <p:cNvSpPr/>
            <p:nvPr/>
          </p:nvSpPr>
          <p:spPr>
            <a:xfrm rot="12207158">
              <a:off x="-982062" y="3586780"/>
              <a:ext cx="45719" cy="141641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ローチャート: 結合子 25"/>
            <p:cNvSpPr/>
            <p:nvPr/>
          </p:nvSpPr>
          <p:spPr>
            <a:xfrm>
              <a:off x="-1027611" y="3422469"/>
              <a:ext cx="235131" cy="235131"/>
            </a:xfrm>
            <a:prstGeom prst="flowChartConnector">
              <a:avLst/>
            </a:prstGeom>
            <a:gradFill flip="none" rotWithShape="1">
              <a:gsLst>
                <a:gs pos="0">
                  <a:srgbClr val="FFCCFF"/>
                </a:gs>
                <a:gs pos="50000">
                  <a:srgbClr val="DE004A">
                    <a:shade val="67500"/>
                    <a:satMod val="115000"/>
                  </a:srgbClr>
                </a:gs>
                <a:gs pos="100000">
                  <a:srgbClr val="DE004A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2792977" y="8176157"/>
            <a:ext cx="161848" cy="240418"/>
            <a:chOff x="-1027611" y="3422469"/>
            <a:chExt cx="235131" cy="305952"/>
          </a:xfrm>
        </p:grpSpPr>
        <p:sp>
          <p:nvSpPr>
            <p:cNvPr id="28" name="二等辺三角形 27"/>
            <p:cNvSpPr/>
            <p:nvPr/>
          </p:nvSpPr>
          <p:spPr>
            <a:xfrm rot="12207158">
              <a:off x="-982062" y="3586780"/>
              <a:ext cx="45719" cy="141641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ローチャート: 結合子 28"/>
            <p:cNvSpPr/>
            <p:nvPr/>
          </p:nvSpPr>
          <p:spPr>
            <a:xfrm>
              <a:off x="-1027611" y="3422469"/>
              <a:ext cx="235131" cy="235131"/>
            </a:xfrm>
            <a:prstGeom prst="flowChartConnector">
              <a:avLst/>
            </a:prstGeom>
            <a:gradFill flip="none" rotWithShape="1">
              <a:gsLst>
                <a:gs pos="0">
                  <a:srgbClr val="FFCCFF"/>
                </a:gs>
                <a:gs pos="50000">
                  <a:srgbClr val="DE004A">
                    <a:shade val="67500"/>
                    <a:satMod val="115000"/>
                  </a:srgbClr>
                </a:gs>
                <a:gs pos="100000">
                  <a:srgbClr val="DE004A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2792977" y="8598625"/>
            <a:ext cx="161848" cy="240418"/>
            <a:chOff x="-1027611" y="3422469"/>
            <a:chExt cx="235131" cy="305952"/>
          </a:xfrm>
        </p:grpSpPr>
        <p:sp>
          <p:nvSpPr>
            <p:cNvPr id="31" name="二等辺三角形 30"/>
            <p:cNvSpPr/>
            <p:nvPr/>
          </p:nvSpPr>
          <p:spPr>
            <a:xfrm rot="12207158">
              <a:off x="-982062" y="3586780"/>
              <a:ext cx="45719" cy="141641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ローチャート: 結合子 31"/>
            <p:cNvSpPr/>
            <p:nvPr/>
          </p:nvSpPr>
          <p:spPr>
            <a:xfrm>
              <a:off x="-1027611" y="3422469"/>
              <a:ext cx="235131" cy="235131"/>
            </a:xfrm>
            <a:prstGeom prst="flowChartConnector">
              <a:avLst/>
            </a:prstGeom>
            <a:gradFill flip="none" rotWithShape="1">
              <a:gsLst>
                <a:gs pos="0">
                  <a:srgbClr val="FFCCFF"/>
                </a:gs>
                <a:gs pos="50000">
                  <a:srgbClr val="DE004A">
                    <a:shade val="67500"/>
                    <a:satMod val="115000"/>
                  </a:srgbClr>
                </a:gs>
                <a:gs pos="100000">
                  <a:srgbClr val="DE004A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450036" y="531046"/>
            <a:ext cx="672491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7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従業員の方が会社を退職する際の点検用紙としてお使いください。</a:t>
            </a:r>
            <a:endParaRPr kumimoji="1" lang="ja-JP" altLang="en-US" sz="17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68690" y="10154804"/>
            <a:ext cx="1375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月作成</a:t>
            </a:r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42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384</Words>
  <Application>Microsoft Office PowerPoint</Application>
  <PresentationFormat>ユーザー設定</PresentationFormat>
  <Paragraphs>65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BIZ UDPゴシック</vt:lpstr>
      <vt:lpstr>BIZ UDゴシック</vt:lpstr>
      <vt:lpstr>UD デジタル 教科書体 NP-B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2023-03-14T00:43:21Z</dcterms:created>
  <dcterms:modified xsi:type="dcterms:W3CDTF">2023-03-14T02:43:02Z</dcterms:modified>
</cp:coreProperties>
</file>