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6" r:id="rId2"/>
    <p:sldId id="257" r:id="rId3"/>
  </p:sldIdLst>
  <p:sldSz cx="7559675" cy="1069181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DCDC"/>
    <a:srgbClr val="B2ECD9"/>
    <a:srgbClr val="30C694"/>
    <a:srgbClr val="1F7F5F"/>
    <a:srgbClr val="F6B4BF"/>
    <a:srgbClr val="F18799"/>
    <a:srgbClr val="F6E2E7"/>
    <a:srgbClr val="D51938"/>
    <a:srgbClr val="E63F1E"/>
    <a:srgbClr val="FB91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85" d="100"/>
          <a:sy n="85" d="100"/>
        </p:scale>
        <p:origin x="264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E6CC6-511B-4085-8A77-B19A8BEC688E}" type="datetimeFigureOut">
              <a:rPr kumimoji="1" lang="ja-JP" altLang="en-US" smtClean="0"/>
              <a:t>2023/3/14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F0C4-40B6-4AE2-97CB-A8A40025DD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5816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E6CC6-511B-4085-8A77-B19A8BEC688E}" type="datetimeFigureOut">
              <a:rPr kumimoji="1" lang="ja-JP" altLang="en-US" smtClean="0"/>
              <a:t>2023/3/14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F0C4-40B6-4AE2-97CB-A8A40025DD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148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E6CC6-511B-4085-8A77-B19A8BEC688E}" type="datetimeFigureOut">
              <a:rPr kumimoji="1" lang="ja-JP" altLang="en-US" smtClean="0"/>
              <a:t>2023/3/14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F0C4-40B6-4AE2-97CB-A8A40025DD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0573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E6CC6-511B-4085-8A77-B19A8BEC688E}" type="datetimeFigureOut">
              <a:rPr kumimoji="1" lang="ja-JP" altLang="en-US" smtClean="0"/>
              <a:t>2023/3/14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F0C4-40B6-4AE2-97CB-A8A40025DD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749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E6CC6-511B-4085-8A77-B19A8BEC688E}" type="datetimeFigureOut">
              <a:rPr kumimoji="1" lang="ja-JP" altLang="en-US" smtClean="0"/>
              <a:t>2023/3/14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F0C4-40B6-4AE2-97CB-A8A40025DD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6665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E6CC6-511B-4085-8A77-B19A8BEC688E}" type="datetimeFigureOut">
              <a:rPr kumimoji="1" lang="ja-JP" altLang="en-US" smtClean="0"/>
              <a:t>2023/3/14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F0C4-40B6-4AE2-97CB-A8A40025DD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9358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E6CC6-511B-4085-8A77-B19A8BEC688E}" type="datetimeFigureOut">
              <a:rPr kumimoji="1" lang="ja-JP" altLang="en-US" smtClean="0"/>
              <a:t>2023/3/14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F0C4-40B6-4AE2-97CB-A8A40025DD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8075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E6CC6-511B-4085-8A77-B19A8BEC688E}" type="datetimeFigureOut">
              <a:rPr kumimoji="1" lang="ja-JP" altLang="en-US" smtClean="0"/>
              <a:t>2023/3/14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F0C4-40B6-4AE2-97CB-A8A40025DD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3789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E6CC6-511B-4085-8A77-B19A8BEC688E}" type="datetimeFigureOut">
              <a:rPr kumimoji="1" lang="ja-JP" altLang="en-US" smtClean="0"/>
              <a:t>2023/3/14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F0C4-40B6-4AE2-97CB-A8A40025DD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2104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E6CC6-511B-4085-8A77-B19A8BEC688E}" type="datetimeFigureOut">
              <a:rPr kumimoji="1" lang="ja-JP" altLang="en-US" smtClean="0"/>
              <a:t>2023/3/14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F0C4-40B6-4AE2-97CB-A8A40025DD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0753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E6CC6-511B-4085-8A77-B19A8BEC688E}" type="datetimeFigureOut">
              <a:rPr kumimoji="1" lang="ja-JP" altLang="en-US" smtClean="0"/>
              <a:t>2023/3/14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F0C4-40B6-4AE2-97CB-A8A40025DD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766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E6CC6-511B-4085-8A77-B19A8BEC688E}" type="datetimeFigureOut">
              <a:rPr kumimoji="1" lang="ja-JP" altLang="en-US" smtClean="0"/>
              <a:t>2023/3/14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5F0C4-40B6-4AE2-97CB-A8A40025DD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8130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角丸四角形 60"/>
          <p:cNvSpPr/>
          <p:nvPr/>
        </p:nvSpPr>
        <p:spPr>
          <a:xfrm>
            <a:off x="438324" y="237680"/>
            <a:ext cx="6678478" cy="9836951"/>
          </a:xfrm>
          <a:prstGeom prst="roundRect">
            <a:avLst>
              <a:gd name="adj" fmla="val 10318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角丸四角形 3"/>
          <p:cNvSpPr/>
          <p:nvPr/>
        </p:nvSpPr>
        <p:spPr>
          <a:xfrm>
            <a:off x="477837" y="243328"/>
            <a:ext cx="6505133" cy="9718780"/>
          </a:xfrm>
          <a:prstGeom prst="roundRect">
            <a:avLst>
              <a:gd name="adj" fmla="val 10318"/>
            </a:avLst>
          </a:prstGeom>
          <a:solidFill>
            <a:srgbClr val="DCDCD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2" name="グループ化 41"/>
          <p:cNvGrpSpPr/>
          <p:nvPr/>
        </p:nvGrpSpPr>
        <p:grpSpPr>
          <a:xfrm>
            <a:off x="1391582" y="10156235"/>
            <a:ext cx="3059289" cy="465558"/>
            <a:chOff x="-3410362" y="7274580"/>
            <a:chExt cx="3059289" cy="480287"/>
          </a:xfrm>
        </p:grpSpPr>
        <p:pic>
          <p:nvPicPr>
            <p:cNvPr id="40" name="Picture 9" descr="\\p82ns68\p82v0104\sharefs\25.滋賀支部\共有25\【機密性１】ロゴデータ\機密性1：ロゴ横向きURL有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214217" y="7274580"/>
              <a:ext cx="2667000" cy="4413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1" name="フローチャート: 処理 40"/>
            <p:cNvSpPr/>
            <p:nvPr/>
          </p:nvSpPr>
          <p:spPr>
            <a:xfrm>
              <a:off x="-3410362" y="7607185"/>
              <a:ext cx="3059289" cy="147682"/>
            </a:xfrm>
            <a:prstGeom prst="flowChartProcess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45" name="正方形/長方形 44"/>
          <p:cNvSpPr/>
          <p:nvPr/>
        </p:nvSpPr>
        <p:spPr>
          <a:xfrm>
            <a:off x="4439587" y="10156236"/>
            <a:ext cx="1482536" cy="27906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角丸四角形 45"/>
          <p:cNvSpPr/>
          <p:nvPr/>
        </p:nvSpPr>
        <p:spPr>
          <a:xfrm>
            <a:off x="5980119" y="10144484"/>
            <a:ext cx="548057" cy="301452"/>
          </a:xfrm>
          <a:prstGeom prst="round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検索</a:t>
            </a:r>
            <a:endParaRPr kumimoji="1" lang="ja-JP" altLang="en-US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4439587" y="10169094"/>
            <a:ext cx="11657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協会けんぽ</a:t>
            </a:r>
            <a:r>
              <a:rPr kumimoji="1" lang="en-US" altLang="ja-JP" sz="1400" dirty="0" smtClean="0"/>
              <a:t>|</a:t>
            </a:r>
            <a:endParaRPr kumimoji="1" lang="ja-JP" altLang="en-US" sz="1400" dirty="0"/>
          </a:p>
        </p:txBody>
      </p:sp>
      <p:sp>
        <p:nvSpPr>
          <p:cNvPr id="48" name="右矢印 47"/>
          <p:cNvSpPr/>
          <p:nvPr/>
        </p:nvSpPr>
        <p:spPr>
          <a:xfrm rot="12325110">
            <a:off x="6293419" y="10223926"/>
            <a:ext cx="308950" cy="237030"/>
          </a:xfrm>
          <a:prstGeom prst="rightArrow">
            <a:avLst>
              <a:gd name="adj1" fmla="val 45883"/>
              <a:gd name="adj2" fmla="val 95604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4" name="グループ化 23"/>
          <p:cNvGrpSpPr/>
          <p:nvPr/>
        </p:nvGrpSpPr>
        <p:grpSpPr>
          <a:xfrm>
            <a:off x="1098392" y="403537"/>
            <a:ext cx="5301945" cy="4729623"/>
            <a:chOff x="-3812311" y="780831"/>
            <a:chExt cx="5301945" cy="4729623"/>
          </a:xfrm>
        </p:grpSpPr>
        <p:grpSp>
          <p:nvGrpSpPr>
            <p:cNvPr id="22" name="グループ化 21"/>
            <p:cNvGrpSpPr/>
            <p:nvPr/>
          </p:nvGrpSpPr>
          <p:grpSpPr>
            <a:xfrm>
              <a:off x="-3812311" y="780831"/>
              <a:ext cx="5301945" cy="4729623"/>
              <a:chOff x="1111953" y="378176"/>
              <a:chExt cx="5301945" cy="4729623"/>
            </a:xfrm>
          </p:grpSpPr>
          <p:sp>
            <p:nvSpPr>
              <p:cNvPr id="63" name="角丸四角形 62"/>
              <p:cNvSpPr/>
              <p:nvPr/>
            </p:nvSpPr>
            <p:spPr>
              <a:xfrm>
                <a:off x="1111953" y="378176"/>
                <a:ext cx="5301945" cy="4729623"/>
              </a:xfrm>
              <a:prstGeom prst="roundRect">
                <a:avLst>
                  <a:gd name="adj" fmla="val 6273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" name="角丸四角形 5"/>
              <p:cNvSpPr/>
              <p:nvPr/>
            </p:nvSpPr>
            <p:spPr>
              <a:xfrm>
                <a:off x="1128889" y="417690"/>
                <a:ext cx="5228564" cy="4564724"/>
              </a:xfrm>
              <a:prstGeom prst="roundRect">
                <a:avLst>
                  <a:gd name="adj" fmla="val 6273"/>
                </a:avLst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64" name="角丸四角形 63"/>
            <p:cNvSpPr/>
            <p:nvPr/>
          </p:nvSpPr>
          <p:spPr>
            <a:xfrm>
              <a:off x="-3719724" y="918163"/>
              <a:ext cx="5033010" cy="2536101"/>
            </a:xfrm>
            <a:prstGeom prst="roundRect">
              <a:avLst>
                <a:gd name="adj" fmla="val 6273"/>
              </a:avLst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5" name="角丸四角形 64"/>
            <p:cNvSpPr/>
            <p:nvPr/>
          </p:nvSpPr>
          <p:spPr>
            <a:xfrm>
              <a:off x="-3597619" y="1048566"/>
              <a:ext cx="4811267" cy="4151970"/>
            </a:xfrm>
            <a:prstGeom prst="roundRect">
              <a:avLst>
                <a:gd name="adj" fmla="val 6273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9" name="角丸四角形 8"/>
          <p:cNvSpPr/>
          <p:nvPr/>
        </p:nvSpPr>
        <p:spPr>
          <a:xfrm>
            <a:off x="1395803" y="773904"/>
            <a:ext cx="4669200" cy="4086000"/>
          </a:xfrm>
          <a:prstGeom prst="roundRect">
            <a:avLst>
              <a:gd name="adj" fmla="val 7436"/>
            </a:avLst>
          </a:prstGeom>
          <a:solidFill>
            <a:srgbClr val="D51938"/>
          </a:solidFill>
          <a:ln w="1016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角丸四角形 61"/>
          <p:cNvSpPr/>
          <p:nvPr/>
        </p:nvSpPr>
        <p:spPr>
          <a:xfrm>
            <a:off x="1463087" y="845752"/>
            <a:ext cx="4528321" cy="3950953"/>
          </a:xfrm>
          <a:prstGeom prst="roundRect">
            <a:avLst>
              <a:gd name="adj" fmla="val 34235"/>
            </a:avLst>
          </a:prstGeom>
          <a:solidFill>
            <a:srgbClr val="F18799"/>
          </a:solidFill>
          <a:ln w="1016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0" name="グループ化 9"/>
          <p:cNvGrpSpPr/>
          <p:nvPr/>
        </p:nvGrpSpPr>
        <p:grpSpPr>
          <a:xfrm>
            <a:off x="3176082" y="1173836"/>
            <a:ext cx="1200641" cy="3374035"/>
            <a:chOff x="1691679" y="1988991"/>
            <a:chExt cx="1207511" cy="3393341"/>
          </a:xfrm>
          <a:solidFill>
            <a:srgbClr val="F6B4BF"/>
          </a:solidFill>
        </p:grpSpPr>
        <p:sp>
          <p:nvSpPr>
            <p:cNvPr id="11" name="涙形 10"/>
            <p:cNvSpPr/>
            <p:nvPr/>
          </p:nvSpPr>
          <p:spPr>
            <a:xfrm rot="8089523">
              <a:off x="1839017" y="1988991"/>
              <a:ext cx="863595" cy="863595"/>
            </a:xfrm>
            <a:prstGeom prst="teardrop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" name="角丸四角形 11"/>
            <p:cNvSpPr/>
            <p:nvPr/>
          </p:nvSpPr>
          <p:spPr>
            <a:xfrm>
              <a:off x="2051720" y="2608803"/>
              <a:ext cx="481470" cy="349610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片側の 2 つの角を丸めた四角形 12"/>
            <p:cNvSpPr/>
            <p:nvPr/>
          </p:nvSpPr>
          <p:spPr>
            <a:xfrm>
              <a:off x="1691679" y="2892470"/>
              <a:ext cx="1207511" cy="1237764"/>
            </a:xfrm>
            <a:prstGeom prst="round2SameRect">
              <a:avLst>
                <a:gd name="adj1" fmla="val 28261"/>
                <a:gd name="adj2" fmla="val 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角丸四角形 13"/>
            <p:cNvSpPr/>
            <p:nvPr/>
          </p:nvSpPr>
          <p:spPr>
            <a:xfrm rot="200996">
              <a:off x="1956497" y="4158196"/>
              <a:ext cx="347786" cy="1224136"/>
            </a:xfrm>
            <a:prstGeom prst="roundRect">
              <a:avLst>
                <a:gd name="adj" fmla="val 4783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楕円 14"/>
            <p:cNvSpPr/>
            <p:nvPr/>
          </p:nvSpPr>
          <p:spPr>
            <a:xfrm>
              <a:off x="1691679" y="3937769"/>
              <a:ext cx="423545" cy="46958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楕円 15"/>
            <p:cNvSpPr/>
            <p:nvPr/>
          </p:nvSpPr>
          <p:spPr>
            <a:xfrm>
              <a:off x="2472833" y="3937769"/>
              <a:ext cx="423545" cy="46958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1797059" y="3678772"/>
              <a:ext cx="855102" cy="64132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角丸四角形 17"/>
            <p:cNvSpPr/>
            <p:nvPr/>
          </p:nvSpPr>
          <p:spPr>
            <a:xfrm rot="21399004" flipH="1">
              <a:off x="2301351" y="4158196"/>
              <a:ext cx="347786" cy="1224136"/>
            </a:xfrm>
            <a:prstGeom prst="roundRect">
              <a:avLst>
                <a:gd name="adj" fmla="val 4783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0" name="テキスト ボックス 19"/>
          <p:cNvSpPr txBox="1"/>
          <p:nvPr/>
        </p:nvSpPr>
        <p:spPr>
          <a:xfrm>
            <a:off x="2351128" y="2008253"/>
            <a:ext cx="3910408" cy="224676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b="1" dirty="0">
                <a:ln w="19050">
                  <a:solidFill>
                    <a:schemeClr val="bg1"/>
                  </a:solidFill>
                </a:ln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メイリオ" panose="020B0604030504040204" pitchFamily="50" charset="-128"/>
              </a:rPr>
              <a:t>不正に健康</a:t>
            </a:r>
            <a:r>
              <a:rPr lang="ja-JP" altLang="en-US" sz="2800" b="1" dirty="0" smtClean="0">
                <a:ln w="19050">
                  <a:solidFill>
                    <a:schemeClr val="bg1"/>
                  </a:solidFill>
                </a:ln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メイリオ" panose="020B0604030504040204" pitchFamily="50" charset="-128"/>
              </a:rPr>
              <a:t>保険証を</a:t>
            </a:r>
            <a:endParaRPr lang="en-US" altLang="ja-JP" sz="2800" b="1" dirty="0" smtClean="0">
              <a:ln w="19050">
                <a:solidFill>
                  <a:schemeClr val="bg1"/>
                </a:solidFill>
              </a:ln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2800" b="1" dirty="0" smtClean="0">
                <a:ln w="19050">
                  <a:solidFill>
                    <a:schemeClr val="bg1"/>
                  </a:solidFill>
                </a:ln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メイリオ" panose="020B0604030504040204" pitchFamily="50" charset="-128"/>
              </a:rPr>
              <a:t>使用</a:t>
            </a:r>
            <a:r>
              <a:rPr lang="ja-JP" altLang="en-US" sz="2800" b="1" dirty="0">
                <a:ln w="19050">
                  <a:solidFill>
                    <a:schemeClr val="bg1"/>
                  </a:solidFill>
                </a:ln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メイリオ" panose="020B0604030504040204" pitchFamily="50" charset="-128"/>
              </a:rPr>
              <a:t>した場合、</a:t>
            </a:r>
            <a:endParaRPr lang="en-US" altLang="ja-JP" sz="2800" b="1" dirty="0">
              <a:ln w="19050">
                <a:solidFill>
                  <a:schemeClr val="bg1"/>
                </a:solidFill>
              </a:ln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2800" b="1" dirty="0" smtClean="0">
                <a:ln w="19050">
                  <a:solidFill>
                    <a:schemeClr val="bg1"/>
                  </a:solidFill>
                </a:ln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メイリオ" panose="020B0604030504040204" pitchFamily="50" charset="-128"/>
              </a:rPr>
              <a:t>医療費を返還</a:t>
            </a:r>
            <a:endParaRPr lang="en-US" altLang="ja-JP" sz="2800" b="1" dirty="0" smtClean="0">
              <a:ln w="19050">
                <a:solidFill>
                  <a:schemeClr val="bg1"/>
                </a:solidFill>
              </a:ln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2800" b="1" dirty="0" smtClean="0">
                <a:ln w="19050">
                  <a:solidFill>
                    <a:schemeClr val="bg1"/>
                  </a:solidFill>
                </a:ln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メイリオ" panose="020B0604030504040204" pitchFamily="50" charset="-128"/>
              </a:rPr>
              <a:t>いただくことと</a:t>
            </a:r>
            <a:endParaRPr lang="en-US" altLang="ja-JP" sz="2800" b="1" dirty="0" smtClean="0">
              <a:ln w="19050">
                <a:solidFill>
                  <a:schemeClr val="bg1"/>
                </a:solidFill>
              </a:ln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2800" b="1" dirty="0" smtClean="0">
                <a:ln w="19050">
                  <a:solidFill>
                    <a:schemeClr val="bg1"/>
                  </a:solidFill>
                </a:ln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メイリオ" panose="020B0604030504040204" pitchFamily="50" charset="-128"/>
              </a:rPr>
              <a:t>なります</a:t>
            </a:r>
            <a:endParaRPr kumimoji="1" lang="ja-JP" altLang="en-US" sz="2800" dirty="0">
              <a:ln w="19050">
                <a:solidFill>
                  <a:schemeClr val="bg1"/>
                </a:solidFill>
              </a:ln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19" name="Picture 2" descr="\\p82ns68\p82v0104\sharefs\25.滋賀支部\共有25\【機密性１】イラストライブラリ-透過png-V1_0\機密性1：人物-女性-しまった！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9223" y="2735429"/>
            <a:ext cx="1759935" cy="2054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テキスト ボックス 42"/>
          <p:cNvSpPr txBox="1"/>
          <p:nvPr/>
        </p:nvSpPr>
        <p:spPr>
          <a:xfrm>
            <a:off x="2345199" y="2012556"/>
            <a:ext cx="3910408" cy="224676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メイリオ" panose="020B0604030504040204" pitchFamily="50" charset="-128"/>
              </a:rPr>
              <a:t>不正に健康</a:t>
            </a:r>
            <a:r>
              <a:rPr lang="ja-JP" altLang="en-US" sz="28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メイリオ" panose="020B0604030504040204" pitchFamily="50" charset="-128"/>
              </a:rPr>
              <a:t>保険証を</a:t>
            </a:r>
            <a:endParaRPr lang="en-US" altLang="ja-JP" sz="28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28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メイリオ" panose="020B0604030504040204" pitchFamily="50" charset="-128"/>
              </a:rPr>
              <a:t>使用</a:t>
            </a:r>
            <a:r>
              <a:rPr lang="ja-JP" altLang="en-US" sz="28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メイリオ" panose="020B0604030504040204" pitchFamily="50" charset="-128"/>
              </a:rPr>
              <a:t>した場合、</a:t>
            </a:r>
            <a:endParaRPr lang="en-US" altLang="ja-JP" sz="2800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28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メイリオ" panose="020B0604030504040204" pitchFamily="50" charset="-128"/>
              </a:rPr>
              <a:t>医療費を返還</a:t>
            </a:r>
            <a:endParaRPr lang="en-US" altLang="ja-JP" sz="28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28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メイリオ" panose="020B0604030504040204" pitchFamily="50" charset="-128"/>
              </a:rPr>
              <a:t>いただくことと</a:t>
            </a:r>
            <a:endParaRPr lang="en-US" altLang="ja-JP" sz="28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28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メイリオ" panose="020B0604030504040204" pitchFamily="50" charset="-128"/>
              </a:rPr>
              <a:t>なります</a:t>
            </a:r>
            <a:endParaRPr kumimoji="1" lang="ja-JP" altLang="en-US" sz="28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grpSp>
        <p:nvGrpSpPr>
          <p:cNvPr id="66" name="グループ化 65"/>
          <p:cNvGrpSpPr/>
          <p:nvPr/>
        </p:nvGrpSpPr>
        <p:grpSpPr>
          <a:xfrm>
            <a:off x="1096045" y="5064420"/>
            <a:ext cx="5301945" cy="4729623"/>
            <a:chOff x="-3812311" y="780831"/>
            <a:chExt cx="5301945" cy="4729623"/>
          </a:xfrm>
        </p:grpSpPr>
        <p:grpSp>
          <p:nvGrpSpPr>
            <p:cNvPr id="67" name="グループ化 66"/>
            <p:cNvGrpSpPr/>
            <p:nvPr/>
          </p:nvGrpSpPr>
          <p:grpSpPr>
            <a:xfrm>
              <a:off x="-3812311" y="780831"/>
              <a:ext cx="5301945" cy="4729623"/>
              <a:chOff x="1111953" y="378176"/>
              <a:chExt cx="5301945" cy="4729623"/>
            </a:xfrm>
          </p:grpSpPr>
          <p:sp>
            <p:nvSpPr>
              <p:cNvPr id="70" name="角丸四角形 69"/>
              <p:cNvSpPr/>
              <p:nvPr/>
            </p:nvSpPr>
            <p:spPr>
              <a:xfrm>
                <a:off x="1111953" y="378176"/>
                <a:ext cx="5301945" cy="4729623"/>
              </a:xfrm>
              <a:prstGeom prst="roundRect">
                <a:avLst>
                  <a:gd name="adj" fmla="val 6273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1" name="角丸四角形 70"/>
              <p:cNvSpPr/>
              <p:nvPr/>
            </p:nvSpPr>
            <p:spPr>
              <a:xfrm>
                <a:off x="1128889" y="417690"/>
                <a:ext cx="5228564" cy="4564724"/>
              </a:xfrm>
              <a:prstGeom prst="roundRect">
                <a:avLst>
                  <a:gd name="adj" fmla="val 6273"/>
                </a:avLst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68" name="角丸四角形 67"/>
            <p:cNvSpPr/>
            <p:nvPr/>
          </p:nvSpPr>
          <p:spPr>
            <a:xfrm>
              <a:off x="-3719724" y="918163"/>
              <a:ext cx="5033010" cy="2536101"/>
            </a:xfrm>
            <a:prstGeom prst="roundRect">
              <a:avLst>
                <a:gd name="adj" fmla="val 6273"/>
              </a:avLst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9" name="角丸四角形 68"/>
            <p:cNvSpPr/>
            <p:nvPr/>
          </p:nvSpPr>
          <p:spPr>
            <a:xfrm>
              <a:off x="-3597619" y="1048566"/>
              <a:ext cx="4811267" cy="4151970"/>
            </a:xfrm>
            <a:prstGeom prst="roundRect">
              <a:avLst>
                <a:gd name="adj" fmla="val 6273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1" name="角丸四角形 20"/>
          <p:cNvSpPr/>
          <p:nvPr/>
        </p:nvSpPr>
        <p:spPr>
          <a:xfrm>
            <a:off x="1396776" y="5432172"/>
            <a:ext cx="4667255" cy="4084143"/>
          </a:xfrm>
          <a:prstGeom prst="roundRect">
            <a:avLst>
              <a:gd name="adj" fmla="val 7436"/>
            </a:avLst>
          </a:prstGeom>
          <a:solidFill>
            <a:srgbClr val="1F7F5F"/>
          </a:solidFill>
          <a:ln w="1016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2" name="角丸四角形 71"/>
          <p:cNvSpPr/>
          <p:nvPr/>
        </p:nvSpPr>
        <p:spPr>
          <a:xfrm>
            <a:off x="1463087" y="5498766"/>
            <a:ext cx="4528321" cy="3950953"/>
          </a:xfrm>
          <a:prstGeom prst="roundRect">
            <a:avLst>
              <a:gd name="adj" fmla="val 34235"/>
            </a:avLst>
          </a:prstGeom>
          <a:solidFill>
            <a:srgbClr val="30C694"/>
          </a:solidFill>
          <a:ln w="1016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5" name="グループ化 24"/>
          <p:cNvGrpSpPr/>
          <p:nvPr/>
        </p:nvGrpSpPr>
        <p:grpSpPr>
          <a:xfrm>
            <a:off x="3280862" y="5948698"/>
            <a:ext cx="1421651" cy="3232761"/>
            <a:chOff x="4197752" y="1488865"/>
            <a:chExt cx="1623973" cy="3692830"/>
          </a:xfrm>
          <a:solidFill>
            <a:srgbClr val="B2ECD9"/>
          </a:solidFill>
        </p:grpSpPr>
        <p:sp>
          <p:nvSpPr>
            <p:cNvPr id="26" name="フローチャート: 記憶データ 25"/>
            <p:cNvSpPr/>
            <p:nvPr/>
          </p:nvSpPr>
          <p:spPr>
            <a:xfrm rot="6736962">
              <a:off x="4598642" y="2434748"/>
              <a:ext cx="1080120" cy="884578"/>
            </a:xfrm>
            <a:prstGeom prst="flowChartOnlineStorag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7" name="グループ化 26"/>
            <p:cNvGrpSpPr/>
            <p:nvPr/>
          </p:nvGrpSpPr>
          <p:grpSpPr>
            <a:xfrm rot="20538123">
              <a:off x="4206419" y="1488865"/>
              <a:ext cx="916818" cy="996147"/>
              <a:chOff x="3897780" y="1515464"/>
              <a:chExt cx="916818" cy="996147"/>
            </a:xfrm>
            <a:grpFill/>
          </p:grpSpPr>
          <p:sp>
            <p:nvSpPr>
              <p:cNvPr id="36" name="涙形 35"/>
              <p:cNvSpPr/>
              <p:nvPr/>
            </p:nvSpPr>
            <p:spPr>
              <a:xfrm rot="8089523">
                <a:off x="3897780" y="1515464"/>
                <a:ext cx="916818" cy="916818"/>
              </a:xfrm>
              <a:prstGeom prst="teardrop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37" name="角丸四角形 36"/>
              <p:cNvSpPr/>
              <p:nvPr/>
            </p:nvSpPr>
            <p:spPr>
              <a:xfrm>
                <a:off x="4099460" y="2162001"/>
                <a:ext cx="481470" cy="349610"/>
              </a:xfrm>
              <a:prstGeom prst="round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8" name="角丸四角形 27"/>
            <p:cNvSpPr/>
            <p:nvPr/>
          </p:nvSpPr>
          <p:spPr>
            <a:xfrm rot="20436760">
              <a:off x="5461685" y="2497190"/>
              <a:ext cx="360040" cy="1120368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" name="角丸四角形 28"/>
            <p:cNvSpPr/>
            <p:nvPr/>
          </p:nvSpPr>
          <p:spPr>
            <a:xfrm rot="2498624">
              <a:off x="4197752" y="2314007"/>
              <a:ext cx="360040" cy="1231383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" name="台形 29"/>
            <p:cNvSpPr/>
            <p:nvPr/>
          </p:nvSpPr>
          <p:spPr>
            <a:xfrm rot="248194" flipH="1">
              <a:off x="4521707" y="2465791"/>
              <a:ext cx="1060612" cy="1290223"/>
            </a:xfrm>
            <a:prstGeom prst="trapezoid">
              <a:avLst>
                <a:gd name="adj" fmla="val 10726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角丸四角形 30"/>
            <p:cNvSpPr/>
            <p:nvPr/>
          </p:nvSpPr>
          <p:spPr>
            <a:xfrm>
              <a:off x="4535889" y="2872021"/>
              <a:ext cx="607153" cy="504056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" name="角丸四角形 31"/>
            <p:cNvSpPr/>
            <p:nvPr/>
          </p:nvSpPr>
          <p:spPr>
            <a:xfrm rot="1074126" flipH="1">
              <a:off x="4291299" y="3520041"/>
              <a:ext cx="388697" cy="1600116"/>
            </a:xfrm>
            <a:prstGeom prst="roundRect">
              <a:avLst>
                <a:gd name="adj" fmla="val 4783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角丸四角形 32"/>
            <p:cNvSpPr/>
            <p:nvPr/>
          </p:nvSpPr>
          <p:spPr>
            <a:xfrm rot="19987609">
              <a:off x="5348859" y="3581579"/>
              <a:ext cx="451261" cy="1600116"/>
            </a:xfrm>
            <a:prstGeom prst="roundRect">
              <a:avLst>
                <a:gd name="adj" fmla="val 4783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台形 33"/>
            <p:cNvSpPr/>
            <p:nvPr/>
          </p:nvSpPr>
          <p:spPr>
            <a:xfrm rot="12119631">
              <a:off x="4388334" y="3271615"/>
              <a:ext cx="645884" cy="1135579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" name="台形 34"/>
            <p:cNvSpPr/>
            <p:nvPr/>
          </p:nvSpPr>
          <p:spPr>
            <a:xfrm rot="9300685" flipH="1">
              <a:off x="5000717" y="3394782"/>
              <a:ext cx="648072" cy="1103427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pic>
        <p:nvPicPr>
          <p:cNvPr id="38" name="Picture 7" descr="\\p82ns68\p82v0104\sharefs\25.滋賀支部\共有25\【機密性１】イラストライブラリ-透過png-V1_0\機密性1：キャラクター-保険証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3356" y="7113806"/>
            <a:ext cx="2091449" cy="2069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テキスト ボックス 38"/>
          <p:cNvSpPr txBox="1"/>
          <p:nvPr/>
        </p:nvSpPr>
        <p:spPr>
          <a:xfrm>
            <a:off x="2858827" y="6344718"/>
            <a:ext cx="3206176" cy="29684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b="1" dirty="0" smtClean="0">
                <a:ln w="19050">
                  <a:solidFill>
                    <a:schemeClr val="bg1"/>
                  </a:solidFill>
                </a:ln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メイリオ" panose="020B0604030504040204" pitchFamily="50" charset="-128"/>
              </a:rPr>
              <a:t>退職日の翌日から、</a:t>
            </a:r>
            <a:endParaRPr lang="en-US" altLang="ja-JP" sz="2800" b="1" dirty="0" smtClean="0">
              <a:ln w="19050">
                <a:solidFill>
                  <a:schemeClr val="bg1"/>
                </a:solidFill>
              </a:ln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2800" b="1" dirty="0" smtClean="0">
                <a:ln w="19050">
                  <a:solidFill>
                    <a:schemeClr val="bg1"/>
                  </a:solidFill>
                </a:ln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メイリオ" panose="020B0604030504040204" pitchFamily="50" charset="-128"/>
              </a:rPr>
              <a:t>健康</a:t>
            </a:r>
            <a:r>
              <a:rPr lang="ja-JP" altLang="en-US" sz="2800" b="1" dirty="0">
                <a:ln w="19050">
                  <a:solidFill>
                    <a:schemeClr val="bg1"/>
                  </a:solidFill>
                </a:ln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メイリオ" panose="020B0604030504040204" pitchFamily="50" charset="-128"/>
              </a:rPr>
              <a:t>保険証</a:t>
            </a:r>
            <a:r>
              <a:rPr lang="ja-JP" altLang="en-US" sz="2800" b="1" dirty="0" smtClean="0">
                <a:ln w="19050">
                  <a:solidFill>
                    <a:schemeClr val="bg1"/>
                  </a:solidFill>
                </a:ln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メイリオ" panose="020B0604030504040204" pitchFamily="50" charset="-128"/>
              </a:rPr>
              <a:t>は</a:t>
            </a:r>
            <a:endParaRPr lang="en-US" altLang="ja-JP" sz="2800" b="1" dirty="0" smtClean="0">
              <a:ln w="19050">
                <a:solidFill>
                  <a:schemeClr val="bg1"/>
                </a:solidFill>
              </a:ln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2800" b="1" dirty="0" smtClean="0">
                <a:ln w="19050">
                  <a:solidFill>
                    <a:schemeClr val="bg1"/>
                  </a:solidFill>
                </a:ln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メイリオ" panose="020B0604030504040204" pitchFamily="50" charset="-128"/>
              </a:rPr>
              <a:t>使えない！</a:t>
            </a:r>
            <a:endParaRPr lang="en-US" altLang="ja-JP" sz="2800" b="1" dirty="0" smtClean="0">
              <a:ln w="19050">
                <a:solidFill>
                  <a:schemeClr val="bg1"/>
                </a:solidFill>
              </a:ln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2800" b="1" dirty="0" smtClean="0">
                <a:ln w="19050">
                  <a:solidFill>
                    <a:schemeClr val="bg1"/>
                  </a:solidFill>
                </a:ln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メイリオ" panose="020B0604030504040204" pitchFamily="50" charset="-128"/>
              </a:rPr>
              <a:t>すぐに会社や</a:t>
            </a:r>
            <a:endParaRPr lang="en-US" altLang="ja-JP" sz="2800" b="1" dirty="0" smtClean="0">
              <a:ln w="19050">
                <a:solidFill>
                  <a:schemeClr val="bg1"/>
                </a:solidFill>
              </a:ln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2800" b="1" dirty="0" smtClean="0">
                <a:ln w="19050">
                  <a:solidFill>
                    <a:schemeClr val="bg1"/>
                  </a:solidFill>
                </a:ln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メイリオ" panose="020B0604030504040204" pitchFamily="50" charset="-128"/>
              </a:rPr>
              <a:t>協会けんぽに</a:t>
            </a:r>
            <a:endParaRPr lang="en-US" altLang="ja-JP" sz="2800" b="1" dirty="0" smtClean="0">
              <a:ln w="19050">
                <a:solidFill>
                  <a:schemeClr val="bg1"/>
                </a:solidFill>
              </a:ln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2800" b="1" dirty="0" smtClean="0">
                <a:ln w="19050">
                  <a:solidFill>
                    <a:schemeClr val="bg1"/>
                  </a:solidFill>
                </a:ln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メイリオ" panose="020B0604030504040204" pitchFamily="50" charset="-128"/>
              </a:rPr>
              <a:t>送り返してね</a:t>
            </a:r>
            <a:endParaRPr lang="ja-JP" altLang="en-US" sz="2800" b="1" dirty="0">
              <a:ln w="19050">
                <a:solidFill>
                  <a:schemeClr val="bg1"/>
                </a:solidFill>
              </a:ln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メイリオ" panose="020B0604030504040204" pitchFamily="50" charset="-128"/>
            </a:endParaRPr>
          </a:p>
          <a:p>
            <a:pPr algn="ctr"/>
            <a:endParaRPr kumimoji="1" lang="ja-JP" altLang="en-US" sz="2000" dirty="0">
              <a:ln w="19050">
                <a:solidFill>
                  <a:schemeClr val="bg1"/>
                </a:solidFill>
              </a:ln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2858827" y="6344718"/>
            <a:ext cx="3206176" cy="29684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メイリオ" panose="020B0604030504040204" pitchFamily="50" charset="-128"/>
              </a:rPr>
              <a:t>退職日の翌日から、</a:t>
            </a:r>
            <a:endParaRPr lang="en-US" altLang="ja-JP" sz="28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28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メイリオ" panose="020B0604030504040204" pitchFamily="50" charset="-128"/>
              </a:rPr>
              <a:t>健康</a:t>
            </a:r>
            <a:r>
              <a:rPr lang="ja-JP" altLang="en-US" sz="28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メイリオ" panose="020B0604030504040204" pitchFamily="50" charset="-128"/>
              </a:rPr>
              <a:t>保険証</a:t>
            </a:r>
            <a:r>
              <a:rPr lang="ja-JP" altLang="en-US" sz="28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メイリオ" panose="020B0604030504040204" pitchFamily="50" charset="-128"/>
              </a:rPr>
              <a:t>は</a:t>
            </a:r>
            <a:endParaRPr lang="en-US" altLang="ja-JP" sz="28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28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メイリオ" panose="020B0604030504040204" pitchFamily="50" charset="-128"/>
              </a:rPr>
              <a:t>使えない！</a:t>
            </a:r>
            <a:endParaRPr lang="en-US" altLang="ja-JP" sz="28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28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メイリオ" panose="020B0604030504040204" pitchFamily="50" charset="-128"/>
              </a:rPr>
              <a:t>すぐに会社や</a:t>
            </a:r>
            <a:endParaRPr lang="en-US" altLang="ja-JP" sz="28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28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メイリオ" panose="020B0604030504040204" pitchFamily="50" charset="-128"/>
              </a:rPr>
              <a:t>協会けんぽに</a:t>
            </a:r>
            <a:endParaRPr lang="en-US" altLang="ja-JP" sz="28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28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メイリオ" panose="020B0604030504040204" pitchFamily="50" charset="-128"/>
              </a:rPr>
              <a:t>送り返してね</a:t>
            </a:r>
            <a:endParaRPr lang="ja-JP" altLang="en-US" sz="2800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メイリオ" panose="020B0604030504040204" pitchFamily="50" charset="-128"/>
            </a:endParaRPr>
          </a:p>
          <a:p>
            <a:pPr algn="ctr"/>
            <a:endParaRPr kumimoji="1" lang="ja-JP" altLang="en-US" sz="20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26403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>
          <a:xfrm>
            <a:off x="827313" y="1131473"/>
            <a:ext cx="5886994" cy="53993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62377" y="1140183"/>
            <a:ext cx="54168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 smtClean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退職者にかかる手続きチェックリスト</a:t>
            </a:r>
            <a:endParaRPr kumimoji="1" lang="ja-JP" altLang="en-US" sz="2400" b="1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0788506"/>
              </p:ext>
            </p:extLst>
          </p:nvPr>
        </p:nvGraphicFramePr>
        <p:xfrm>
          <a:off x="563260" y="1974763"/>
          <a:ext cx="65081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1403">
                  <a:extLst>
                    <a:ext uri="{9D8B030D-6E8A-4147-A177-3AD203B41FA5}">
                      <a16:colId xmlns:a16="http://schemas.microsoft.com/office/drawing/2014/main" val="1758413172"/>
                    </a:ext>
                  </a:extLst>
                </a:gridCol>
                <a:gridCol w="2360023">
                  <a:extLst>
                    <a:ext uri="{9D8B030D-6E8A-4147-A177-3AD203B41FA5}">
                      <a16:colId xmlns:a16="http://schemas.microsoft.com/office/drawing/2014/main" val="2861249202"/>
                    </a:ext>
                  </a:extLst>
                </a:gridCol>
                <a:gridCol w="923108">
                  <a:extLst>
                    <a:ext uri="{9D8B030D-6E8A-4147-A177-3AD203B41FA5}">
                      <a16:colId xmlns:a16="http://schemas.microsoft.com/office/drawing/2014/main" val="698052573"/>
                    </a:ext>
                  </a:extLst>
                </a:gridCol>
                <a:gridCol w="2403566">
                  <a:extLst>
                    <a:ext uri="{9D8B030D-6E8A-4147-A177-3AD203B41FA5}">
                      <a16:colId xmlns:a16="http://schemas.microsoft.com/office/drawing/2014/main" val="33424467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氏　名</a:t>
                      </a:r>
                      <a:endParaRPr kumimoji="1" lang="ja-JP" altLang="en-US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退職日</a:t>
                      </a:r>
                      <a:endParaRPr kumimoji="1" lang="ja-JP" altLang="en-US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令和　　年　　月　　日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487318"/>
                  </a:ext>
                </a:extLst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1062377" y="2531634"/>
            <a:ext cx="52116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※</a:t>
            </a:r>
            <a:r>
              <a:rPr kumimoji="1" lang="ja-JP" altLang="en-US" sz="14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年金・健康保険・雇用保険の</a:t>
            </a:r>
            <a:r>
              <a:rPr kumimoji="1" lang="ja-JP" altLang="en-US" sz="1400" b="1" dirty="0" smtClean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資格喪失日は退職日の翌日</a:t>
            </a:r>
            <a:r>
              <a:rPr kumimoji="1" lang="ja-JP" altLang="en-US" sz="14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です</a:t>
            </a:r>
            <a:endParaRPr kumimoji="1" lang="ja-JP" altLang="en-US" sz="14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5419305"/>
              </p:ext>
            </p:extLst>
          </p:nvPr>
        </p:nvGraphicFramePr>
        <p:xfrm>
          <a:off x="563260" y="2972448"/>
          <a:ext cx="6496924" cy="717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2854">
                  <a:extLst>
                    <a:ext uri="{9D8B030D-6E8A-4147-A177-3AD203B41FA5}">
                      <a16:colId xmlns:a16="http://schemas.microsoft.com/office/drawing/2014/main" val="2077583032"/>
                    </a:ext>
                  </a:extLst>
                </a:gridCol>
                <a:gridCol w="3420000">
                  <a:extLst>
                    <a:ext uri="{9D8B030D-6E8A-4147-A177-3AD203B41FA5}">
                      <a16:colId xmlns:a16="http://schemas.microsoft.com/office/drawing/2014/main" val="3786387081"/>
                    </a:ext>
                  </a:extLst>
                </a:gridCol>
                <a:gridCol w="984070">
                  <a:extLst>
                    <a:ext uri="{9D8B030D-6E8A-4147-A177-3AD203B41FA5}">
                      <a16:colId xmlns:a16="http://schemas.microsoft.com/office/drawing/2014/main" val="159202251"/>
                    </a:ext>
                  </a:extLst>
                </a:gridCol>
              </a:tblGrid>
              <a:tr h="40613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種別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提出書類・内容など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チェック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1027435"/>
                  </a:ext>
                </a:extLst>
              </a:tr>
              <a:tr h="413223">
                <a:tc rowSpan="2">
                  <a:txBody>
                    <a:bodyPr/>
                    <a:lstStyle/>
                    <a:p>
                      <a:endParaRPr kumimoji="1" lang="en-US" altLang="ja-JP" sz="500" b="1" dirty="0" smtClean="0">
                        <a:solidFill>
                          <a:schemeClr val="bg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r>
                        <a:rPr kumimoji="1" lang="ja-JP" altLang="en-US" b="1" dirty="0" smtClean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日本年金機構への届出</a:t>
                      </a:r>
                      <a:endParaRPr kumimoji="1" lang="en-US" altLang="ja-JP" b="1" dirty="0" smtClean="0">
                        <a:solidFill>
                          <a:schemeClr val="bg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r>
                        <a:rPr kumimoji="1" lang="en-US" altLang="ja-JP" sz="1100" b="0" dirty="0" smtClean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【</a:t>
                      </a:r>
                      <a:r>
                        <a:rPr kumimoji="1" lang="ja-JP" altLang="en-US" sz="1100" b="0" dirty="0" smtClean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郵送先</a:t>
                      </a:r>
                      <a:r>
                        <a:rPr kumimoji="1" lang="en-US" altLang="ja-JP" sz="1100" b="0" dirty="0" smtClean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】</a:t>
                      </a: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</a:t>
                      </a:r>
                      <a:r>
                        <a:rPr kumimoji="1" lang="ja-JP" altLang="en-US" sz="1100" b="0" dirty="0" smtClean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〒５４１－８５３３</a:t>
                      </a:r>
                      <a:endParaRPr kumimoji="1" lang="en-US" altLang="ja-JP" sz="1100" b="0" dirty="0" smtClean="0">
                        <a:solidFill>
                          <a:schemeClr val="bg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 smtClean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日本年金機構</a:t>
                      </a:r>
                      <a:endParaRPr kumimoji="1" lang="en-US" altLang="ja-JP" sz="1100" b="0" dirty="0" smtClean="0">
                        <a:solidFill>
                          <a:schemeClr val="bg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 smtClean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大阪広域事務センター</a:t>
                      </a:r>
                      <a:endParaRPr kumimoji="1" lang="en-US" altLang="ja-JP" sz="1100" b="0" dirty="0" smtClean="0">
                        <a:solidFill>
                          <a:schemeClr val="bg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</a:t>
                      </a:r>
                      <a:r>
                        <a:rPr kumimoji="1" lang="en-US" altLang="ja-JP" sz="800" dirty="0" smtClean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※</a:t>
                      </a:r>
                      <a:r>
                        <a:rPr kumimoji="1" lang="ja-JP" altLang="en-US" sz="800" dirty="0" smtClean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郵便番号と宛名を記載するだけで</a:t>
                      </a:r>
                      <a:endParaRPr kumimoji="1" lang="en-US" altLang="ja-JP" sz="800" dirty="0" smtClean="0">
                        <a:solidFill>
                          <a:schemeClr val="bg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　届きます</a:t>
                      </a:r>
                      <a:endParaRPr kumimoji="1" lang="en-US" altLang="ja-JP" sz="800" dirty="0" smtClean="0">
                        <a:solidFill>
                          <a:schemeClr val="bg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700" b="0" dirty="0" smtClean="0">
                        <a:solidFill>
                          <a:schemeClr val="bg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11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 被保険者資格喪失届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（５日以内）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8158783"/>
                  </a:ext>
                </a:extLst>
              </a:tr>
              <a:tr h="962227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 被保険者証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※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上記資格喪失届に添付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　　扶養家族分含（　　　／　　　）枚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0412394"/>
                  </a:ext>
                </a:extLst>
              </a:tr>
              <a:tr h="792011">
                <a:tc>
                  <a:txBody>
                    <a:bodyPr/>
                    <a:lstStyle/>
                    <a:p>
                      <a:r>
                        <a:rPr kumimoji="1" lang="ja-JP" altLang="en-US" b="1" dirty="0" smtClean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ハローワークへの届出</a:t>
                      </a:r>
                      <a:endParaRPr kumimoji="1" lang="ja-JP" altLang="en-US" b="1" dirty="0">
                        <a:solidFill>
                          <a:schemeClr val="bg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A04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 雇用保険被保険者資格喪失届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（１０日以内／離職票交付希望有無の確認）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0392651"/>
                  </a:ext>
                </a:extLst>
              </a:tr>
              <a:tr h="413223">
                <a:tc rowSpan="2">
                  <a:txBody>
                    <a:bodyPr/>
                    <a:lstStyle/>
                    <a:p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次の就職までに期間がある</a:t>
                      </a:r>
                      <a:r>
                        <a:rPr kumimoji="1" lang="ja-JP" altLang="en-US" b="1" dirty="0" smtClean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退職者への説明</a:t>
                      </a:r>
                      <a:endParaRPr kumimoji="1" lang="ja-JP" altLang="en-US" b="1" dirty="0">
                        <a:solidFill>
                          <a:schemeClr val="bg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 国民年金加入の案内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9634007"/>
                  </a:ext>
                </a:extLst>
              </a:tr>
              <a:tr h="1619799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 退職後の健康保険の説明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 　〇国民健康保険→市町村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　 〇任意継続保険→協会けんぽ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　　</a:t>
                      </a:r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※</a:t>
                      </a: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上記から退職者が選択し手続きが必要です。</a:t>
                      </a:r>
                      <a:endParaRPr kumimoji="1" lang="en-US" altLang="ja-JP" sz="1050" dirty="0" smtClean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　　</a:t>
                      </a:r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※</a:t>
                      </a: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事業主発行の退職証明書があれば手続きが</a:t>
                      </a:r>
                      <a:endParaRPr kumimoji="1" lang="en-US" altLang="ja-JP" sz="1050" dirty="0" smtClean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　　　スムーズです。</a:t>
                      </a:r>
                      <a:endParaRPr kumimoji="1" lang="en-US" altLang="ja-JP" sz="1050" dirty="0" smtClean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marL="0" algn="l" defTabSz="755934" rtl="0" eaLnBrk="1" latinLnBrk="0" hangingPunct="1"/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　　</a:t>
                      </a:r>
                      <a:r>
                        <a:rPr kumimoji="1" lang="ja-JP" altLang="en-US" sz="1200" kern="1200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〇働いている家族の被扶養者</a:t>
                      </a:r>
                      <a:endParaRPr kumimoji="1" lang="en-US" altLang="ja-JP" sz="1200" kern="1200" dirty="0" smtClean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+mn-cs"/>
                      </a:endParaRPr>
                    </a:p>
                    <a:p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　　</a:t>
                      </a:r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※</a:t>
                      </a: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加入要件は、家族の勤務先等へ確認ください。</a:t>
                      </a:r>
                      <a:endParaRPr kumimoji="1" lang="en-US" altLang="ja-JP" sz="1050" dirty="0" smtClean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endParaRPr kumimoji="1" lang="en-US" altLang="ja-JP" sz="1050" dirty="0" smtClean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0927547"/>
                  </a:ext>
                </a:extLst>
              </a:tr>
              <a:tr h="413223">
                <a:tc rowSpan="3">
                  <a:txBody>
                    <a:bodyPr/>
                    <a:lstStyle/>
                    <a:p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退職者へ交付するもの</a:t>
                      </a:r>
                      <a:endParaRPr kumimoji="1" lang="ja-JP" altLang="en-US" sz="1400" b="1" dirty="0">
                        <a:solidFill>
                          <a:schemeClr val="bg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 離職票</a:t>
                      </a:r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※</a:t>
                      </a: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失業給付受給希望者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4462146"/>
                  </a:ext>
                </a:extLst>
              </a:tr>
              <a:tr h="413223">
                <a:tc vMerge="1">
                  <a:txBody>
                    <a:bodyPr/>
                    <a:lstStyle/>
                    <a:p>
                      <a:endParaRPr kumimoji="1" lang="ja-JP" altLang="en-US" sz="1100" b="1" dirty="0">
                        <a:solidFill>
                          <a:schemeClr val="bg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 資格喪失証明書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※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退職後の健康保険加入希望者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0309304"/>
                  </a:ext>
                </a:extLst>
              </a:tr>
              <a:tr h="413223">
                <a:tc vMerge="1">
                  <a:txBody>
                    <a:bodyPr/>
                    <a:lstStyle/>
                    <a:p>
                      <a:endParaRPr kumimoji="1" lang="ja-JP" altLang="en-US" sz="1100" b="1" dirty="0">
                        <a:solidFill>
                          <a:schemeClr val="bg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 源泉徴収票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7203810"/>
                  </a:ext>
                </a:extLst>
              </a:tr>
              <a:tr h="413223">
                <a:tc rowSpan="3">
                  <a:txBody>
                    <a:bodyPr/>
                    <a:lstStyle/>
                    <a:p>
                      <a:r>
                        <a:rPr kumimoji="1" lang="ja-JP" altLang="en-US" b="1" dirty="0" smtClean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貸与物等の返還など</a:t>
                      </a:r>
                      <a:endParaRPr kumimoji="1" lang="en-US" altLang="ja-JP" b="1" dirty="0" smtClean="0">
                        <a:solidFill>
                          <a:schemeClr val="bg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r>
                        <a:rPr kumimoji="1" lang="ja-JP" altLang="en-US" sz="1100" b="1" dirty="0" smtClean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（適宜ご記入ください）</a:t>
                      </a:r>
                      <a:endParaRPr kumimoji="1" lang="ja-JP" altLang="en-US" sz="1100" b="1" dirty="0">
                        <a:solidFill>
                          <a:schemeClr val="bg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4634128"/>
                  </a:ext>
                </a:extLst>
              </a:tr>
              <a:tr h="413223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9808119"/>
                  </a:ext>
                </a:extLst>
              </a:tr>
              <a:tr h="413223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6600111"/>
                  </a:ext>
                </a:extLst>
              </a:tr>
            </a:tbl>
          </a:graphicData>
        </a:graphic>
      </p:graphicFrame>
      <p:grpSp>
        <p:nvGrpSpPr>
          <p:cNvPr id="11" name="グループ化 10"/>
          <p:cNvGrpSpPr/>
          <p:nvPr/>
        </p:nvGrpSpPr>
        <p:grpSpPr>
          <a:xfrm>
            <a:off x="2792977" y="3492757"/>
            <a:ext cx="161848" cy="240418"/>
            <a:chOff x="-1027611" y="3422469"/>
            <a:chExt cx="235131" cy="305952"/>
          </a:xfrm>
        </p:grpSpPr>
        <p:sp>
          <p:nvSpPr>
            <p:cNvPr id="10" name="二等辺三角形 9"/>
            <p:cNvSpPr/>
            <p:nvPr/>
          </p:nvSpPr>
          <p:spPr>
            <a:xfrm rot="12207158">
              <a:off x="-982062" y="3586780"/>
              <a:ext cx="45719" cy="141641"/>
            </a:xfrm>
            <a:prstGeom prst="triangl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フローチャート: 結合子 8"/>
            <p:cNvSpPr/>
            <p:nvPr/>
          </p:nvSpPr>
          <p:spPr>
            <a:xfrm>
              <a:off x="-1027611" y="3422469"/>
              <a:ext cx="235131" cy="235131"/>
            </a:xfrm>
            <a:prstGeom prst="flowChartConnector">
              <a:avLst/>
            </a:prstGeom>
            <a:gradFill flip="none" rotWithShape="1">
              <a:gsLst>
                <a:gs pos="0">
                  <a:srgbClr val="FFCCFF"/>
                </a:gs>
                <a:gs pos="50000">
                  <a:srgbClr val="DE004A">
                    <a:shade val="67500"/>
                    <a:satMod val="115000"/>
                  </a:srgbClr>
                </a:gs>
                <a:gs pos="100000">
                  <a:srgbClr val="DE004A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2" name="グループ化 11"/>
          <p:cNvGrpSpPr/>
          <p:nvPr/>
        </p:nvGrpSpPr>
        <p:grpSpPr>
          <a:xfrm>
            <a:off x="2795360" y="4058134"/>
            <a:ext cx="161848" cy="240418"/>
            <a:chOff x="-1027611" y="3422469"/>
            <a:chExt cx="235131" cy="305952"/>
          </a:xfrm>
        </p:grpSpPr>
        <p:sp>
          <p:nvSpPr>
            <p:cNvPr id="13" name="二等辺三角形 12"/>
            <p:cNvSpPr/>
            <p:nvPr/>
          </p:nvSpPr>
          <p:spPr>
            <a:xfrm rot="12207158">
              <a:off x="-982062" y="3586780"/>
              <a:ext cx="45719" cy="141641"/>
            </a:xfrm>
            <a:prstGeom prst="triangl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フローチャート: 結合子 13"/>
            <p:cNvSpPr/>
            <p:nvPr/>
          </p:nvSpPr>
          <p:spPr>
            <a:xfrm>
              <a:off x="-1027611" y="3422469"/>
              <a:ext cx="235131" cy="235131"/>
            </a:xfrm>
            <a:prstGeom prst="flowChartConnector">
              <a:avLst/>
            </a:prstGeom>
            <a:gradFill flip="none" rotWithShape="1">
              <a:gsLst>
                <a:gs pos="0">
                  <a:srgbClr val="FFCCFF"/>
                </a:gs>
                <a:gs pos="50000">
                  <a:srgbClr val="DE004A">
                    <a:shade val="67500"/>
                    <a:satMod val="115000"/>
                  </a:srgbClr>
                </a:gs>
                <a:gs pos="100000">
                  <a:srgbClr val="DE004A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5" name="グループ化 14"/>
          <p:cNvGrpSpPr/>
          <p:nvPr/>
        </p:nvGrpSpPr>
        <p:grpSpPr>
          <a:xfrm>
            <a:off x="2795360" y="5011085"/>
            <a:ext cx="161848" cy="240418"/>
            <a:chOff x="-1027611" y="3422469"/>
            <a:chExt cx="235131" cy="305952"/>
          </a:xfrm>
        </p:grpSpPr>
        <p:sp>
          <p:nvSpPr>
            <p:cNvPr id="16" name="二等辺三角形 15"/>
            <p:cNvSpPr/>
            <p:nvPr/>
          </p:nvSpPr>
          <p:spPr>
            <a:xfrm rot="12207158">
              <a:off x="-982062" y="3586780"/>
              <a:ext cx="45719" cy="141641"/>
            </a:xfrm>
            <a:prstGeom prst="triangl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フローチャート: 結合子 16"/>
            <p:cNvSpPr/>
            <p:nvPr/>
          </p:nvSpPr>
          <p:spPr>
            <a:xfrm>
              <a:off x="-1027611" y="3422469"/>
              <a:ext cx="235131" cy="235131"/>
            </a:xfrm>
            <a:prstGeom prst="flowChartConnector">
              <a:avLst/>
            </a:prstGeom>
            <a:gradFill flip="none" rotWithShape="1">
              <a:gsLst>
                <a:gs pos="0">
                  <a:srgbClr val="FFCCFF"/>
                </a:gs>
                <a:gs pos="50000">
                  <a:srgbClr val="DE004A">
                    <a:shade val="67500"/>
                    <a:satMod val="115000"/>
                  </a:srgbClr>
                </a:gs>
                <a:gs pos="100000">
                  <a:srgbClr val="DE004A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8" name="グループ化 17"/>
          <p:cNvGrpSpPr/>
          <p:nvPr/>
        </p:nvGrpSpPr>
        <p:grpSpPr>
          <a:xfrm>
            <a:off x="2792977" y="5672774"/>
            <a:ext cx="161848" cy="240418"/>
            <a:chOff x="-1027611" y="3422469"/>
            <a:chExt cx="235131" cy="305952"/>
          </a:xfrm>
        </p:grpSpPr>
        <p:sp>
          <p:nvSpPr>
            <p:cNvPr id="19" name="二等辺三角形 18"/>
            <p:cNvSpPr/>
            <p:nvPr/>
          </p:nvSpPr>
          <p:spPr>
            <a:xfrm rot="12207158">
              <a:off x="-982062" y="3586780"/>
              <a:ext cx="45719" cy="141641"/>
            </a:xfrm>
            <a:prstGeom prst="triangl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フローチャート: 結合子 19"/>
            <p:cNvSpPr/>
            <p:nvPr/>
          </p:nvSpPr>
          <p:spPr>
            <a:xfrm>
              <a:off x="-1027611" y="3422469"/>
              <a:ext cx="235131" cy="235131"/>
            </a:xfrm>
            <a:prstGeom prst="flowChartConnector">
              <a:avLst/>
            </a:prstGeom>
            <a:gradFill flip="none" rotWithShape="1">
              <a:gsLst>
                <a:gs pos="0">
                  <a:srgbClr val="FFCCFF"/>
                </a:gs>
                <a:gs pos="50000">
                  <a:srgbClr val="DE004A">
                    <a:shade val="67500"/>
                    <a:satMod val="115000"/>
                  </a:srgbClr>
                </a:gs>
                <a:gs pos="100000">
                  <a:srgbClr val="DE004A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1" name="グループ化 20"/>
          <p:cNvGrpSpPr/>
          <p:nvPr/>
        </p:nvGrpSpPr>
        <p:grpSpPr>
          <a:xfrm>
            <a:off x="2792977" y="6075837"/>
            <a:ext cx="161848" cy="240418"/>
            <a:chOff x="-1027611" y="3422469"/>
            <a:chExt cx="235131" cy="305952"/>
          </a:xfrm>
        </p:grpSpPr>
        <p:sp>
          <p:nvSpPr>
            <p:cNvPr id="22" name="二等辺三角形 21"/>
            <p:cNvSpPr/>
            <p:nvPr/>
          </p:nvSpPr>
          <p:spPr>
            <a:xfrm rot="12207158">
              <a:off x="-982062" y="3586780"/>
              <a:ext cx="45719" cy="141641"/>
            </a:xfrm>
            <a:prstGeom prst="triangl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フローチャート: 結合子 22"/>
            <p:cNvSpPr/>
            <p:nvPr/>
          </p:nvSpPr>
          <p:spPr>
            <a:xfrm>
              <a:off x="-1027611" y="3422469"/>
              <a:ext cx="235131" cy="235131"/>
            </a:xfrm>
            <a:prstGeom prst="flowChartConnector">
              <a:avLst/>
            </a:prstGeom>
            <a:gradFill flip="none" rotWithShape="1">
              <a:gsLst>
                <a:gs pos="0">
                  <a:srgbClr val="FFCCFF"/>
                </a:gs>
                <a:gs pos="50000">
                  <a:srgbClr val="DE004A">
                    <a:shade val="67500"/>
                    <a:satMod val="115000"/>
                  </a:srgbClr>
                </a:gs>
                <a:gs pos="100000">
                  <a:srgbClr val="DE004A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4" name="グループ化 23"/>
          <p:cNvGrpSpPr/>
          <p:nvPr/>
        </p:nvGrpSpPr>
        <p:grpSpPr>
          <a:xfrm>
            <a:off x="2792977" y="7761954"/>
            <a:ext cx="161848" cy="240418"/>
            <a:chOff x="-1027611" y="3422469"/>
            <a:chExt cx="235131" cy="305952"/>
          </a:xfrm>
        </p:grpSpPr>
        <p:sp>
          <p:nvSpPr>
            <p:cNvPr id="25" name="二等辺三角形 24"/>
            <p:cNvSpPr/>
            <p:nvPr/>
          </p:nvSpPr>
          <p:spPr>
            <a:xfrm rot="12207158">
              <a:off x="-982062" y="3586780"/>
              <a:ext cx="45719" cy="141641"/>
            </a:xfrm>
            <a:prstGeom prst="triangl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フローチャート: 結合子 25"/>
            <p:cNvSpPr/>
            <p:nvPr/>
          </p:nvSpPr>
          <p:spPr>
            <a:xfrm>
              <a:off x="-1027611" y="3422469"/>
              <a:ext cx="235131" cy="235131"/>
            </a:xfrm>
            <a:prstGeom prst="flowChartConnector">
              <a:avLst/>
            </a:prstGeom>
            <a:gradFill flip="none" rotWithShape="1">
              <a:gsLst>
                <a:gs pos="0">
                  <a:srgbClr val="FFCCFF"/>
                </a:gs>
                <a:gs pos="50000">
                  <a:srgbClr val="DE004A">
                    <a:shade val="67500"/>
                    <a:satMod val="115000"/>
                  </a:srgbClr>
                </a:gs>
                <a:gs pos="100000">
                  <a:srgbClr val="DE004A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7" name="グループ化 26"/>
          <p:cNvGrpSpPr/>
          <p:nvPr/>
        </p:nvGrpSpPr>
        <p:grpSpPr>
          <a:xfrm>
            <a:off x="2792977" y="8176157"/>
            <a:ext cx="161848" cy="240418"/>
            <a:chOff x="-1027611" y="3422469"/>
            <a:chExt cx="235131" cy="305952"/>
          </a:xfrm>
        </p:grpSpPr>
        <p:sp>
          <p:nvSpPr>
            <p:cNvPr id="28" name="二等辺三角形 27"/>
            <p:cNvSpPr/>
            <p:nvPr/>
          </p:nvSpPr>
          <p:spPr>
            <a:xfrm rot="12207158">
              <a:off x="-982062" y="3586780"/>
              <a:ext cx="45719" cy="141641"/>
            </a:xfrm>
            <a:prstGeom prst="triangl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" name="フローチャート: 結合子 28"/>
            <p:cNvSpPr/>
            <p:nvPr/>
          </p:nvSpPr>
          <p:spPr>
            <a:xfrm>
              <a:off x="-1027611" y="3422469"/>
              <a:ext cx="235131" cy="235131"/>
            </a:xfrm>
            <a:prstGeom prst="flowChartConnector">
              <a:avLst/>
            </a:prstGeom>
            <a:gradFill flip="none" rotWithShape="1">
              <a:gsLst>
                <a:gs pos="0">
                  <a:srgbClr val="FFCCFF"/>
                </a:gs>
                <a:gs pos="50000">
                  <a:srgbClr val="DE004A">
                    <a:shade val="67500"/>
                    <a:satMod val="115000"/>
                  </a:srgbClr>
                </a:gs>
                <a:gs pos="100000">
                  <a:srgbClr val="DE004A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0" name="グループ化 29"/>
          <p:cNvGrpSpPr/>
          <p:nvPr/>
        </p:nvGrpSpPr>
        <p:grpSpPr>
          <a:xfrm>
            <a:off x="2792977" y="8598625"/>
            <a:ext cx="161848" cy="240418"/>
            <a:chOff x="-1027611" y="3422469"/>
            <a:chExt cx="235131" cy="305952"/>
          </a:xfrm>
        </p:grpSpPr>
        <p:sp>
          <p:nvSpPr>
            <p:cNvPr id="31" name="二等辺三角形 30"/>
            <p:cNvSpPr/>
            <p:nvPr/>
          </p:nvSpPr>
          <p:spPr>
            <a:xfrm rot="12207158">
              <a:off x="-982062" y="3586780"/>
              <a:ext cx="45719" cy="141641"/>
            </a:xfrm>
            <a:prstGeom prst="triangl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" name="フローチャート: 結合子 31"/>
            <p:cNvSpPr/>
            <p:nvPr/>
          </p:nvSpPr>
          <p:spPr>
            <a:xfrm>
              <a:off x="-1027611" y="3422469"/>
              <a:ext cx="235131" cy="235131"/>
            </a:xfrm>
            <a:prstGeom prst="flowChartConnector">
              <a:avLst/>
            </a:prstGeom>
            <a:gradFill flip="none" rotWithShape="1">
              <a:gsLst>
                <a:gs pos="0">
                  <a:srgbClr val="FFCCFF"/>
                </a:gs>
                <a:gs pos="50000">
                  <a:srgbClr val="DE004A">
                    <a:shade val="67500"/>
                    <a:satMod val="115000"/>
                  </a:srgbClr>
                </a:gs>
                <a:gs pos="100000">
                  <a:srgbClr val="DE004A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テキスト ボックス 1"/>
          <p:cNvSpPr txBox="1"/>
          <p:nvPr/>
        </p:nvSpPr>
        <p:spPr>
          <a:xfrm>
            <a:off x="450036" y="531046"/>
            <a:ext cx="6724918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7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従業員の方が会社を退職する際の点検用紙としてお使いください。</a:t>
            </a:r>
            <a:endParaRPr kumimoji="1" lang="ja-JP" altLang="en-US" sz="17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968690" y="10154804"/>
            <a:ext cx="1375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kumimoji="1" lang="ja-JP" altLang="en-US" sz="9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</a:t>
            </a:r>
            <a:r>
              <a:rPr kumimoji="1" lang="en-US" altLang="ja-JP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</a:t>
            </a:r>
            <a:r>
              <a:rPr kumimoji="1" lang="ja-JP" altLang="en-US" sz="9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</a:t>
            </a:r>
            <a:r>
              <a:rPr kumimoji="1" lang="en-US" altLang="ja-JP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</a:t>
            </a:r>
            <a:r>
              <a:rPr kumimoji="1" lang="ja-JP" altLang="en-US" sz="9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月作成</a:t>
            </a:r>
            <a:r>
              <a:rPr kumimoji="1" lang="en-US" altLang="ja-JP" sz="9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endParaRPr kumimoji="1" lang="ja-JP" altLang="en-US" sz="9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904270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384</Words>
  <Application>Microsoft Office PowerPoint</Application>
  <PresentationFormat>ユーザー設定</PresentationFormat>
  <Paragraphs>65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2" baseType="lpstr">
      <vt:lpstr>BIZ UDPゴシック</vt:lpstr>
      <vt:lpstr>BIZ UDゴシック</vt:lpstr>
      <vt:lpstr>UD デジタル 教科書体 NP-B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cp:revision>1</cp:revision>
  <dcterms:created xsi:type="dcterms:W3CDTF">2023-03-14T00:43:21Z</dcterms:created>
  <dcterms:modified xsi:type="dcterms:W3CDTF">2023-03-14T02:43:02Z</dcterms:modified>
</cp:coreProperties>
</file>