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8" r:id="rId2"/>
    <p:sldId id="343" r:id="rId3"/>
    <p:sldId id="274" r:id="rId4"/>
    <p:sldId id="345" r:id="rId5"/>
    <p:sldId id="346" r:id="rId6"/>
    <p:sldId id="348" r:id="rId7"/>
    <p:sldId id="277" r:id="rId8"/>
    <p:sldId id="292" r:id="rId9"/>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930"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3732FF2-7DB2-4096-B4F1-9BEF80F57B35}" type="datetimeFigureOut">
              <a:rPr kumimoji="1" lang="ja-JP" altLang="en-US" smtClean="0"/>
              <a:t>2022/11/8</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3EB492E-8690-40EE-AEF9-B179E2D8D44F}" type="slidenum">
              <a:rPr kumimoji="1" lang="ja-JP" altLang="en-US" smtClean="0"/>
              <a:t>‹#›</a:t>
            </a:fld>
            <a:endParaRPr kumimoji="1" lang="ja-JP" altLang="en-US"/>
          </a:p>
        </p:txBody>
      </p:sp>
    </p:spTree>
    <p:extLst>
      <p:ext uri="{BB962C8B-B14F-4D97-AF65-F5344CB8AC3E}">
        <p14:creationId xmlns:p14="http://schemas.microsoft.com/office/powerpoint/2010/main" val="3491092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C771BFE-A6B7-4FFC-A964-CFB0CED04CBD}"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57B87C7-7020-4B78-BFB9-B2750576B04F}" type="slidenum">
              <a:rPr kumimoji="1" lang="ja-JP" altLang="en-US" smtClean="0"/>
              <a:t>‹#›</a:t>
            </a:fld>
            <a:endParaRPr kumimoji="1" lang="ja-JP" altLang="en-US"/>
          </a:p>
        </p:txBody>
      </p:sp>
    </p:spTree>
    <p:extLst>
      <p:ext uri="{BB962C8B-B14F-4D97-AF65-F5344CB8AC3E}">
        <p14:creationId xmlns:p14="http://schemas.microsoft.com/office/powerpoint/2010/main" val="8438745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98335E-D6B9-4465-B8D5-393FADBAF3F3}" type="slidenum">
              <a:rPr kumimoji="1" lang="ja-JP" altLang="en-US" smtClean="0"/>
              <a:t>1</a:t>
            </a:fld>
            <a:endParaRPr kumimoji="1" lang="ja-JP" altLang="en-US"/>
          </a:p>
        </p:txBody>
      </p:sp>
    </p:spTree>
    <p:extLst>
      <p:ext uri="{BB962C8B-B14F-4D97-AF65-F5344CB8AC3E}">
        <p14:creationId xmlns:p14="http://schemas.microsoft.com/office/powerpoint/2010/main" val="70646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8325" y="504825"/>
            <a:ext cx="3649663" cy="2527300"/>
          </a:xfrm>
        </p:spPr>
      </p:sp>
      <p:sp>
        <p:nvSpPr>
          <p:cNvPr id="3" name="ノート プレースホルダー 2"/>
          <p:cNvSpPr>
            <a:spLocks noGrp="1"/>
          </p:cNvSpPr>
          <p:nvPr>
            <p:ph type="body" idx="1"/>
          </p:nvPr>
        </p:nvSpPr>
        <p:spPr/>
        <p:txBody>
          <a:bodyPr/>
          <a:lstStyle/>
          <a:p>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機密性</a:t>
            </a:r>
            <a:r>
              <a:rPr kumimoji="1" lang="en-US" altLang="ja-JP" smtClean="0"/>
              <a:t>2</a:t>
            </a:r>
            <a:endParaRPr kumimoji="1" lang="ja-JP" altLang="en-US"/>
          </a:p>
        </p:txBody>
      </p:sp>
    </p:spTree>
    <p:extLst>
      <p:ext uri="{BB962C8B-B14F-4D97-AF65-F5344CB8AC3E}">
        <p14:creationId xmlns:p14="http://schemas.microsoft.com/office/powerpoint/2010/main" val="73377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B87C7-7020-4B78-BFB9-B2750576B04F}" type="slidenum">
              <a:rPr kumimoji="1" lang="ja-JP" altLang="en-US" smtClean="0"/>
              <a:t>3</a:t>
            </a:fld>
            <a:endParaRPr kumimoji="1" lang="ja-JP" altLang="en-US"/>
          </a:p>
        </p:txBody>
      </p:sp>
    </p:spTree>
    <p:extLst>
      <p:ext uri="{BB962C8B-B14F-4D97-AF65-F5344CB8AC3E}">
        <p14:creationId xmlns:p14="http://schemas.microsoft.com/office/powerpoint/2010/main" val="224964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B87C7-7020-4B78-BFB9-B2750576B04F}" type="slidenum">
              <a:rPr kumimoji="1" lang="ja-JP" altLang="en-US" smtClean="0"/>
              <a:t>4</a:t>
            </a:fld>
            <a:endParaRPr kumimoji="1" lang="ja-JP" altLang="en-US"/>
          </a:p>
        </p:txBody>
      </p:sp>
    </p:spTree>
    <p:extLst>
      <p:ext uri="{BB962C8B-B14F-4D97-AF65-F5344CB8AC3E}">
        <p14:creationId xmlns:p14="http://schemas.microsoft.com/office/powerpoint/2010/main" val="346722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B87C7-7020-4B78-BFB9-B2750576B04F}" type="slidenum">
              <a:rPr kumimoji="1" lang="ja-JP" altLang="en-US" smtClean="0"/>
              <a:t>5</a:t>
            </a:fld>
            <a:endParaRPr kumimoji="1" lang="ja-JP" altLang="en-US"/>
          </a:p>
        </p:txBody>
      </p:sp>
    </p:spTree>
    <p:extLst>
      <p:ext uri="{BB962C8B-B14F-4D97-AF65-F5344CB8AC3E}">
        <p14:creationId xmlns:p14="http://schemas.microsoft.com/office/powerpoint/2010/main" val="132102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B87C7-7020-4B78-BFB9-B2750576B04F}" type="slidenum">
              <a:rPr kumimoji="1" lang="ja-JP" altLang="en-US" smtClean="0"/>
              <a:t>6</a:t>
            </a:fld>
            <a:endParaRPr kumimoji="1" lang="ja-JP" altLang="en-US"/>
          </a:p>
        </p:txBody>
      </p:sp>
    </p:spTree>
    <p:extLst>
      <p:ext uri="{BB962C8B-B14F-4D97-AF65-F5344CB8AC3E}">
        <p14:creationId xmlns:p14="http://schemas.microsoft.com/office/powerpoint/2010/main" val="411223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7B87C7-7020-4B78-BFB9-B2750576B04F}" type="slidenum">
              <a:rPr kumimoji="1" lang="ja-JP" altLang="en-US" smtClean="0"/>
              <a:t>7</a:t>
            </a:fld>
            <a:endParaRPr kumimoji="1" lang="ja-JP" altLang="en-US"/>
          </a:p>
        </p:txBody>
      </p:sp>
    </p:spTree>
    <p:extLst>
      <p:ext uri="{BB962C8B-B14F-4D97-AF65-F5344CB8AC3E}">
        <p14:creationId xmlns:p14="http://schemas.microsoft.com/office/powerpoint/2010/main" val="22496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9C9FBD1-8CF2-430B-95FF-B937E6D18E16}" type="datetime1">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223543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E5BBAD-B51C-4C7A-AB27-449B429CFA8C}" type="datetime1">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268011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66714"/>
            <a:ext cx="1671639" cy="78009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1476" y="366714"/>
            <a:ext cx="4849814" cy="78009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86E3BB-A21E-41F0-BE8A-2351FA4BDE0B}" type="datetime1">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140817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77E66F-E0C4-4BA3-B089-58C186B7120A}" type="datetime1">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390431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9724BDF-E393-4120-A048-511CE504AF19}" type="datetime1">
              <a:rPr kumimoji="1" lang="ja-JP" altLang="en-US" smtClean="0"/>
              <a:t>2022/11/8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386222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1476" y="2133601"/>
            <a:ext cx="326072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797301" y="2133601"/>
            <a:ext cx="326072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01933A-021E-4024-BEA9-209A7032F200}" type="datetime1">
              <a:rPr kumimoji="1" lang="ja-JP" altLang="en-US" smtClean="0"/>
              <a:t>2022/11/8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62200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D4B3CB-A849-40E7-A2B7-541D2B7B9571}" type="datetime1">
              <a:rPr kumimoji="1" lang="ja-JP" altLang="en-US" smtClean="0"/>
              <a:t>2022/11/8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285720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29E6A5-BD6A-4D52-B556-A733BDB7B37C}" type="datetime1">
              <a:rPr kumimoji="1" lang="ja-JP" altLang="en-US" smtClean="0"/>
              <a:t>2022/11/8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195050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BB7C1C-F569-4C7F-808F-E207DAB39444}" type="datetime1">
              <a:rPr kumimoji="1" lang="ja-JP" altLang="en-US" smtClean="0"/>
              <a:t>2022/11/8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257912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2"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5FE76D-B0FE-41E8-A576-108C3E3D3605}" type="datetime1">
              <a:rPr kumimoji="1" lang="ja-JP" altLang="en-US" smtClean="0"/>
              <a:t>2022/11/8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384224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992AB2-CEDE-42C6-9B08-DC90E082F975}" type="datetime1">
              <a:rPr kumimoji="1" lang="ja-JP" altLang="en-US" smtClean="0"/>
              <a:t>2022/11/8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2DD836-A85D-4D82-9E8B-913FE3225BE4}" type="slidenum">
              <a:rPr kumimoji="1" lang="ja-JP" altLang="en-US" smtClean="0"/>
              <a:t>‹#›</a:t>
            </a:fld>
            <a:endParaRPr kumimoji="1" lang="ja-JP" altLang="en-US"/>
          </a:p>
        </p:txBody>
      </p:sp>
    </p:spTree>
    <p:extLst>
      <p:ext uri="{BB962C8B-B14F-4D97-AF65-F5344CB8AC3E}">
        <p14:creationId xmlns:p14="http://schemas.microsoft.com/office/powerpoint/2010/main" val="82885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6B8E5-D40E-4057-AF87-AE27CCCADC0D}" type="datetime1">
              <a:rPr kumimoji="1" lang="ja-JP" altLang="en-US" smtClean="0"/>
              <a:t>2022/11/8</a:t>
            </a:fld>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DD836-A85D-4D82-9E8B-913FE3225BE4}" type="slidenum">
              <a:rPr kumimoji="1" lang="ja-JP" altLang="en-US" smtClean="0"/>
              <a:t>‹#›</a:t>
            </a:fld>
            <a:endParaRPr kumimoji="1" lang="ja-JP" altLang="en-US"/>
          </a:p>
        </p:txBody>
      </p:sp>
      <p:sp>
        <p:nvSpPr>
          <p:cNvPr id="7" name="テキスト ボックス 6"/>
          <p:cNvSpPr txBox="1"/>
          <p:nvPr userDrawn="1"/>
        </p:nvSpPr>
        <p:spPr>
          <a:xfrm>
            <a:off x="416496" y="116632"/>
            <a:ext cx="1368152"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機密性</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3923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0" y="6381328"/>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テキスト ボックス 2"/>
          <p:cNvSpPr txBox="1"/>
          <p:nvPr/>
        </p:nvSpPr>
        <p:spPr>
          <a:xfrm>
            <a:off x="8193360" y="260648"/>
            <a:ext cx="1448161" cy="338554"/>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600" b="1" dirty="0" smtClean="0">
                <a:latin typeface="BIZ UDゴシック" panose="020B0400000000000000" pitchFamily="49" charset="-128"/>
                <a:ea typeface="BIZ UDゴシック" panose="020B0400000000000000" pitchFamily="49" charset="-128"/>
                <a:cs typeface="メイリオ" panose="020B0604030504040204" pitchFamily="50" charset="-128"/>
              </a:rPr>
              <a:t>資料</a:t>
            </a:r>
            <a:r>
              <a:rPr lang="ja-JP" altLang="en-US" sz="1600" b="1" dirty="0" smtClean="0">
                <a:latin typeface="BIZ UDゴシック" panose="020B0400000000000000" pitchFamily="49" charset="-128"/>
                <a:ea typeface="BIZ UDゴシック" panose="020B0400000000000000" pitchFamily="49" charset="-128"/>
                <a:cs typeface="メイリオ" panose="020B0604030504040204" pitchFamily="50" charset="-128"/>
              </a:rPr>
              <a:t>３</a:t>
            </a:r>
            <a:endParaRPr kumimoji="1" lang="en-US" altLang="ja-JP" sz="1600" b="1" dirty="0" smtClean="0">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3" name="タイトル 2"/>
          <p:cNvSpPr>
            <a:spLocks noGrp="1"/>
          </p:cNvSpPr>
          <p:nvPr>
            <p:ph type="ctrTitle"/>
          </p:nvPr>
        </p:nvSpPr>
        <p:spPr>
          <a:xfrm>
            <a:off x="200472" y="2247007"/>
            <a:ext cx="9505056" cy="1470025"/>
          </a:xfrm>
        </p:spPr>
        <p:txBody>
          <a:bodyPr>
            <a:normAutofit/>
          </a:bodyPr>
          <a:lstStyle/>
          <a:p>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福島県版健康データベース（</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FDB</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報告書</a:t>
            </a:r>
            <a:r>
              <a:rPr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sp>
        <p:nvSpPr>
          <p:cNvPr id="6" name="テキスト ボックス 5"/>
          <p:cNvSpPr txBox="1"/>
          <p:nvPr/>
        </p:nvSpPr>
        <p:spPr>
          <a:xfrm>
            <a:off x="2216696" y="3826289"/>
            <a:ext cx="5400600" cy="954107"/>
          </a:xfrm>
          <a:prstGeom prst="rect">
            <a:avLst/>
          </a:prstGeom>
          <a:noFill/>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特定保健</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指導</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機関会議</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日（金）</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2216696" y="3645024"/>
            <a:ext cx="5400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9173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0" y="6453336"/>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39" y="6525345"/>
            <a:ext cx="3817959" cy="291618"/>
          </a:xfrm>
          <a:prstGeom prst="rect">
            <a:avLst/>
          </a:prstGeom>
        </p:spPr>
      </p:pic>
      <p:sp>
        <p:nvSpPr>
          <p:cNvPr id="6" name="スライド番号プレースホルダー 5"/>
          <p:cNvSpPr>
            <a:spLocks noGrp="1"/>
          </p:cNvSpPr>
          <p:nvPr>
            <p:ph type="sldNum" sz="quarter" idx="12"/>
          </p:nvPr>
        </p:nvSpPr>
        <p:spPr>
          <a:xfrm>
            <a:off x="4520952" y="6536519"/>
            <a:ext cx="864096" cy="276999"/>
          </a:xfrm>
        </p:spPr>
        <p:txBody>
          <a:bodyPr>
            <a:spAutoFit/>
          </a:bodyPr>
          <a:lstStyle/>
          <a:p>
            <a:pPr algn="ctr"/>
            <a:r>
              <a:rPr kumimoji="1" lang="en-US" altLang="ja-JP" dirty="0" smtClean="0"/>
              <a:t>1</a:t>
            </a:r>
            <a:endParaRPr kumimoji="1" lang="ja-JP" altLang="en-US" dirty="0"/>
          </a:p>
        </p:txBody>
      </p:sp>
      <p:sp>
        <p:nvSpPr>
          <p:cNvPr id="9" name="正方形/長方形 8"/>
          <p:cNvSpPr/>
          <p:nvPr/>
        </p:nvSpPr>
        <p:spPr>
          <a:xfrm>
            <a:off x="385031" y="472046"/>
            <a:ext cx="9144000" cy="36004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■福島県版健康データベース（</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FDB</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）の概要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715009" y="1034591"/>
            <a:ext cx="8475982" cy="1708160"/>
          </a:xfrm>
          <a:prstGeom prst="rect">
            <a:avLst/>
          </a:prstGeom>
        </p:spPr>
        <p:txBody>
          <a:bodyPr wrap="square">
            <a:spAutoFit/>
          </a:bodyPr>
          <a:lstStyle/>
          <a:p>
            <a:pPr>
              <a:lnSpc>
                <a:spcPct val="150000"/>
              </a:lnSpc>
            </a:pPr>
            <a:r>
              <a:rPr lang="ja-JP" altLang="en-US" sz="1400" dirty="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「第二次健康ふくしま２１計画」に掲げる、県民の「健康寿命の延伸」と県内地域間や集団間の「健康格差の縮小」を科学的、効果的な取組みにより進めていくため、県内の国民健康保険</a:t>
            </a:r>
            <a:r>
              <a:rPr lang="en-US" altLang="ja-JP"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国保</a:t>
            </a:r>
            <a:r>
              <a:rPr lang="en-US" altLang="ja-JP"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400" dirty="0" err="1"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全国健康保険協会</a:t>
            </a:r>
            <a:r>
              <a:rPr lang="en-US" altLang="ja-JP"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協会けんぽ</a:t>
            </a:r>
            <a:r>
              <a:rPr lang="en-US" altLang="ja-JP"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400" dirty="0" err="1"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400" dirty="0" smtClean="0">
                <a:solidFill>
                  <a:srgbClr val="000000"/>
                </a:solidFill>
                <a:latin typeface="BIZ UDゴシック" panose="020B0400000000000000" pitchFamily="49" charset="-128"/>
                <a:ea typeface="BIZ UDゴシック" panose="020B0400000000000000" pitchFamily="49" charset="-128"/>
                <a:cs typeface="メイリオ" panose="020B0604030504040204" pitchFamily="50" charset="-128"/>
              </a:rPr>
              <a:t>後期高齢者医療制度、地方職員共済組合の４医療保険者の協力を得て福島県版健康データベース（ＦＤＢ）を構築し、医療及び介護レセプト、健診情報を匿名化して格納（地共済からは健診情報のみ格納）するもの。</a:t>
            </a:r>
            <a:endParaRPr lang="ja-JP" altLang="en-US" sz="1400" dirty="0">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sp>
        <p:nvSpPr>
          <p:cNvPr id="15" name="正方形/長方形 14"/>
          <p:cNvSpPr/>
          <p:nvPr/>
        </p:nvSpPr>
        <p:spPr>
          <a:xfrm>
            <a:off x="381000" y="3391153"/>
            <a:ext cx="9144000" cy="36004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b="1"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b="1" dirty="0" smtClean="0">
                <a:latin typeface="Meiryo UI" panose="020B0604030504040204" pitchFamily="50" charset="-128"/>
                <a:ea typeface="Meiryo UI" panose="020B0604030504040204" pitchFamily="50" charset="-128"/>
                <a:cs typeface="メイリオ" panose="020B0604030504040204" pitchFamily="50" charset="-128"/>
              </a:rPr>
              <a:t>FDB</a:t>
            </a:r>
            <a:r>
              <a:rPr lang="ja-JP" altLang="en-US" b="1" dirty="0" smtClean="0">
                <a:latin typeface="Meiryo UI" panose="020B0604030504040204" pitchFamily="50" charset="-128"/>
                <a:ea typeface="Meiryo UI" panose="020B0604030504040204" pitchFamily="50" charset="-128"/>
                <a:cs typeface="メイリオ" panose="020B0604030504040204" pitchFamily="50" charset="-128"/>
              </a:rPr>
              <a:t>にレセプト情報が格納されている</a:t>
            </a:r>
            <a:r>
              <a:rPr lang="en-US" altLang="ja-JP" b="1" dirty="0" smtClean="0">
                <a:latin typeface="Meiryo UI" panose="020B0604030504040204" pitchFamily="50" charset="-128"/>
                <a:ea typeface="Meiryo UI" panose="020B0604030504040204" pitchFamily="50" charset="-128"/>
                <a:cs typeface="メイリオ" panose="020B0604030504040204" pitchFamily="50" charset="-128"/>
              </a:rPr>
              <a:t>3</a:t>
            </a:r>
            <a:r>
              <a:rPr lang="ja-JP" altLang="en-US" b="1" dirty="0" smtClean="0">
                <a:latin typeface="Meiryo UI" panose="020B0604030504040204" pitchFamily="50" charset="-128"/>
                <a:ea typeface="Meiryo UI" panose="020B0604030504040204" pitchFamily="50" charset="-128"/>
                <a:cs typeface="メイリオ" panose="020B0604030504040204" pitchFamily="50" charset="-128"/>
              </a:rPr>
              <a:t>医療保険者の加入者数</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44154162"/>
              </p:ext>
            </p:extLst>
          </p:nvPr>
        </p:nvGraphicFramePr>
        <p:xfrm>
          <a:off x="1244588" y="4814973"/>
          <a:ext cx="7416825" cy="1112520"/>
        </p:xfrm>
        <a:graphic>
          <a:graphicData uri="http://schemas.openxmlformats.org/drawingml/2006/table">
            <a:tbl>
              <a:tblPr firstRow="1" bandRow="1">
                <a:tableStyleId>{5C22544A-7EE6-4342-B048-85BDC9FD1C3A}</a:tableStyleId>
              </a:tblPr>
              <a:tblGrid>
                <a:gridCol w="1524901">
                  <a:extLst>
                    <a:ext uri="{9D8B030D-6E8A-4147-A177-3AD203B41FA5}">
                      <a16:colId xmlns:a16="http://schemas.microsoft.com/office/drawing/2014/main" val="2634473013"/>
                    </a:ext>
                  </a:extLst>
                </a:gridCol>
                <a:gridCol w="2945962">
                  <a:extLst>
                    <a:ext uri="{9D8B030D-6E8A-4147-A177-3AD203B41FA5}">
                      <a16:colId xmlns:a16="http://schemas.microsoft.com/office/drawing/2014/main" val="3581259937"/>
                    </a:ext>
                  </a:extLst>
                </a:gridCol>
                <a:gridCol w="2945962">
                  <a:extLst>
                    <a:ext uri="{9D8B030D-6E8A-4147-A177-3AD203B41FA5}">
                      <a16:colId xmlns:a16="http://schemas.microsoft.com/office/drawing/2014/main" val="164715540"/>
                    </a:ext>
                  </a:extLst>
                </a:gridCol>
              </a:tblGrid>
              <a:tr h="37084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住民基本台帳人口</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400" dirty="0" smtClean="0">
                          <a:latin typeface="BIZ UDPゴシック" panose="020B0400000000000000" pitchFamily="50" charset="-128"/>
                          <a:ea typeface="BIZ UDPゴシック" panose="020B0400000000000000" pitchFamily="50" charset="-128"/>
                        </a:rPr>
                        <a:t>3</a:t>
                      </a:r>
                      <a:r>
                        <a:rPr kumimoji="1" lang="ja-JP" altLang="en-US" sz="1400" dirty="0" smtClean="0">
                          <a:latin typeface="BIZ UDPゴシック" panose="020B0400000000000000" pitchFamily="50" charset="-128"/>
                          <a:ea typeface="BIZ UDPゴシック" panose="020B0400000000000000" pitchFamily="50" charset="-128"/>
                        </a:rPr>
                        <a:t>医療保険加入者数</a:t>
                      </a:r>
                      <a:r>
                        <a:rPr kumimoji="1" lang="en-US" altLang="ja-JP" sz="14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割合</a:t>
                      </a:r>
                      <a:r>
                        <a:rPr kumimoji="1" lang="en-US" altLang="ja-JP"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44623182"/>
                  </a:ext>
                </a:extLst>
              </a:tr>
              <a:tr h="37084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男性</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400" dirty="0" smtClean="0">
                          <a:latin typeface="BIZ UDPゴシック" panose="020B0400000000000000" pitchFamily="50" charset="-128"/>
                          <a:ea typeface="BIZ UDPゴシック" panose="020B0400000000000000" pitchFamily="50" charset="-128"/>
                        </a:rPr>
                        <a:t>923,403</a:t>
                      </a:r>
                      <a:r>
                        <a:rPr kumimoji="1" lang="ja-JP" altLang="en-US" sz="1400" dirty="0" smtClean="0">
                          <a:latin typeface="BIZ UDPゴシック" panose="020B0400000000000000" pitchFamily="50" charset="-128"/>
                          <a:ea typeface="BIZ UDPゴシック" panose="020B0400000000000000" pitchFamily="50" charset="-128"/>
                        </a:rPr>
                        <a:t>人</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400" dirty="0" smtClean="0">
                          <a:latin typeface="BIZ UDPゴシック" panose="020B0400000000000000" pitchFamily="50" charset="-128"/>
                          <a:ea typeface="BIZ UDPゴシック" panose="020B0400000000000000" pitchFamily="50" charset="-128"/>
                        </a:rPr>
                        <a:t>648,256</a:t>
                      </a:r>
                      <a:r>
                        <a:rPr kumimoji="1" lang="ja-JP" altLang="en-US" sz="1400" dirty="0" smtClean="0">
                          <a:latin typeface="BIZ UDPゴシック" panose="020B0400000000000000" pitchFamily="50" charset="-128"/>
                          <a:ea typeface="BIZ UDPゴシック" panose="020B0400000000000000" pitchFamily="50" charset="-128"/>
                        </a:rPr>
                        <a:t>人（７０．２％）</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83251949"/>
                  </a:ext>
                </a:extLst>
              </a:tr>
              <a:tr h="370840">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女性</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400" dirty="0" smtClean="0">
                          <a:latin typeface="BIZ UDPゴシック" panose="020B0400000000000000" pitchFamily="50" charset="-128"/>
                          <a:ea typeface="BIZ UDPゴシック" panose="020B0400000000000000" pitchFamily="50" charset="-128"/>
                        </a:rPr>
                        <a:t>958,578</a:t>
                      </a:r>
                      <a:r>
                        <a:rPr kumimoji="1" lang="ja-JP" altLang="en-US" sz="1400" dirty="0" smtClean="0">
                          <a:latin typeface="BIZ UDPゴシック" panose="020B0400000000000000" pitchFamily="50" charset="-128"/>
                          <a:ea typeface="BIZ UDPゴシック" panose="020B0400000000000000" pitchFamily="50" charset="-128"/>
                        </a:rPr>
                        <a:t>人</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400" dirty="0" smtClean="0">
                          <a:latin typeface="BIZ UDPゴシック" panose="020B0400000000000000" pitchFamily="50" charset="-128"/>
                          <a:ea typeface="BIZ UDPゴシック" panose="020B0400000000000000" pitchFamily="50" charset="-128"/>
                        </a:rPr>
                        <a:t>725,494</a:t>
                      </a:r>
                      <a:r>
                        <a:rPr kumimoji="1" lang="ja-JP" altLang="en-US" sz="1400" dirty="0" smtClean="0">
                          <a:latin typeface="BIZ UDPゴシック" panose="020B0400000000000000" pitchFamily="50" charset="-128"/>
                          <a:ea typeface="BIZ UDPゴシック" panose="020B0400000000000000" pitchFamily="50" charset="-128"/>
                        </a:rPr>
                        <a:t>人（</a:t>
                      </a:r>
                      <a:r>
                        <a:rPr kumimoji="1" lang="en-US" altLang="ja-JP" sz="1400" dirty="0" smtClean="0">
                          <a:latin typeface="BIZ UDPゴシック" panose="020B0400000000000000" pitchFamily="50" charset="-128"/>
                          <a:ea typeface="BIZ UDPゴシック" panose="020B0400000000000000" pitchFamily="50" charset="-128"/>
                        </a:rPr>
                        <a:t>75.7</a:t>
                      </a:r>
                      <a:r>
                        <a:rPr kumimoji="1" lang="ja-JP" altLang="en-US"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2464910"/>
                  </a:ext>
                </a:extLst>
              </a:tr>
            </a:tbl>
          </a:graphicData>
        </a:graphic>
      </p:graphicFrame>
      <p:sp>
        <p:nvSpPr>
          <p:cNvPr id="3" name="テキスト ボックス 2"/>
          <p:cNvSpPr txBox="1"/>
          <p:nvPr/>
        </p:nvSpPr>
        <p:spPr>
          <a:xfrm>
            <a:off x="1244588" y="4537974"/>
            <a:ext cx="2484276" cy="276999"/>
          </a:xfrm>
          <a:prstGeom prst="rect">
            <a:avLst/>
          </a:prstGeom>
          <a:noFill/>
        </p:spPr>
        <p:txBody>
          <a:bodyPr wrap="square" rtlCol="0">
            <a:spAutoFit/>
          </a:bodyPr>
          <a:lstStyle/>
          <a:p>
            <a:r>
              <a:rPr kumimoji="1" lang="en-US" altLang="ja-JP" sz="1200" dirty="0" smtClean="0">
                <a:latin typeface="BIZ UDPゴシック" panose="020B0400000000000000" pitchFamily="50" charset="-128"/>
                <a:ea typeface="BIZ UDPゴシック" panose="020B0400000000000000" pitchFamily="50" charset="-128"/>
              </a:rPr>
              <a:t>2019</a:t>
            </a:r>
            <a:r>
              <a:rPr kumimoji="1" lang="ja-JP" altLang="en-US" sz="1200" dirty="0" smtClean="0">
                <a:latin typeface="BIZ UDPゴシック" panose="020B0400000000000000" pitchFamily="50" charset="-128"/>
                <a:ea typeface="BIZ UDPゴシック" panose="020B0400000000000000" pitchFamily="50" charset="-128"/>
              </a:rPr>
              <a:t>年度</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15009" y="3948548"/>
            <a:ext cx="8475982" cy="307777"/>
          </a:xfrm>
          <a:prstGeom prst="rect">
            <a:avLst/>
          </a:prstGeom>
          <a:noFill/>
        </p:spPr>
        <p:txBody>
          <a:bodyPr wrap="square" rtlCol="0">
            <a:spAutoFit/>
          </a:bodyPr>
          <a:lstStyle/>
          <a:p>
            <a:r>
              <a:rPr kumimoji="1" lang="en-US" altLang="ja-JP" sz="1400" dirty="0" smtClean="0">
                <a:latin typeface="BIZ UDPゴシック" panose="020B0400000000000000" pitchFamily="50" charset="-128"/>
                <a:ea typeface="BIZ UDPゴシック" panose="020B0400000000000000" pitchFamily="50" charset="-128"/>
              </a:rPr>
              <a:t>FDB</a:t>
            </a:r>
            <a:r>
              <a:rPr kumimoji="1" lang="ja-JP" altLang="en-US" sz="1400" dirty="0" smtClean="0">
                <a:latin typeface="BIZ UDPゴシック" panose="020B0400000000000000" pitchFamily="50" charset="-128"/>
                <a:ea typeface="BIZ UDPゴシック" panose="020B0400000000000000" pitchFamily="50" charset="-128"/>
              </a:rPr>
              <a:t>にレセプト情報が格納されている</a:t>
            </a:r>
            <a:r>
              <a:rPr kumimoji="1" lang="en-US" altLang="ja-JP" sz="1400" dirty="0" smtClean="0">
                <a:latin typeface="BIZ UDPゴシック" panose="020B0400000000000000" pitchFamily="50" charset="-128"/>
                <a:ea typeface="BIZ UDPゴシック" panose="020B0400000000000000" pitchFamily="50" charset="-128"/>
              </a:rPr>
              <a:t>3</a:t>
            </a:r>
            <a:r>
              <a:rPr kumimoji="1" lang="ja-JP" altLang="en-US" sz="1400" dirty="0" smtClean="0">
                <a:latin typeface="BIZ UDPゴシック" panose="020B0400000000000000" pitchFamily="50" charset="-128"/>
                <a:ea typeface="BIZ UDPゴシック" panose="020B0400000000000000" pitchFamily="50" charset="-128"/>
              </a:rPr>
              <a:t>医療保険者の加入数は、福島県民の約</a:t>
            </a:r>
            <a:r>
              <a:rPr kumimoji="1" lang="en-US" altLang="ja-JP" sz="1400" dirty="0" smtClean="0">
                <a:latin typeface="BIZ UDPゴシック" panose="020B0400000000000000" pitchFamily="50" charset="-128"/>
                <a:ea typeface="BIZ UDPゴシック" panose="020B0400000000000000" pitchFamily="50" charset="-128"/>
              </a:rPr>
              <a:t>7</a:t>
            </a:r>
            <a:r>
              <a:rPr kumimoji="1" lang="ja-JP" altLang="en-US" sz="1400" dirty="0" smtClean="0">
                <a:latin typeface="BIZ UDPゴシック" panose="020B0400000000000000" pitchFamily="50" charset="-128"/>
                <a:ea typeface="BIZ UDPゴシック" panose="020B0400000000000000" pitchFamily="50" charset="-128"/>
              </a:rPr>
              <a:t>割にあたる</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171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301808" y="5776495"/>
            <a:ext cx="400603"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1" y="6525344"/>
            <a:ext cx="4824536" cy="340155"/>
          </a:xfrm>
          <a:prstGeom prst="rect">
            <a:avLst/>
          </a:prstGeom>
        </p:spPr>
      </p:pic>
      <p:cxnSp>
        <p:nvCxnSpPr>
          <p:cNvPr id="24" name="直線コネクタ 23"/>
          <p:cNvCxnSpPr/>
          <p:nvPr/>
        </p:nvCxnSpPr>
        <p:spPr>
          <a:xfrm>
            <a:off x="0" y="6453336"/>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sp>
        <p:nvSpPr>
          <p:cNvPr id="26" name="スライド番号プレースホルダー 5"/>
          <p:cNvSpPr>
            <a:spLocks noGrp="1"/>
          </p:cNvSpPr>
          <p:nvPr>
            <p:ph type="sldNum" sz="quarter" idx="12"/>
          </p:nvPr>
        </p:nvSpPr>
        <p:spPr>
          <a:xfrm>
            <a:off x="4520952" y="6536519"/>
            <a:ext cx="864096" cy="276999"/>
          </a:xfrm>
        </p:spPr>
        <p:txBody>
          <a:bodyPr>
            <a:spAutoFit/>
          </a:bodyPr>
          <a:lstStyle/>
          <a:p>
            <a:pPr algn="ctr"/>
            <a:r>
              <a:rPr kumimoji="1" lang="en-US" altLang="ja-JP" dirty="0" smtClean="0"/>
              <a:t>2</a:t>
            </a:r>
            <a:endParaRPr kumimoji="1" lang="ja-JP" altLang="en-US" dirty="0"/>
          </a:p>
        </p:txBody>
      </p:sp>
      <p:sp>
        <p:nvSpPr>
          <p:cNvPr id="8" name="正方形/長方形 7"/>
          <p:cNvSpPr/>
          <p:nvPr/>
        </p:nvSpPr>
        <p:spPr>
          <a:xfrm>
            <a:off x="381000" y="332656"/>
            <a:ext cx="9144000" cy="36004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FDB</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による病名別標準化レセプト・受療者</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出現比（</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2017-2019</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年度）</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44739392"/>
              </p:ext>
            </p:extLst>
          </p:nvPr>
        </p:nvGraphicFramePr>
        <p:xfrm>
          <a:off x="542762" y="865481"/>
          <a:ext cx="8820476" cy="5395852"/>
        </p:xfrm>
        <a:graphic>
          <a:graphicData uri="http://schemas.openxmlformats.org/drawingml/2006/table">
            <a:tbl>
              <a:tblPr/>
              <a:tblGrid>
                <a:gridCol w="266341">
                  <a:extLst>
                    <a:ext uri="{9D8B030D-6E8A-4147-A177-3AD203B41FA5}">
                      <a16:colId xmlns:a16="http://schemas.microsoft.com/office/drawing/2014/main" val="1666646911"/>
                    </a:ext>
                  </a:extLst>
                </a:gridCol>
                <a:gridCol w="1187741">
                  <a:extLst>
                    <a:ext uri="{9D8B030D-6E8A-4147-A177-3AD203B41FA5}">
                      <a16:colId xmlns:a16="http://schemas.microsoft.com/office/drawing/2014/main" val="461672263"/>
                    </a:ext>
                  </a:extLst>
                </a:gridCol>
                <a:gridCol w="611867">
                  <a:extLst>
                    <a:ext uri="{9D8B030D-6E8A-4147-A177-3AD203B41FA5}">
                      <a16:colId xmlns:a16="http://schemas.microsoft.com/office/drawing/2014/main" val="39682753"/>
                    </a:ext>
                  </a:extLst>
                </a:gridCol>
                <a:gridCol w="611867">
                  <a:extLst>
                    <a:ext uri="{9D8B030D-6E8A-4147-A177-3AD203B41FA5}">
                      <a16:colId xmlns:a16="http://schemas.microsoft.com/office/drawing/2014/main" val="496645789"/>
                    </a:ext>
                  </a:extLst>
                </a:gridCol>
                <a:gridCol w="614266">
                  <a:extLst>
                    <a:ext uri="{9D8B030D-6E8A-4147-A177-3AD203B41FA5}">
                      <a16:colId xmlns:a16="http://schemas.microsoft.com/office/drawing/2014/main" val="2113860549"/>
                    </a:ext>
                  </a:extLst>
                </a:gridCol>
                <a:gridCol w="614266">
                  <a:extLst>
                    <a:ext uri="{9D8B030D-6E8A-4147-A177-3AD203B41FA5}">
                      <a16:colId xmlns:a16="http://schemas.microsoft.com/office/drawing/2014/main" val="2752936615"/>
                    </a:ext>
                  </a:extLst>
                </a:gridCol>
                <a:gridCol w="614266">
                  <a:extLst>
                    <a:ext uri="{9D8B030D-6E8A-4147-A177-3AD203B41FA5}">
                      <a16:colId xmlns:a16="http://schemas.microsoft.com/office/drawing/2014/main" val="1975121019"/>
                    </a:ext>
                  </a:extLst>
                </a:gridCol>
                <a:gridCol w="614266">
                  <a:extLst>
                    <a:ext uri="{9D8B030D-6E8A-4147-A177-3AD203B41FA5}">
                      <a16:colId xmlns:a16="http://schemas.microsoft.com/office/drawing/2014/main" val="2458984729"/>
                    </a:ext>
                  </a:extLst>
                </a:gridCol>
                <a:gridCol w="614266">
                  <a:extLst>
                    <a:ext uri="{9D8B030D-6E8A-4147-A177-3AD203B41FA5}">
                      <a16:colId xmlns:a16="http://schemas.microsoft.com/office/drawing/2014/main" val="4200066241"/>
                    </a:ext>
                  </a:extLst>
                </a:gridCol>
                <a:gridCol w="614266">
                  <a:extLst>
                    <a:ext uri="{9D8B030D-6E8A-4147-A177-3AD203B41FA5}">
                      <a16:colId xmlns:a16="http://schemas.microsoft.com/office/drawing/2014/main" val="16743480"/>
                    </a:ext>
                  </a:extLst>
                </a:gridCol>
                <a:gridCol w="614266">
                  <a:extLst>
                    <a:ext uri="{9D8B030D-6E8A-4147-A177-3AD203B41FA5}">
                      <a16:colId xmlns:a16="http://schemas.microsoft.com/office/drawing/2014/main" val="3164133580"/>
                    </a:ext>
                  </a:extLst>
                </a:gridCol>
                <a:gridCol w="614266">
                  <a:extLst>
                    <a:ext uri="{9D8B030D-6E8A-4147-A177-3AD203B41FA5}">
                      <a16:colId xmlns:a16="http://schemas.microsoft.com/office/drawing/2014/main" val="2464483103"/>
                    </a:ext>
                  </a:extLst>
                </a:gridCol>
                <a:gridCol w="614266">
                  <a:extLst>
                    <a:ext uri="{9D8B030D-6E8A-4147-A177-3AD203B41FA5}">
                      <a16:colId xmlns:a16="http://schemas.microsoft.com/office/drawing/2014/main" val="3272115074"/>
                    </a:ext>
                  </a:extLst>
                </a:gridCol>
                <a:gridCol w="614266">
                  <a:extLst>
                    <a:ext uri="{9D8B030D-6E8A-4147-A177-3AD203B41FA5}">
                      <a16:colId xmlns:a16="http://schemas.microsoft.com/office/drawing/2014/main" val="3480257520"/>
                    </a:ext>
                  </a:extLst>
                </a:gridCol>
              </a:tblGrid>
              <a:tr h="192709">
                <a:tc gridSpan="4">
                  <a:txBody>
                    <a:bodyPr/>
                    <a:lstStyle/>
                    <a:p>
                      <a:pPr algn="l" fontAlgn="ct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FDB</a:t>
                      </a:r>
                      <a:r>
                        <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rPr>
                        <a:t>による病名別標準化レセプト、受療者出現比</a:t>
                      </a: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rPr>
                        <a:t>男性</a:t>
                      </a: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7190" marR="7190" marT="719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有意に少ない</a:t>
                      </a:r>
                    </a:p>
                  </a:txBody>
                  <a:tcPr marL="7190" marR="7190" marT="719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B7DEE8"/>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有意な差はない</a:t>
                      </a:r>
                    </a:p>
                  </a:txBody>
                  <a:tcPr marL="7190" marR="7190" marT="719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有意に多い</a:t>
                      </a:r>
                    </a:p>
                  </a:txBody>
                  <a:tcPr marL="7190" marR="7190" marT="719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D5B4"/>
                    </a:solidFill>
                  </a:tcPr>
                </a:tc>
                <a:extLst>
                  <a:ext uri="{0D108BD9-81ED-4DB2-BD59-A6C34878D82A}">
                    <a16:rowId xmlns:a16="http://schemas.microsoft.com/office/drawing/2014/main" val="3486639133"/>
                  </a:ext>
                </a:extLst>
              </a:tr>
              <a:tr h="192709">
                <a:tc>
                  <a:txBody>
                    <a:bodyPr/>
                    <a:lstStyle/>
                    <a:p>
                      <a:pPr algn="l" fontAlgn="ctr"/>
                      <a:endParaRPr lang="ja-JP" altLang="en-US" sz="7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190" marR="7190" marT="7190"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669163"/>
                  </a:ext>
                </a:extLst>
              </a:tr>
              <a:tr h="192709">
                <a:tc rowSpan="2" gridSpan="2">
                  <a:txBody>
                    <a:bodyPr/>
                    <a:lstStyle/>
                    <a:p>
                      <a:pPr algn="l" fontAlgn="ct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病名別標準化レセプト・</a:t>
                      </a:r>
                      <a:b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b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受療者出現比</a:t>
                      </a:r>
                      <a:r>
                        <a:rPr lang="en-US" altLang="ja-JP" sz="600" b="1" i="0" u="none" strike="noStrike" dirty="0">
                          <a:solidFill>
                            <a:srgbClr val="FFFFFF"/>
                          </a:solidFill>
                          <a:effectLst/>
                          <a:latin typeface="BIZ UDPゴシック" panose="020B0400000000000000" pitchFamily="50" charset="-128"/>
                          <a:ea typeface="BIZ UDPゴシック" panose="020B0400000000000000" pitchFamily="50" charset="-128"/>
                        </a:rPr>
                        <a:t>(2017-2019</a:t>
                      </a: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年度</a:t>
                      </a:r>
                      <a:r>
                        <a:rPr lang="en-US" altLang="ja-JP" sz="600" b="1" i="0" u="none" strike="noStrike" dirty="0">
                          <a:solidFill>
                            <a:srgbClr val="FFFFFF"/>
                          </a:solidFill>
                          <a:effectLst/>
                          <a:latin typeface="BIZ UDPゴシック" panose="020B0400000000000000" pitchFamily="50" charset="-128"/>
                          <a:ea typeface="BIZ UDPゴシック" panose="020B0400000000000000" pitchFamily="50" charset="-128"/>
                        </a:rPr>
                        <a:t>)</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rowSpan="2"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県北地域</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県中地域</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gridSpan="2">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県南地域</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会津・南会津地域</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相双地域</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いわき地域</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extLst>
                  <a:ext uri="{0D108BD9-81ED-4DB2-BD59-A6C34878D82A}">
                    <a16:rowId xmlns:a16="http://schemas.microsoft.com/office/drawing/2014/main" val="3752680007"/>
                  </a:ext>
                </a:extLst>
              </a:tr>
              <a:tr h="192709">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0070C0"/>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851890206"/>
                  </a:ext>
                </a:extLst>
              </a:tr>
              <a:tr h="192709">
                <a:tc rowSpan="12">
                  <a:txBody>
                    <a:bodyPr/>
                    <a:lstStyle/>
                    <a:p>
                      <a:pPr algn="ctr" fontAlgn="ct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標準化レセプト出現比</a:t>
                      </a:r>
                    </a:p>
                  </a:txBody>
                  <a:tcPr marL="7190" marR="7190" marT="719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0070C0"/>
                    </a:solidFill>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型糖尿病</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91.13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93.96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112.11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101.43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98.77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97.99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100.54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84.49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121.22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116.22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83.32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112.48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174114085"/>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高脂血症</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92.28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95.55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118.32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101.77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89.50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93.23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90.79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82.60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130.56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115.09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80.14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113.95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070200754"/>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高血圧性疾患</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94.05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96.66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103.50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101.85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93.32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93.88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110.10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90.08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119.12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102.69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85.41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112.50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21454767"/>
                  </a:ext>
                </a:extLst>
              </a:tr>
              <a:tr h="192709">
                <a:tc vMerge="1">
                  <a:txBody>
                    <a:bodyPr/>
                    <a:lstStyle/>
                    <a:p>
                      <a:endParaRPr kumimoji="1" lang="ja-JP" altLang="en-US"/>
                    </a:p>
                  </a:txBody>
                  <a:tcPr/>
                </a:tc>
                <a:tc>
                  <a:txBody>
                    <a:bodyPr/>
                    <a:lstStyle/>
                    <a:p>
                      <a:pPr algn="l" fontAlgn="ctr"/>
                      <a:r>
                        <a:rPr lang="zh-CN" altLang="en-US" sz="600" b="0" i="0" u="none" strike="noStrike">
                          <a:solidFill>
                            <a:srgbClr val="000000"/>
                          </a:solidFill>
                          <a:effectLst/>
                          <a:latin typeface="BIZ UDPゴシック" panose="020B0400000000000000" pitchFamily="50" charset="-128"/>
                          <a:ea typeface="BIZ UDPゴシック" panose="020B0400000000000000" pitchFamily="50" charset="-128"/>
                        </a:rPr>
                        <a:t>虚血性心疾患</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87.76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99.26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106.04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98.14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86.35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80.77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104.73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89.90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116.64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109.50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100.96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115.70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249315071"/>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狭心症</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86.51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99.70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104.56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96.15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83.95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80.64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109.52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90.05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119.55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110.32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99.58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117.34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547133562"/>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心筋梗塞</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84.33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93.93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104.49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86.44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93.28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64.99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91.82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76.20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127.41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103.62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111.18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163.14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427447902"/>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心不全</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93.68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99.70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89.04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93.23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91.71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91.12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95.42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83.93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134.44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110.27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113.26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123.67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136490370"/>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脳血管疾患</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104.44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94.05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89.83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102.51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90.18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89.01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110.77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84.34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113.10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104.55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93.46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122.43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560369812"/>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くも膜下出血</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105.58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89.66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100.73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132.62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115.51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83.02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130.15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100.17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79.92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85.62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67.94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83.45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4208167225"/>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脳内出血</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88.48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104.09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105.39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104.79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89.65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99.46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121.17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113.01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117.00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73.89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83.06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90.60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1802099013"/>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脳梗塞</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89.79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87.18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96.90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99.40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81.03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80.70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106.44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87.42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117.68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95.52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111.06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143.08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428952"/>
                  </a:ext>
                </a:extLst>
              </a:tr>
              <a:tr h="192709">
                <a:tc vMerge="1">
                  <a:txBody>
                    <a:bodyPr/>
                    <a:lstStyle/>
                    <a:p>
                      <a:endParaRPr kumimoji="1" lang="ja-JP" altLang="en-US"/>
                    </a:p>
                  </a:txBody>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型糖尿病に対する人工透析</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68.66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80.34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105.47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96.90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139.87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111.73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76.39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96.33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135.86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96.66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123.38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133.43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698188868"/>
                  </a:ext>
                </a:extLst>
              </a:tr>
              <a:tr h="192709">
                <a:tc rowSpan="12">
                  <a:txBody>
                    <a:bodyPr/>
                    <a:lstStyle/>
                    <a:p>
                      <a:pPr algn="ctr" fontAlgn="ctr"/>
                      <a:r>
                        <a:rPr lang="zh-TW"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標準化受療者出現比</a:t>
                      </a:r>
                    </a:p>
                  </a:txBody>
                  <a:tcPr marL="7190" marR="7190" marT="719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型糖尿病</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90.21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91.03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115.59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108.74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99.93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103.39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94.99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86.31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113.48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112.54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89.09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104.53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683475023"/>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高脂血症</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93.22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93.57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120.14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107.38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94.84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98.69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85.45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85.89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116.87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114.04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87.18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104.08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575897017"/>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高血圧性疾患</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96.48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97.05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105.31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104.50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94.80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95.34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103.88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94.35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108.46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102.15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90.98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103.76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896466201"/>
                  </a:ext>
                </a:extLst>
              </a:tr>
              <a:tr h="192709">
                <a:tc vMerge="1">
                  <a:txBody>
                    <a:bodyPr/>
                    <a:lstStyle/>
                    <a:p>
                      <a:endParaRPr kumimoji="1" lang="ja-JP" altLang="en-US"/>
                    </a:p>
                  </a:txBody>
                  <a:tcPr/>
                </a:tc>
                <a:tc>
                  <a:txBody>
                    <a:bodyPr/>
                    <a:lstStyle/>
                    <a:p>
                      <a:pPr algn="l" fontAlgn="ctr"/>
                      <a:r>
                        <a:rPr lang="zh-CN"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虚血性心疾患</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90.87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100.51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105.28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102.44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95.72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83.42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99.69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94.89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110.08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105.75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102.29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103.95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033276120"/>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狭心症</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90.20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101.06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103.57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100.62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92.98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82.68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104.32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95.16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112.26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107.14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101.08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104.96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96302329"/>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心筋梗塞</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91.89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96.82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103.62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91.86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91.79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77.29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88.68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80.22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109.35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104.81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115.46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141.45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005291309"/>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心不全</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93.11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96.02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91.11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97.49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90.55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95.98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94.46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89.81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126.98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110.09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116.99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115.35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233479935"/>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脳血管疾患</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104.15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97.41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91.85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104.19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91.11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93.11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106.12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91.18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105.90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101.46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99.54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108.37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253401031"/>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くも膜下出血</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104.64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89.54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111.47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128.74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96.42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75.59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114.48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108.21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80.21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92.80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75.95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80.20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107880616"/>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脳内出血</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92.85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95.76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101.49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100.22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100.47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94.78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119.44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123.36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102.25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85.19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88.31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94.77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100567030"/>
                  </a:ext>
                </a:extLst>
              </a:tr>
              <a:tr h="192709">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脳梗塞</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94.58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90.73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96.97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103.26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79.48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78.85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99.73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92.66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110.97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97.67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114.85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126.45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324024867"/>
                  </a:ext>
                </a:extLst>
              </a:tr>
              <a:tr h="192709">
                <a:tc vMerge="1">
                  <a:txBody>
                    <a:bodyPr/>
                    <a:lstStyle/>
                    <a:p>
                      <a:endParaRPr kumimoji="1" lang="ja-JP" altLang="en-US"/>
                    </a:p>
                  </a:txBody>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型糖尿病に対する人工透析</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79.75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80.26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105.80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99.66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116.83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105.02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82.68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95.82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112.80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92.83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123.30 </a:t>
                      </a:r>
                    </a:p>
                  </a:txBody>
                  <a:tcPr marL="7190" marR="7190" marT="719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135.08 </a:t>
                      </a:r>
                    </a:p>
                  </a:txBody>
                  <a:tcPr marL="7190" marR="7190" marT="719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136467915"/>
                  </a:ext>
                </a:extLst>
              </a:tr>
            </a:tbl>
          </a:graphicData>
        </a:graphic>
      </p:graphicFrame>
    </p:spTree>
    <p:extLst>
      <p:ext uri="{BB962C8B-B14F-4D97-AF65-F5344CB8AC3E}">
        <p14:creationId xmlns:p14="http://schemas.microsoft.com/office/powerpoint/2010/main" val="1813462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301808" y="5776495"/>
            <a:ext cx="400603"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1" y="6525344"/>
            <a:ext cx="4824536" cy="340155"/>
          </a:xfrm>
          <a:prstGeom prst="rect">
            <a:avLst/>
          </a:prstGeom>
        </p:spPr>
      </p:pic>
      <p:cxnSp>
        <p:nvCxnSpPr>
          <p:cNvPr id="24" name="直線コネクタ 23"/>
          <p:cNvCxnSpPr/>
          <p:nvPr/>
        </p:nvCxnSpPr>
        <p:spPr>
          <a:xfrm>
            <a:off x="0" y="6453336"/>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sp>
        <p:nvSpPr>
          <p:cNvPr id="26" name="スライド番号プレースホルダー 5"/>
          <p:cNvSpPr>
            <a:spLocks noGrp="1"/>
          </p:cNvSpPr>
          <p:nvPr>
            <p:ph type="sldNum" sz="quarter" idx="12"/>
          </p:nvPr>
        </p:nvSpPr>
        <p:spPr>
          <a:xfrm>
            <a:off x="4520952" y="6536519"/>
            <a:ext cx="864096" cy="276999"/>
          </a:xfrm>
        </p:spPr>
        <p:txBody>
          <a:bodyPr>
            <a:spAutoFit/>
          </a:bodyPr>
          <a:lstStyle/>
          <a:p>
            <a:pPr algn="ctr"/>
            <a:r>
              <a:rPr kumimoji="1" lang="en-US" altLang="ja-JP" dirty="0" smtClean="0"/>
              <a:t>3</a:t>
            </a:r>
            <a:endParaRPr kumimoji="1" lang="ja-JP" altLang="en-US" dirty="0"/>
          </a:p>
        </p:txBody>
      </p:sp>
      <p:sp>
        <p:nvSpPr>
          <p:cNvPr id="8" name="正方形/長方形 7"/>
          <p:cNvSpPr/>
          <p:nvPr/>
        </p:nvSpPr>
        <p:spPr>
          <a:xfrm>
            <a:off x="381000" y="332656"/>
            <a:ext cx="9144000" cy="36004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FDB</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による病名別標準化レセプト・受療者</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出現比</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2017-2019</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年度）</a:t>
            </a:r>
          </a:p>
        </p:txBody>
      </p:sp>
      <p:graphicFrame>
        <p:nvGraphicFramePr>
          <p:cNvPr id="2" name="表 1"/>
          <p:cNvGraphicFramePr>
            <a:graphicFrameLocks noGrp="1"/>
          </p:cNvGraphicFramePr>
          <p:nvPr>
            <p:extLst>
              <p:ext uri="{D42A27DB-BD31-4B8C-83A1-F6EECF244321}">
                <p14:modId xmlns:p14="http://schemas.microsoft.com/office/powerpoint/2010/main" val="2973515107"/>
              </p:ext>
            </p:extLst>
          </p:nvPr>
        </p:nvGraphicFramePr>
        <p:xfrm>
          <a:off x="534254" y="835188"/>
          <a:ext cx="8837492" cy="5406268"/>
        </p:xfrm>
        <a:graphic>
          <a:graphicData uri="http://schemas.openxmlformats.org/drawingml/2006/table">
            <a:tbl>
              <a:tblPr/>
              <a:tblGrid>
                <a:gridCol w="266855">
                  <a:extLst>
                    <a:ext uri="{9D8B030D-6E8A-4147-A177-3AD203B41FA5}">
                      <a16:colId xmlns:a16="http://schemas.microsoft.com/office/drawing/2014/main" val="2942343997"/>
                    </a:ext>
                  </a:extLst>
                </a:gridCol>
                <a:gridCol w="1190033">
                  <a:extLst>
                    <a:ext uri="{9D8B030D-6E8A-4147-A177-3AD203B41FA5}">
                      <a16:colId xmlns:a16="http://schemas.microsoft.com/office/drawing/2014/main" val="2659551851"/>
                    </a:ext>
                  </a:extLst>
                </a:gridCol>
                <a:gridCol w="613047">
                  <a:extLst>
                    <a:ext uri="{9D8B030D-6E8A-4147-A177-3AD203B41FA5}">
                      <a16:colId xmlns:a16="http://schemas.microsoft.com/office/drawing/2014/main" val="2927243714"/>
                    </a:ext>
                  </a:extLst>
                </a:gridCol>
                <a:gridCol w="613047">
                  <a:extLst>
                    <a:ext uri="{9D8B030D-6E8A-4147-A177-3AD203B41FA5}">
                      <a16:colId xmlns:a16="http://schemas.microsoft.com/office/drawing/2014/main" val="1320777150"/>
                    </a:ext>
                  </a:extLst>
                </a:gridCol>
                <a:gridCol w="615451">
                  <a:extLst>
                    <a:ext uri="{9D8B030D-6E8A-4147-A177-3AD203B41FA5}">
                      <a16:colId xmlns:a16="http://schemas.microsoft.com/office/drawing/2014/main" val="881869929"/>
                    </a:ext>
                  </a:extLst>
                </a:gridCol>
                <a:gridCol w="615451">
                  <a:extLst>
                    <a:ext uri="{9D8B030D-6E8A-4147-A177-3AD203B41FA5}">
                      <a16:colId xmlns:a16="http://schemas.microsoft.com/office/drawing/2014/main" val="1585473124"/>
                    </a:ext>
                  </a:extLst>
                </a:gridCol>
                <a:gridCol w="615451">
                  <a:extLst>
                    <a:ext uri="{9D8B030D-6E8A-4147-A177-3AD203B41FA5}">
                      <a16:colId xmlns:a16="http://schemas.microsoft.com/office/drawing/2014/main" val="1707638320"/>
                    </a:ext>
                  </a:extLst>
                </a:gridCol>
                <a:gridCol w="615451">
                  <a:extLst>
                    <a:ext uri="{9D8B030D-6E8A-4147-A177-3AD203B41FA5}">
                      <a16:colId xmlns:a16="http://schemas.microsoft.com/office/drawing/2014/main" val="3083591030"/>
                    </a:ext>
                  </a:extLst>
                </a:gridCol>
                <a:gridCol w="615451">
                  <a:extLst>
                    <a:ext uri="{9D8B030D-6E8A-4147-A177-3AD203B41FA5}">
                      <a16:colId xmlns:a16="http://schemas.microsoft.com/office/drawing/2014/main" val="4050779466"/>
                    </a:ext>
                  </a:extLst>
                </a:gridCol>
                <a:gridCol w="615451">
                  <a:extLst>
                    <a:ext uri="{9D8B030D-6E8A-4147-A177-3AD203B41FA5}">
                      <a16:colId xmlns:a16="http://schemas.microsoft.com/office/drawing/2014/main" val="1073444367"/>
                    </a:ext>
                  </a:extLst>
                </a:gridCol>
                <a:gridCol w="615451">
                  <a:extLst>
                    <a:ext uri="{9D8B030D-6E8A-4147-A177-3AD203B41FA5}">
                      <a16:colId xmlns:a16="http://schemas.microsoft.com/office/drawing/2014/main" val="3787370444"/>
                    </a:ext>
                  </a:extLst>
                </a:gridCol>
                <a:gridCol w="615451">
                  <a:extLst>
                    <a:ext uri="{9D8B030D-6E8A-4147-A177-3AD203B41FA5}">
                      <a16:colId xmlns:a16="http://schemas.microsoft.com/office/drawing/2014/main" val="558900105"/>
                    </a:ext>
                  </a:extLst>
                </a:gridCol>
                <a:gridCol w="615451">
                  <a:extLst>
                    <a:ext uri="{9D8B030D-6E8A-4147-A177-3AD203B41FA5}">
                      <a16:colId xmlns:a16="http://schemas.microsoft.com/office/drawing/2014/main" val="786220275"/>
                    </a:ext>
                  </a:extLst>
                </a:gridCol>
                <a:gridCol w="615451">
                  <a:extLst>
                    <a:ext uri="{9D8B030D-6E8A-4147-A177-3AD203B41FA5}">
                      <a16:colId xmlns:a16="http://schemas.microsoft.com/office/drawing/2014/main" val="1195293017"/>
                    </a:ext>
                  </a:extLst>
                </a:gridCol>
              </a:tblGrid>
              <a:tr h="193081">
                <a:tc gridSpan="4">
                  <a:txBody>
                    <a:bodyPr/>
                    <a:lstStyle/>
                    <a:p>
                      <a:pPr algn="l" fontAlgn="ct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FDB</a:t>
                      </a:r>
                      <a:r>
                        <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rPr>
                        <a:t>による病名別標準化レセプト、受療者出現比</a:t>
                      </a: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rPr>
                        <a:t>女性</a:t>
                      </a: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6198" marR="6198" marT="619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有意に少ない</a:t>
                      </a:r>
                    </a:p>
                  </a:txBody>
                  <a:tcPr marL="6198" marR="6198" marT="619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B7DEE8"/>
                    </a:solidFill>
                  </a:tcPr>
                </a:tc>
                <a:tc>
                  <a:txBody>
                    <a:bodyPr/>
                    <a:lstStyle/>
                    <a:p>
                      <a:pPr algn="ct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有意な差はない</a:t>
                      </a:r>
                    </a:p>
                  </a:txBody>
                  <a:tcPr marL="6198" marR="6198" marT="619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有意に多い</a:t>
                      </a:r>
                    </a:p>
                  </a:txBody>
                  <a:tcPr marL="6198" marR="6198" marT="619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D5B4"/>
                    </a:solidFill>
                  </a:tcPr>
                </a:tc>
                <a:extLst>
                  <a:ext uri="{0D108BD9-81ED-4DB2-BD59-A6C34878D82A}">
                    <a16:rowId xmlns:a16="http://schemas.microsoft.com/office/drawing/2014/main" val="1458831737"/>
                  </a:ext>
                </a:extLst>
              </a:tr>
              <a:tr h="193081">
                <a:tc>
                  <a:txBody>
                    <a:bodyPr/>
                    <a:lstStyle/>
                    <a:p>
                      <a:pPr algn="l" fontAlgn="ctr"/>
                      <a:endParaRPr lang="ja-JP" altLang="en-US" sz="6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98" marR="6198" marT="6198"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28662"/>
                  </a:ext>
                </a:extLst>
              </a:tr>
              <a:tr h="193081">
                <a:tc rowSpan="2" gridSpan="2">
                  <a:txBody>
                    <a:bodyPr/>
                    <a:lstStyle/>
                    <a:p>
                      <a:pPr algn="l" fontAlgn="ct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病名別標準化レセプト・</a:t>
                      </a:r>
                      <a:b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b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受療者出現比</a:t>
                      </a:r>
                      <a:r>
                        <a:rPr lang="en-US" altLang="ja-JP" sz="600" b="1" i="0" u="none" strike="noStrike" dirty="0">
                          <a:solidFill>
                            <a:srgbClr val="FFFFFF"/>
                          </a:solidFill>
                          <a:effectLst/>
                          <a:latin typeface="BIZ UDPゴシック" panose="020B0400000000000000" pitchFamily="50" charset="-128"/>
                          <a:ea typeface="BIZ UDPゴシック" panose="020B0400000000000000" pitchFamily="50" charset="-128"/>
                        </a:rPr>
                        <a:t>(2017-2019</a:t>
                      </a:r>
                      <a:r>
                        <a:rPr lang="ja-JP" altLang="en-US" sz="600" b="1" i="0" u="none" strike="noStrike" dirty="0">
                          <a:solidFill>
                            <a:srgbClr val="FFFFFF"/>
                          </a:solidFill>
                          <a:effectLst/>
                          <a:latin typeface="BIZ UDPゴシック" panose="020B0400000000000000" pitchFamily="50" charset="-128"/>
                          <a:ea typeface="BIZ UDPゴシック" panose="020B0400000000000000" pitchFamily="50" charset="-128"/>
                        </a:rPr>
                        <a:t>年度</a:t>
                      </a:r>
                      <a:r>
                        <a:rPr lang="en-US" altLang="ja-JP" sz="600" b="1" i="0" u="none" strike="noStrike" dirty="0">
                          <a:solidFill>
                            <a:srgbClr val="FFFFFF"/>
                          </a:solidFill>
                          <a:effectLst/>
                          <a:latin typeface="BIZ UDPゴシック" panose="020B0400000000000000" pitchFamily="50" charset="-128"/>
                          <a:ea typeface="BIZ UDPゴシック" panose="020B0400000000000000" pitchFamily="50" charset="-128"/>
                        </a:rPr>
                        <a:t>)</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rowSpan="2"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県北地域</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県中地域</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gridSpan="2">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県南地域</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会津・南会津地域</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gridSpan="2">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相双地域</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いわき地域</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extLst>
                  <a:ext uri="{0D108BD9-81ED-4DB2-BD59-A6C34878D82A}">
                    <a16:rowId xmlns:a16="http://schemas.microsoft.com/office/drawing/2014/main" val="607134916"/>
                  </a:ext>
                </a:extLst>
              </a:tr>
              <a:tr h="193081">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入院</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外来</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963634"/>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入院</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外来</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729823772"/>
                  </a:ext>
                </a:extLst>
              </a:tr>
              <a:tr h="193081">
                <a:tc rowSpan="12">
                  <a:txBody>
                    <a:bodyPr/>
                    <a:lstStyle/>
                    <a:p>
                      <a:pPr algn="ctr" fontAlgn="ctr"/>
                      <a:r>
                        <a:rPr lang="ja-JP" altLang="en-US" sz="500" b="1" i="0" u="none" strike="noStrike">
                          <a:solidFill>
                            <a:srgbClr val="FFFFFF"/>
                          </a:solidFill>
                          <a:effectLst/>
                          <a:latin typeface="BIZ UDPゴシック" panose="020B0400000000000000" pitchFamily="50" charset="-128"/>
                          <a:ea typeface="BIZ UDPゴシック" panose="020B0400000000000000" pitchFamily="50" charset="-128"/>
                        </a:rPr>
                        <a:t>標準化レセプト出現比</a:t>
                      </a:r>
                    </a:p>
                  </a:txBody>
                  <a:tcPr marL="6198" marR="6198" marT="619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0070C0"/>
                    </a:solidFill>
                  </a:tcPr>
                </a:tc>
                <a:tc>
                  <a:txBody>
                    <a:bodyPr/>
                    <a:lstStyle/>
                    <a:p>
                      <a:pPr algn="l"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型糖尿病</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96.41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97.30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108.49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99.39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102.81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102.82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97.20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78.37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112.55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122.40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87.37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111.81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856605194"/>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高脂血症</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96.22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96.50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104.69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98.95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95.70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91.47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99.35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88.16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124.65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114.88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86.81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112.90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980384264"/>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高血圧性疾患</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98.10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95.96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100.45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102.33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97.97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96.87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108.62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89.37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112.12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102.40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86.43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113.09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755818852"/>
                  </a:ext>
                </a:extLst>
              </a:tr>
              <a:tr h="193081">
                <a:tc vMerge="1">
                  <a:txBody>
                    <a:bodyPr/>
                    <a:lstStyle/>
                    <a:p>
                      <a:endParaRPr kumimoji="1" lang="ja-JP" altLang="en-US"/>
                    </a:p>
                  </a:txBody>
                  <a:tcPr/>
                </a:tc>
                <a:tc>
                  <a:txBody>
                    <a:bodyPr/>
                    <a:lstStyle/>
                    <a:p>
                      <a:pPr algn="l" fontAlgn="ctr"/>
                      <a:r>
                        <a:rPr lang="zh-CN" altLang="en-US" sz="500" b="0" i="0" u="none" strike="noStrike">
                          <a:solidFill>
                            <a:srgbClr val="000000"/>
                          </a:solidFill>
                          <a:effectLst/>
                          <a:latin typeface="BIZ UDPゴシック" panose="020B0400000000000000" pitchFamily="50" charset="-128"/>
                          <a:ea typeface="BIZ UDPゴシック" panose="020B0400000000000000" pitchFamily="50" charset="-128"/>
                        </a:rPr>
                        <a:t>虚血性心疾患</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95.85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105.21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96.19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94.57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93.82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79.04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107.77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92.68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121.62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116.85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92.76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106.56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117655759"/>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狭心症</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96.33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106.11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93.94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92.55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94.84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79.73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110.24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91.80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124.60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117.65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90.35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108.33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07683340"/>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心筋梗塞</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93.09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93.19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97.62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98.21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66.18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73.78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93.22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73.49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125.43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98.85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120.05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152.26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708771662"/>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心不全</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99.89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95.36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91.26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96.97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101.24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95.67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98.86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88.16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127.52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104.90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96.77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123.37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651823115"/>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脳血管疾患</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107.21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96.69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87.41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99.29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82.75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75.76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114.93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82.10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105.71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103.22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95.16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133.18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430484794"/>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くも膜下出血</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98.19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103.59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103.17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116.75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76.06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90.50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115.28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94.73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105.37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82.90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89.48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89.61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2566495506"/>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脳内出血</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97.54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99.92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104.16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106.40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97.52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88.43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116.89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116.67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80.17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72.10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92.84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95.28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96021234"/>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脳梗塞</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89.91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84.51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92.38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94.67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79.55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65.71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110.67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81.87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108.75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95.92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118.21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166.79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155715672"/>
                  </a:ext>
                </a:extLst>
              </a:tr>
              <a:tr h="193081">
                <a:tc vMerge="1">
                  <a:txBody>
                    <a:bodyPr/>
                    <a:lstStyle/>
                    <a:p>
                      <a:endParaRPr kumimoji="1" lang="ja-JP" altLang="en-US"/>
                    </a:p>
                  </a:txBody>
                  <a:tcPr/>
                </a:tc>
                <a:tc>
                  <a:txBody>
                    <a:bodyPr/>
                    <a:lstStyle/>
                    <a:p>
                      <a:pPr algn="l"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型糖尿病に対する人工透析</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68.53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79.00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95.02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111.25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144.37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96.62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66.48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77.68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154.15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112.03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136.81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129.93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25400" cap="flat" cmpd="dbl"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273227963"/>
                  </a:ext>
                </a:extLst>
              </a:tr>
              <a:tr h="193081">
                <a:tc rowSpan="12">
                  <a:txBody>
                    <a:bodyPr/>
                    <a:lstStyle/>
                    <a:p>
                      <a:pPr algn="ctr" fontAlgn="ctr"/>
                      <a:r>
                        <a:rPr lang="zh-TW" altLang="en-US" sz="500" b="1" i="0" u="none" strike="noStrike">
                          <a:solidFill>
                            <a:srgbClr val="FFFFFF"/>
                          </a:solidFill>
                          <a:effectLst/>
                          <a:latin typeface="BIZ UDPゴシック" panose="020B0400000000000000" pitchFamily="50" charset="-128"/>
                          <a:ea typeface="BIZ UDPゴシック" panose="020B0400000000000000" pitchFamily="50" charset="-128"/>
                        </a:rPr>
                        <a:t>標準化受療者出現比</a:t>
                      </a:r>
                    </a:p>
                  </a:txBody>
                  <a:tcPr marL="6198" marR="6198" marT="619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型糖尿病</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97.61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94.82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110.12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107.22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102.27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109.93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87.47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80.68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114.22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116.10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92.38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102.66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909952040"/>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高脂血症</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96.50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96.02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105.95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102.46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95.02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96.82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94.81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91.42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120.38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112.95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91.99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104.37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225094369"/>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高血圧性疾患</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98.36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96.84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101.40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104.00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99.04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99.26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102.07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93.85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107.72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100.88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93.95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104.76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755280027"/>
                  </a:ext>
                </a:extLst>
              </a:tr>
              <a:tr h="193081">
                <a:tc vMerge="1">
                  <a:txBody>
                    <a:bodyPr/>
                    <a:lstStyle/>
                    <a:p>
                      <a:endParaRPr kumimoji="1" lang="ja-JP" altLang="en-US"/>
                    </a:p>
                  </a:txBody>
                  <a:tcPr/>
                </a:tc>
                <a:tc>
                  <a:txBody>
                    <a:bodyPr/>
                    <a:lstStyle/>
                    <a:p>
                      <a:pPr algn="l" fontAlgn="ctr"/>
                      <a:r>
                        <a:rPr lang="zh-CN" altLang="en-US" sz="500" b="0" i="0" u="none" strike="noStrike">
                          <a:solidFill>
                            <a:srgbClr val="000000"/>
                          </a:solidFill>
                          <a:effectLst/>
                          <a:latin typeface="BIZ UDPゴシック" panose="020B0400000000000000" pitchFamily="50" charset="-128"/>
                          <a:ea typeface="BIZ UDPゴシック" panose="020B0400000000000000" pitchFamily="50" charset="-128"/>
                        </a:rPr>
                        <a:t>虚血性心疾患</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96.42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105.78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97.24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96.28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107.58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81.61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100.36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98.52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115.43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113.40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96.41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98.06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096515742"/>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狭心症</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96.84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106.24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95.02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94.61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109.23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82.66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102.54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98.25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118.30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114.28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94.19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99.13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224563100"/>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心筋梗塞</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98.91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98.61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94.24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97.82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81.47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76.46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90.52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81.99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106.98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111.08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123.88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127.24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507628613"/>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心不全</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99.61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94.27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92.31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98.53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96.23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99.90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97.48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93.92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121.52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106.31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103.16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113.66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337118168"/>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脳血管疾患</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106.00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100.52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88.64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99.68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86.15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84.60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108.41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87.05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103.56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102.15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102.25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118.39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985592030"/>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くも膜下出血</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95.13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101.58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100.27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112.95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99.66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78.26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102.00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107.72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105.06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92.27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101.98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84.76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1688947722"/>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脳内出血</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101.51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95.19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95.38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95.57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97.74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85.10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120.48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122.71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79.49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80.47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96.32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108.20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4260130196"/>
                  </a:ext>
                </a:extLst>
              </a:tr>
              <a:tr h="193081">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脳梗塞</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94.55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89.26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91.36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97.40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79.18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71.47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103.34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83.64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105.60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95.74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122.85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151.42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720717182"/>
                  </a:ext>
                </a:extLst>
              </a:tr>
              <a:tr h="193081">
                <a:tc vMerge="1">
                  <a:txBody>
                    <a:bodyPr/>
                    <a:lstStyle/>
                    <a:p>
                      <a:endParaRPr kumimoji="1" lang="ja-JP" altLang="en-US"/>
                    </a:p>
                  </a:txBody>
                  <a:tcPr/>
                </a:tc>
                <a:tc>
                  <a:txBody>
                    <a:bodyPr/>
                    <a:lstStyle/>
                    <a:p>
                      <a:pPr algn="l"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Ⅱ</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型糖尿病に対する人工透析</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83.17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80.70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106.49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115.66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109.68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94.91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77.16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78.93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112.46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103.68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126.35 </a:t>
                      </a:r>
                    </a:p>
                  </a:txBody>
                  <a:tcPr marL="6198" marR="6198" marT="6198"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125.52 </a:t>
                      </a:r>
                    </a:p>
                  </a:txBody>
                  <a:tcPr marL="6198" marR="6198" marT="6198"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883423514"/>
                  </a:ext>
                </a:extLst>
              </a:tr>
            </a:tbl>
          </a:graphicData>
        </a:graphic>
      </p:graphicFrame>
    </p:spTree>
    <p:extLst>
      <p:ext uri="{BB962C8B-B14F-4D97-AF65-F5344CB8AC3E}">
        <p14:creationId xmlns:p14="http://schemas.microsoft.com/office/powerpoint/2010/main" val="326448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301808" y="5776495"/>
            <a:ext cx="400603"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1" y="6525344"/>
            <a:ext cx="4824536" cy="340155"/>
          </a:xfrm>
          <a:prstGeom prst="rect">
            <a:avLst/>
          </a:prstGeom>
        </p:spPr>
      </p:pic>
      <p:cxnSp>
        <p:nvCxnSpPr>
          <p:cNvPr id="24" name="直線コネクタ 23"/>
          <p:cNvCxnSpPr/>
          <p:nvPr/>
        </p:nvCxnSpPr>
        <p:spPr>
          <a:xfrm>
            <a:off x="0" y="6453336"/>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sp>
        <p:nvSpPr>
          <p:cNvPr id="26" name="スライド番号プレースホルダー 5"/>
          <p:cNvSpPr>
            <a:spLocks noGrp="1"/>
          </p:cNvSpPr>
          <p:nvPr>
            <p:ph type="sldNum" sz="quarter" idx="12"/>
          </p:nvPr>
        </p:nvSpPr>
        <p:spPr>
          <a:xfrm>
            <a:off x="4520952" y="6536519"/>
            <a:ext cx="864096" cy="276999"/>
          </a:xfrm>
        </p:spPr>
        <p:txBody>
          <a:bodyPr>
            <a:spAutoFit/>
          </a:bodyPr>
          <a:lstStyle/>
          <a:p>
            <a:pPr algn="ctr"/>
            <a:r>
              <a:rPr kumimoji="1" lang="en-US" altLang="ja-JP" dirty="0" smtClean="0"/>
              <a:t>4</a:t>
            </a:r>
            <a:endParaRPr kumimoji="1" lang="ja-JP" altLang="en-US" dirty="0"/>
          </a:p>
        </p:txBody>
      </p:sp>
      <p:sp>
        <p:nvSpPr>
          <p:cNvPr id="8" name="正方形/長方形 7"/>
          <p:cNvSpPr/>
          <p:nvPr/>
        </p:nvSpPr>
        <p:spPr>
          <a:xfrm>
            <a:off x="381000" y="332656"/>
            <a:ext cx="9144000" cy="36004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FDB</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よる特定健診項目別標準化該当比（</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2016-2018</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年度）</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7234605"/>
              </p:ext>
            </p:extLst>
          </p:nvPr>
        </p:nvGraphicFramePr>
        <p:xfrm>
          <a:off x="565171" y="856312"/>
          <a:ext cx="8775659" cy="5463444"/>
        </p:xfrm>
        <a:graphic>
          <a:graphicData uri="http://schemas.openxmlformats.org/drawingml/2006/table">
            <a:tbl>
              <a:tblPr/>
              <a:tblGrid>
                <a:gridCol w="2019179">
                  <a:extLst>
                    <a:ext uri="{9D8B030D-6E8A-4147-A177-3AD203B41FA5}">
                      <a16:colId xmlns:a16="http://schemas.microsoft.com/office/drawing/2014/main" val="93475720"/>
                    </a:ext>
                  </a:extLst>
                </a:gridCol>
                <a:gridCol w="563040">
                  <a:extLst>
                    <a:ext uri="{9D8B030D-6E8A-4147-A177-3AD203B41FA5}">
                      <a16:colId xmlns:a16="http://schemas.microsoft.com/office/drawing/2014/main" val="39265777"/>
                    </a:ext>
                  </a:extLst>
                </a:gridCol>
                <a:gridCol w="563040">
                  <a:extLst>
                    <a:ext uri="{9D8B030D-6E8A-4147-A177-3AD203B41FA5}">
                      <a16:colId xmlns:a16="http://schemas.microsoft.com/office/drawing/2014/main" val="458849310"/>
                    </a:ext>
                  </a:extLst>
                </a:gridCol>
                <a:gridCol w="563040">
                  <a:extLst>
                    <a:ext uri="{9D8B030D-6E8A-4147-A177-3AD203B41FA5}">
                      <a16:colId xmlns:a16="http://schemas.microsoft.com/office/drawing/2014/main" val="2851156931"/>
                    </a:ext>
                  </a:extLst>
                </a:gridCol>
                <a:gridCol w="563040">
                  <a:extLst>
                    <a:ext uri="{9D8B030D-6E8A-4147-A177-3AD203B41FA5}">
                      <a16:colId xmlns:a16="http://schemas.microsoft.com/office/drawing/2014/main" val="2847955223"/>
                    </a:ext>
                  </a:extLst>
                </a:gridCol>
                <a:gridCol w="563040">
                  <a:extLst>
                    <a:ext uri="{9D8B030D-6E8A-4147-A177-3AD203B41FA5}">
                      <a16:colId xmlns:a16="http://schemas.microsoft.com/office/drawing/2014/main" val="1947824711"/>
                    </a:ext>
                  </a:extLst>
                </a:gridCol>
                <a:gridCol w="563040">
                  <a:extLst>
                    <a:ext uri="{9D8B030D-6E8A-4147-A177-3AD203B41FA5}">
                      <a16:colId xmlns:a16="http://schemas.microsoft.com/office/drawing/2014/main" val="2969443734"/>
                    </a:ext>
                  </a:extLst>
                </a:gridCol>
                <a:gridCol w="563040">
                  <a:extLst>
                    <a:ext uri="{9D8B030D-6E8A-4147-A177-3AD203B41FA5}">
                      <a16:colId xmlns:a16="http://schemas.microsoft.com/office/drawing/2014/main" val="3482616901"/>
                    </a:ext>
                  </a:extLst>
                </a:gridCol>
                <a:gridCol w="563040">
                  <a:extLst>
                    <a:ext uri="{9D8B030D-6E8A-4147-A177-3AD203B41FA5}">
                      <a16:colId xmlns:a16="http://schemas.microsoft.com/office/drawing/2014/main" val="2573748590"/>
                    </a:ext>
                  </a:extLst>
                </a:gridCol>
                <a:gridCol w="563040">
                  <a:extLst>
                    <a:ext uri="{9D8B030D-6E8A-4147-A177-3AD203B41FA5}">
                      <a16:colId xmlns:a16="http://schemas.microsoft.com/office/drawing/2014/main" val="1498835918"/>
                    </a:ext>
                  </a:extLst>
                </a:gridCol>
                <a:gridCol w="563040">
                  <a:extLst>
                    <a:ext uri="{9D8B030D-6E8A-4147-A177-3AD203B41FA5}">
                      <a16:colId xmlns:a16="http://schemas.microsoft.com/office/drawing/2014/main" val="2239105497"/>
                    </a:ext>
                  </a:extLst>
                </a:gridCol>
                <a:gridCol w="563040">
                  <a:extLst>
                    <a:ext uri="{9D8B030D-6E8A-4147-A177-3AD203B41FA5}">
                      <a16:colId xmlns:a16="http://schemas.microsoft.com/office/drawing/2014/main" val="53605475"/>
                    </a:ext>
                  </a:extLst>
                </a:gridCol>
                <a:gridCol w="563040">
                  <a:extLst>
                    <a:ext uri="{9D8B030D-6E8A-4147-A177-3AD203B41FA5}">
                      <a16:colId xmlns:a16="http://schemas.microsoft.com/office/drawing/2014/main" val="2547986568"/>
                    </a:ext>
                  </a:extLst>
                </a:gridCol>
              </a:tblGrid>
              <a:tr h="195123">
                <a:tc>
                  <a:txBody>
                    <a:bodyPr/>
                    <a:lstStyle/>
                    <a:p>
                      <a:pPr algn="l" fontAlgn="ctr"/>
                      <a:r>
                        <a:rPr lang="en-US" altLang="ja-JP" sz="800" b="1" i="0" u="none" strike="noStrike" dirty="0">
                          <a:solidFill>
                            <a:srgbClr val="000000"/>
                          </a:solidFill>
                          <a:effectLst/>
                          <a:latin typeface="BIZ UDPゴシック" panose="020B0400000000000000" pitchFamily="50" charset="-128"/>
                          <a:ea typeface="BIZ UDPゴシック" panose="020B0400000000000000" pitchFamily="50" charset="-128"/>
                        </a:rPr>
                        <a:t>FDB</a:t>
                      </a:r>
                      <a:r>
                        <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rPr>
                        <a:t>による特定健診項目別標準化該当比</a:t>
                      </a: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有意に少ない</a:t>
                      </a:r>
                    </a:p>
                  </a:txBody>
                  <a:tcPr marL="7280" marR="7280" marT="72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B7DEE8"/>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有意な差はない</a:t>
                      </a:r>
                    </a:p>
                  </a:txBody>
                  <a:tcPr marL="7280" marR="7280" marT="72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有意に多い</a:t>
                      </a:r>
                    </a:p>
                  </a:txBody>
                  <a:tcPr marL="7280" marR="7280" marT="728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CD5B4"/>
                    </a:solidFill>
                  </a:tcPr>
                </a:tc>
                <a:extLst>
                  <a:ext uri="{0D108BD9-81ED-4DB2-BD59-A6C34878D82A}">
                    <a16:rowId xmlns:a16="http://schemas.microsoft.com/office/drawing/2014/main" val="3903967315"/>
                  </a:ext>
                </a:extLst>
              </a:tr>
              <a:tr h="195123">
                <a:tc>
                  <a:txBody>
                    <a:bodyPr/>
                    <a:lstStyle/>
                    <a:p>
                      <a:pPr algn="l" fontAlgn="ctr"/>
                      <a:endParaRPr lang="ja-JP" altLang="en-US" sz="7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80" marR="7280" marT="7280" marB="0" anchor="ctr">
                    <a:lnL>
                      <a:noFill/>
                    </a:lnL>
                    <a:lnR>
                      <a:noFill/>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082585"/>
                  </a:ext>
                </a:extLst>
              </a:tr>
              <a:tr h="195123">
                <a:tc rowSpan="2">
                  <a:txBody>
                    <a:bodyPr/>
                    <a:lstStyle/>
                    <a:p>
                      <a:pPr algn="l" fontAlgn="ctr"/>
                      <a:r>
                        <a:rPr lang="zh-TW" altLang="en-US" sz="800" b="1" i="0" u="none" strike="noStrike" dirty="0">
                          <a:solidFill>
                            <a:srgbClr val="FFFFFF"/>
                          </a:solidFill>
                          <a:effectLst/>
                          <a:latin typeface="BIZ UDPゴシック" panose="020B0400000000000000" pitchFamily="50" charset="-128"/>
                          <a:ea typeface="BIZ UDPゴシック" panose="020B0400000000000000" pitchFamily="50" charset="-128"/>
                        </a:rPr>
                        <a:t>特定健診項目別標準化該当比</a:t>
                      </a:r>
                      <a:br>
                        <a:rPr lang="zh-TW" altLang="en-US" sz="800" b="1" i="0" u="none" strike="noStrike" dirty="0">
                          <a:solidFill>
                            <a:srgbClr val="FFFFFF"/>
                          </a:solidFill>
                          <a:effectLst/>
                          <a:latin typeface="BIZ UDPゴシック" panose="020B0400000000000000" pitchFamily="50" charset="-128"/>
                          <a:ea typeface="BIZ UDPゴシック" panose="020B0400000000000000" pitchFamily="50" charset="-128"/>
                        </a:rPr>
                      </a:br>
                      <a:r>
                        <a:rPr lang="zh-TW" altLang="en-US" sz="800" b="1" i="0" u="none" strike="noStrike" dirty="0">
                          <a:solidFill>
                            <a:srgbClr val="FFFFFF"/>
                          </a:solidFill>
                          <a:effectLst/>
                          <a:latin typeface="BIZ UDPゴシック" panose="020B0400000000000000" pitchFamily="50" charset="-128"/>
                          <a:ea typeface="BIZ UDPゴシック" panose="020B0400000000000000" pitchFamily="50" charset="-128"/>
                        </a:rPr>
                        <a:t>（</a:t>
                      </a:r>
                      <a:r>
                        <a:rPr lang="en-US" altLang="zh-TW" sz="800" b="1" i="0" u="none" strike="noStrike" dirty="0">
                          <a:solidFill>
                            <a:srgbClr val="FFFFFF"/>
                          </a:solidFill>
                          <a:effectLst/>
                          <a:latin typeface="BIZ UDPゴシック" panose="020B0400000000000000" pitchFamily="50" charset="-128"/>
                          <a:ea typeface="BIZ UDPゴシック" panose="020B0400000000000000" pitchFamily="50" charset="-128"/>
                        </a:rPr>
                        <a:t>2016-2018</a:t>
                      </a:r>
                      <a:r>
                        <a:rPr lang="zh-TW" altLang="en-US" sz="800" b="1" i="0" u="none" strike="noStrike" dirty="0">
                          <a:solidFill>
                            <a:srgbClr val="FFFFFF"/>
                          </a:solidFill>
                          <a:effectLst/>
                          <a:latin typeface="BIZ UDPゴシック" panose="020B0400000000000000" pitchFamily="50" charset="-128"/>
                          <a:ea typeface="BIZ UDPゴシック" panose="020B0400000000000000" pitchFamily="50" charset="-128"/>
                        </a:rPr>
                        <a:t>年度）</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県北地域</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県中地域</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gridSpan="2">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県南地域</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会津・南会津地域</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gridSpan="2">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相双地域</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hMerge="1">
                  <a:txBody>
                    <a:bodyPr/>
                    <a:lstStyle/>
                    <a:p>
                      <a:endParaRPr kumimoji="1" lang="ja-JP" altLang="en-US"/>
                    </a:p>
                  </a:txBody>
                  <a:tcPr/>
                </a:tc>
                <a:tc gridSpan="2">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いわき地域</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extLst>
                  <a:ext uri="{0D108BD9-81ED-4DB2-BD59-A6C34878D82A}">
                    <a16:rowId xmlns:a16="http://schemas.microsoft.com/office/drawing/2014/main" val="3775711663"/>
                  </a:ext>
                </a:extLst>
              </a:tr>
              <a:tr h="195123">
                <a:tc vMerge="1">
                  <a:txBody>
                    <a:bodyPr/>
                    <a:lstStyle/>
                    <a:p>
                      <a:endParaRPr kumimoji="1" lang="ja-JP" altLang="en-US"/>
                    </a:p>
                  </a:txBody>
                  <a:tcPr/>
                </a:tc>
                <a:tc>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男性</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a:txBody>
                    <a:bodyPr/>
                    <a:lstStyle/>
                    <a:p>
                      <a:pPr algn="ctr" fontAlgn="ctr"/>
                      <a:r>
                        <a:rPr lang="ja-JP" altLang="en-US" sz="700" b="1" i="0" u="none" strike="noStrike">
                          <a:solidFill>
                            <a:srgbClr val="FFFFFF"/>
                          </a:solidFill>
                          <a:effectLst/>
                          <a:latin typeface="BIZ UDPゴシック" panose="020B0400000000000000" pitchFamily="50" charset="-128"/>
                          <a:ea typeface="BIZ UDPゴシック" panose="020B0400000000000000" pitchFamily="50" charset="-128"/>
                        </a:rPr>
                        <a:t>女性</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男性</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女性</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男性</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女性</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男性</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女性</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男性</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女性</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1F497D"/>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男性</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tc>
                  <a:txBody>
                    <a:bodyPr/>
                    <a:lstStyle/>
                    <a:p>
                      <a:pPr algn="ctr" fontAlgn="ctr"/>
                      <a:r>
                        <a:rPr lang="ja-JP" altLang="en-US" sz="700" b="1" i="0" u="none" strike="noStrike" dirty="0">
                          <a:solidFill>
                            <a:srgbClr val="FFFFFF"/>
                          </a:solidFill>
                          <a:effectLst/>
                          <a:latin typeface="BIZ UDPゴシック" panose="020B0400000000000000" pitchFamily="50" charset="-128"/>
                          <a:ea typeface="BIZ UDPゴシック" panose="020B0400000000000000" pitchFamily="50" charset="-128"/>
                        </a:rPr>
                        <a:t>女性</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331086189"/>
                  </a:ext>
                </a:extLst>
              </a:tr>
              <a:tr h="195123">
                <a:tc>
                  <a:txBody>
                    <a:bodyPr/>
                    <a:lstStyle/>
                    <a:p>
                      <a:pPr algn="l" fontAlgn="ctr"/>
                      <a:r>
                        <a:rPr lang="en-US" sz="600" b="0" i="0" u="none" strike="noStrike">
                          <a:solidFill>
                            <a:srgbClr val="000000"/>
                          </a:solidFill>
                          <a:effectLst/>
                          <a:latin typeface="BIZ UDPゴシック" panose="020B0400000000000000" pitchFamily="50" charset="-128"/>
                          <a:ea typeface="BIZ UDPゴシック" panose="020B0400000000000000" pitchFamily="50" charset="-128"/>
                        </a:rPr>
                        <a:t>BMI</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が</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94.55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94.85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98.05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99.39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96.85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102.67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101.25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99.43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113.90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116.60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105.04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98.61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815668990"/>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腹囲が基準値以上</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男性</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、女性</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97.71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95.69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98.56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98.24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96.24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97.83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99.58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101.63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108.81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115.82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103.55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99.49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1022709717"/>
                  </a:ext>
                </a:extLst>
              </a:tr>
              <a:tr h="195123">
                <a:tc>
                  <a:txBody>
                    <a:bodyPr/>
                    <a:lstStyle/>
                    <a:p>
                      <a:pPr algn="l" fontAlgn="ct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収縮期血圧　</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130mmHg</a:t>
                      </a: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94.50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95.33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97.63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97.16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103.16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104.82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108.89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107.07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105.32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104.54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99.63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1186848511"/>
                  </a:ext>
                </a:extLst>
              </a:tr>
              <a:tr h="195123">
                <a:tc>
                  <a:txBody>
                    <a:bodyPr/>
                    <a:lstStyle/>
                    <a:p>
                      <a:pPr algn="l" fontAlgn="ct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拡張期血圧　</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85mmHg</a:t>
                      </a: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97.51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99.07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101.93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100.22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101.11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103.47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105.36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104.98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111.87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107.91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88.12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88.42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006435539"/>
                  </a:ext>
                </a:extLst>
              </a:tr>
              <a:tr h="195123">
                <a:tc>
                  <a:txBody>
                    <a:bodyPr/>
                    <a:lstStyle/>
                    <a:p>
                      <a:pPr algn="l" fontAlgn="ct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空腹時血糖　</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100mg/dl</a:t>
                      </a: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95.18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96.46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100.06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104.93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114.28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101.79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112.90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112.81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98.10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90.87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500594596"/>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中性脂肪　</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150</a:t>
                      </a:r>
                      <a:r>
                        <a:rPr lang="en-US" sz="600" b="0" i="0" u="none" strike="noStrike">
                          <a:solidFill>
                            <a:srgbClr val="000000"/>
                          </a:solidFill>
                          <a:effectLst/>
                          <a:latin typeface="BIZ UDPゴシック" panose="020B0400000000000000" pitchFamily="50" charset="-128"/>
                          <a:ea typeface="BIZ UDPゴシック" panose="020B0400000000000000" pitchFamily="50" charset="-128"/>
                        </a:rPr>
                        <a:t>mg/dl</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96.73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98.70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97.16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99.05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100.05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106.50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95.70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110.52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111.30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97.98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101.14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2863800918"/>
                  </a:ext>
                </a:extLst>
              </a:tr>
              <a:tr h="195123">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HDL</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コレステロール　</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40mg/dl</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未満</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94.84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89.51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102.06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105.02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97.88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108.46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102.62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103.06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99.35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108.69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104.39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96.47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346996079"/>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血圧服薬あり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97.87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97.51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99.34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101.54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91.79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97.00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98.66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96.16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108.16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104.81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105.58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104.61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143099269"/>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血糖服薬あり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92.01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95.80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99.78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99.56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103.94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114.64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92.89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85.91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119.35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119.76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108.44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103.30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66570860"/>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脂質服薬あり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94.68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98.31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99.40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97.93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90.58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93.14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95.26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98.01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115.54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114.97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111.05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102.08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588099314"/>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喫煙あり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95.83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89.19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97.45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103.14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101.79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104.16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106.50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105.31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97.76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99.98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117.10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3065470479"/>
                  </a:ext>
                </a:extLst>
              </a:tr>
              <a:tr h="195123">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歳時の体重から</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ｋｇ以上増加</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96.69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96.15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98.45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96.53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96.39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100.93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95.88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111.69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118.49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104.76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105.24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2077133207"/>
                  </a:ext>
                </a:extLst>
              </a:tr>
              <a:tr h="195123">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回</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分以上の運動を週</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日以上、</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年以上実施していない</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102.35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100.99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98.84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98.51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99.29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99.79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102.52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105.93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98.77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97.42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95.90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95.67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141798044"/>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歩行または身体活動を</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日</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時間以上実施していない</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103.15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102.27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95.07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94.08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98.64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100.35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103.36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107.08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103.21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107.10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97.26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92.98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678349254"/>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歩く速度が速くない</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97.43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95.30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95.40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100.61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101.07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98.20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100.50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105.11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104.54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107.60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108.54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486857891"/>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この</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年間の体重増減が</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±3kg</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95.28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93.35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101.02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99.00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99.44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101.33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102.84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99.12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111.89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121.63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98.43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100.65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2736749817"/>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食べる速度が速い</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99.91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101.24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99.07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94.84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98.15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101.54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101.75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101.93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103.32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103.71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98.92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101.07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2017795552"/>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就寝前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時間以内の夕食が週</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回以上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104.27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102.98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104.64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107.33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97.52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101.54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90.84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92.40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88.05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85.70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101.28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98.44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01515429"/>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朝食を抜くことが週</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回以上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98.10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97.28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103.31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100.51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92.39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95.37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100.72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96.70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91.57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95.08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104.89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112.91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094045982"/>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飲酒頻度が毎日</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100.70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98.16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98.13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98.26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99.80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86.42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104.87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110.65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102.11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94.90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95.42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104.52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13181860"/>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飲酒日の飲酒量</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合以上</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99.08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91.68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97.44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100.46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102.72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94.26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103.13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102.91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104.96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103.96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98.64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112.77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extLst>
                  <a:ext uri="{0D108BD9-81ED-4DB2-BD59-A6C34878D82A}">
                    <a16:rowId xmlns:a16="http://schemas.microsoft.com/office/drawing/2014/main" val="776766008"/>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睡眠で休養が取れていない</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105.96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103.65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96.76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96.44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95.20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101.98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96.20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96.33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109.59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116.00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94.95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92.46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3091301095"/>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メタボリックシンドローム判定</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93.68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93.40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97.83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96.24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98.87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108.52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101.39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103.41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117.34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121.30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103.35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95.38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B7DEE8"/>
                    </a:solidFill>
                  </a:tcPr>
                </a:tc>
                <a:extLst>
                  <a:ext uri="{0D108BD9-81ED-4DB2-BD59-A6C34878D82A}">
                    <a16:rowId xmlns:a16="http://schemas.microsoft.com/office/drawing/2014/main" val="427902547"/>
                  </a:ext>
                </a:extLst>
              </a:tr>
              <a:tr h="195123">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メタボリックシンドローム予備軍判定</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102.69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94.90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99.31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99.78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98.94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102.25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100.13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102.41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96.10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108.08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98.94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100.37 </a:t>
                      </a:r>
                    </a:p>
                  </a:txBody>
                  <a:tcPr marL="7280" marR="7280" marT="7280" marB="0" anchor="ctr">
                    <a:lnL w="6350" cap="flat" cmpd="sng" algn="ctr">
                      <a:solidFill>
                        <a:srgbClr val="F2F2F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952599"/>
                  </a:ext>
                </a:extLst>
              </a:tr>
            </a:tbl>
          </a:graphicData>
        </a:graphic>
      </p:graphicFrame>
    </p:spTree>
    <p:extLst>
      <p:ext uri="{BB962C8B-B14F-4D97-AF65-F5344CB8AC3E}">
        <p14:creationId xmlns:p14="http://schemas.microsoft.com/office/powerpoint/2010/main" val="324428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1" y="6525344"/>
            <a:ext cx="4824536" cy="340155"/>
          </a:xfrm>
          <a:prstGeom prst="rect">
            <a:avLst/>
          </a:prstGeom>
        </p:spPr>
      </p:pic>
      <p:cxnSp>
        <p:nvCxnSpPr>
          <p:cNvPr id="9" name="直線コネクタ 8"/>
          <p:cNvCxnSpPr/>
          <p:nvPr/>
        </p:nvCxnSpPr>
        <p:spPr>
          <a:xfrm>
            <a:off x="0" y="6381328"/>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sp>
        <p:nvSpPr>
          <p:cNvPr id="11" name="スライド番号プレースホルダー 5"/>
          <p:cNvSpPr>
            <a:spLocks noGrp="1"/>
          </p:cNvSpPr>
          <p:nvPr>
            <p:ph type="sldNum" sz="quarter" idx="12"/>
          </p:nvPr>
        </p:nvSpPr>
        <p:spPr>
          <a:xfrm>
            <a:off x="4520952" y="6536519"/>
            <a:ext cx="864096" cy="276999"/>
          </a:xfrm>
        </p:spPr>
        <p:txBody>
          <a:bodyPr>
            <a:spAutoFit/>
          </a:bodyPr>
          <a:lstStyle/>
          <a:p>
            <a:pPr algn="ctr"/>
            <a:r>
              <a:rPr kumimoji="1" lang="en-US" altLang="ja-JP" dirty="0" smtClean="0"/>
              <a:t>5</a:t>
            </a:r>
            <a:endParaRPr kumimoji="1" lang="ja-JP" altLang="en-US" dirty="0"/>
          </a:p>
        </p:txBody>
      </p:sp>
      <p:pic>
        <p:nvPicPr>
          <p:cNvPr id="2" name="図 1"/>
          <p:cNvPicPr>
            <a:picLocks noChangeAspect="1"/>
          </p:cNvPicPr>
          <p:nvPr/>
        </p:nvPicPr>
        <p:blipFill>
          <a:blip r:embed="rId5">
            <a:lum contrast="20000"/>
          </a:blip>
          <a:stretch>
            <a:fillRect/>
          </a:stretch>
        </p:blipFill>
        <p:spPr>
          <a:xfrm>
            <a:off x="198903" y="339770"/>
            <a:ext cx="9508195" cy="5963963"/>
          </a:xfrm>
          <a:prstGeom prst="rect">
            <a:avLst/>
          </a:prstGeom>
        </p:spPr>
      </p:pic>
    </p:spTree>
    <p:extLst>
      <p:ext uri="{BB962C8B-B14F-4D97-AF65-F5344CB8AC3E}">
        <p14:creationId xmlns:p14="http://schemas.microsoft.com/office/powerpoint/2010/main" val="113291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61" y="6525344"/>
            <a:ext cx="4824536" cy="34015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3280" y="6525344"/>
            <a:ext cx="2307395" cy="275713"/>
          </a:xfrm>
          <a:prstGeom prst="rect">
            <a:avLst/>
          </a:prstGeom>
        </p:spPr>
      </p:pic>
      <p:cxnSp>
        <p:nvCxnSpPr>
          <p:cNvPr id="9" name="直線コネクタ 8"/>
          <p:cNvCxnSpPr/>
          <p:nvPr/>
        </p:nvCxnSpPr>
        <p:spPr>
          <a:xfrm>
            <a:off x="0" y="6381328"/>
            <a:ext cx="9906000" cy="0"/>
          </a:xfrm>
          <a:prstGeom prst="line">
            <a:avLst/>
          </a:prstGeom>
          <a:ln w="63500" cmpd="thickThi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29607" y="764704"/>
            <a:ext cx="9246786" cy="4816703"/>
          </a:xfrm>
          <a:prstGeom prst="rect">
            <a:avLst/>
          </a:prstGeom>
          <a:solidFill>
            <a:schemeClr val="accent2">
              <a:lumMod val="20000"/>
              <a:lumOff val="80000"/>
            </a:schemeClr>
          </a:solidFill>
        </p:spPr>
        <p:txBody>
          <a:bodyPr wrap="square">
            <a:spAutoFit/>
          </a:bodyPr>
          <a:lstStyle/>
          <a:p>
            <a:pPr>
              <a:lnSpc>
                <a:spcPct val="150000"/>
              </a:lnSpc>
              <a:spcAft>
                <a:spcPts val="1200"/>
              </a:spcAft>
            </a:pPr>
            <a:r>
              <a:rPr lang="en-US" altLang="ja-JP" b="1" dirty="0" smtClean="0">
                <a:latin typeface="BIZ UDP明朝 Medium" panose="02020500000000000000" pitchFamily="18" charset="-128"/>
                <a:ea typeface="BIZ UDP明朝 Medium" panose="02020500000000000000" pitchFamily="18" charset="-128"/>
              </a:rPr>
              <a:t>FDB2021</a:t>
            </a:r>
            <a:r>
              <a:rPr lang="ja-JP" altLang="en-US" b="1" dirty="0" smtClean="0">
                <a:latin typeface="BIZ UDP明朝 Medium" panose="02020500000000000000" pitchFamily="18" charset="-128"/>
                <a:ea typeface="BIZ UDP明朝 Medium" panose="02020500000000000000" pitchFamily="18" charset="-128"/>
              </a:rPr>
              <a:t>報告書のまとめ</a:t>
            </a:r>
            <a:endParaRPr lang="en-US" altLang="ja-JP" sz="1400" dirty="0" smtClean="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r>
              <a:rPr lang="ja-JP" altLang="en-US" sz="1400" dirty="0" smtClean="0">
                <a:latin typeface="BIZ UDP明朝 Medium" panose="02020500000000000000" pitchFamily="18" charset="-128"/>
                <a:ea typeface="BIZ UDP明朝 Medium" panose="02020500000000000000" pitchFamily="18" charset="-128"/>
              </a:rPr>
              <a:t>福島県の主な生活習慣病の受診率は浜通りの地域が高い傾向にある</a:t>
            </a:r>
            <a:endParaRPr lang="en-US" altLang="ja-JP" sz="1400" dirty="0" smtClean="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r>
              <a:rPr lang="ja-JP" altLang="en-US" sz="1400" dirty="0" smtClean="0">
                <a:latin typeface="BIZ UDP明朝 Medium" panose="02020500000000000000" pitchFamily="18" charset="-128"/>
                <a:ea typeface="BIZ UDP明朝 Medium" panose="02020500000000000000" pitchFamily="18" charset="-128"/>
              </a:rPr>
              <a:t>特定健診・特定保健指導の実施率は浜通りの地域が低い傾向にあり、メタボリックシンドローム判定者及び予備軍判定者も浜通りが多い傾向にある</a:t>
            </a:r>
            <a:endParaRPr lang="en-US" altLang="ja-JP" sz="1400" dirty="0" smtClean="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r>
              <a:rPr lang="ja-JP" altLang="en-US" sz="1400" dirty="0" smtClean="0">
                <a:latin typeface="BIZ UDP明朝 Medium" panose="02020500000000000000" pitchFamily="18" charset="-128"/>
                <a:ea typeface="BIZ UDP明朝 Medium" panose="02020500000000000000" pitchFamily="18" charset="-128"/>
              </a:rPr>
              <a:t>メタボに関連するリスク項目の該当率は、会津及び浜通りが高い傾向にある</a:t>
            </a:r>
            <a:endParaRPr lang="en-US" altLang="ja-JP" sz="1400" dirty="0" smtClean="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r>
              <a:rPr lang="ja-JP" altLang="en-US" sz="1400" dirty="0" smtClean="0">
                <a:latin typeface="BIZ UDP明朝 Medium" panose="02020500000000000000" pitchFamily="18" charset="-128"/>
                <a:ea typeface="BIZ UDP明朝 Medium" panose="02020500000000000000" pitchFamily="18" charset="-128"/>
              </a:rPr>
              <a:t>生活習慣病の要因につながる質問票のリスク項目（運動習慣・身体活動）の該当率は県北、会津・南会津及び相双で高い傾向にある</a:t>
            </a:r>
            <a:endParaRPr lang="en-US" altLang="ja-JP" sz="1400" dirty="0" smtClean="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r>
              <a:rPr lang="ja-JP" altLang="en-US" sz="1400" dirty="0">
                <a:latin typeface="BIZ UDP明朝 Medium" panose="02020500000000000000" pitchFamily="18" charset="-128"/>
                <a:ea typeface="BIZ UDP明朝 Medium" panose="02020500000000000000" pitchFamily="18" charset="-128"/>
              </a:rPr>
              <a:t>喫煙</a:t>
            </a:r>
            <a:r>
              <a:rPr lang="ja-JP" altLang="en-US" sz="1400" dirty="0" smtClean="0">
                <a:latin typeface="BIZ UDP明朝 Medium" panose="02020500000000000000" pitchFamily="18" charset="-128"/>
                <a:ea typeface="BIZ UDP明朝 Medium" panose="02020500000000000000" pitchFamily="18" charset="-128"/>
              </a:rPr>
              <a:t>は、会津・南会津で該当率が高い</a:t>
            </a:r>
            <a:endParaRPr lang="en-US" altLang="ja-JP" sz="1400" dirty="0" smtClean="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r>
              <a:rPr lang="ja-JP" altLang="en-US" sz="1400" dirty="0">
                <a:latin typeface="BIZ UDP明朝 Medium" panose="02020500000000000000" pitchFamily="18" charset="-128"/>
                <a:ea typeface="BIZ UDP明朝 Medium" panose="02020500000000000000" pitchFamily="18" charset="-128"/>
              </a:rPr>
              <a:t>全国比較で</a:t>
            </a:r>
            <a:r>
              <a:rPr lang="ja-JP" altLang="en-US" sz="1400" dirty="0" smtClean="0">
                <a:latin typeface="BIZ UDP明朝 Medium" panose="02020500000000000000" pitchFamily="18" charset="-128"/>
                <a:ea typeface="BIZ UDP明朝 Medium" panose="02020500000000000000" pitchFamily="18" charset="-128"/>
              </a:rPr>
              <a:t>は、男女ともに肥満、血圧高値、血糖高値、脂質異常、喫煙、体重増加、運動習慣及び身体活動に関する項目で高い傾向にある</a:t>
            </a:r>
            <a:endParaRPr lang="en-US" altLang="ja-JP" sz="1400" dirty="0">
              <a:latin typeface="BIZ UDP明朝 Medium" panose="02020500000000000000" pitchFamily="18" charset="-128"/>
              <a:ea typeface="BIZ UDP明朝 Medium" panose="02020500000000000000" pitchFamily="18" charset="-128"/>
            </a:endParaRPr>
          </a:p>
          <a:p>
            <a:pPr marL="285750" indent="-285750">
              <a:lnSpc>
                <a:spcPct val="150000"/>
              </a:lnSpc>
              <a:spcAft>
                <a:spcPts val="1200"/>
              </a:spcAft>
              <a:buFont typeface="Wingdings" panose="05000000000000000000" pitchFamily="2" charset="2"/>
              <a:buChar char="n"/>
            </a:pPr>
            <a:endParaRPr lang="en-US" altLang="ja-JP" sz="1400" dirty="0" smtClean="0">
              <a:latin typeface="BIZ UDP明朝 Medium" panose="02020500000000000000" pitchFamily="18" charset="-128"/>
              <a:ea typeface="BIZ UDP明朝 Medium" panose="02020500000000000000" pitchFamily="18" charset="-128"/>
            </a:endParaRPr>
          </a:p>
        </p:txBody>
      </p:sp>
      <p:sp>
        <p:nvSpPr>
          <p:cNvPr id="11" name="スライド番号プレースホルダー 5"/>
          <p:cNvSpPr>
            <a:spLocks noGrp="1"/>
          </p:cNvSpPr>
          <p:nvPr>
            <p:ph type="sldNum" sz="quarter" idx="12"/>
          </p:nvPr>
        </p:nvSpPr>
        <p:spPr>
          <a:xfrm>
            <a:off x="4520952" y="6536519"/>
            <a:ext cx="864096" cy="276999"/>
          </a:xfrm>
        </p:spPr>
        <p:txBody>
          <a:bodyPr>
            <a:spAutoFit/>
          </a:bodyPr>
          <a:lstStyle/>
          <a:p>
            <a:pPr algn="ctr"/>
            <a:r>
              <a:rPr lang="en-US" altLang="ja-JP" dirty="0"/>
              <a:t>6</a:t>
            </a:r>
            <a:endParaRPr kumimoji="1" lang="ja-JP" altLang="en-US" dirty="0"/>
          </a:p>
        </p:txBody>
      </p:sp>
    </p:spTree>
    <p:extLst>
      <p:ext uri="{BB962C8B-B14F-4D97-AF65-F5344CB8AC3E}">
        <p14:creationId xmlns:p14="http://schemas.microsoft.com/office/powerpoint/2010/main" val="360318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645920" y="25978"/>
            <a:ext cx="2232248" cy="2462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ja-JP" altLang="en-US" sz="800" dirty="0" smtClean="0">
                <a:solidFill>
                  <a:sysClr val="windowText" lastClr="000000"/>
                </a:solidFill>
                <a:latin typeface="BIZ UDゴシック" panose="020B0400000000000000" pitchFamily="49" charset="-128"/>
                <a:ea typeface="BIZ UDゴシック" panose="020B0400000000000000" pitchFamily="49" charset="-128"/>
              </a:rPr>
              <a:t>　平成</a:t>
            </a:r>
            <a:r>
              <a:rPr lang="en-US" altLang="ja-JP" sz="800" dirty="0" smtClean="0">
                <a:solidFill>
                  <a:sysClr val="windowText" lastClr="000000"/>
                </a:solidFill>
                <a:latin typeface="BIZ UDゴシック" panose="020B0400000000000000" pitchFamily="49" charset="-128"/>
                <a:ea typeface="BIZ UDゴシック" panose="020B0400000000000000" pitchFamily="49" charset="-128"/>
              </a:rPr>
              <a:t>30</a:t>
            </a:r>
            <a:r>
              <a:rPr lang="ja-JP" altLang="en-US" sz="800" dirty="0" smtClean="0">
                <a:solidFill>
                  <a:sysClr val="windowText" lastClr="000000"/>
                </a:solidFill>
                <a:latin typeface="BIZ UDゴシック" panose="020B0400000000000000" pitchFamily="49" charset="-128"/>
                <a:ea typeface="BIZ UDゴシック" panose="020B0400000000000000" pitchFamily="49" charset="-128"/>
              </a:rPr>
              <a:t>年度</a:t>
            </a:r>
            <a:endParaRPr lang="en-US" altLang="ja-JP" sz="800" dirty="0" smtClean="0">
              <a:solidFill>
                <a:sysClr val="windowText" lastClr="000000"/>
              </a:solidFill>
              <a:latin typeface="BIZ UDゴシック" panose="020B0400000000000000" pitchFamily="49" charset="-128"/>
              <a:ea typeface="BIZ UDゴシック" panose="020B0400000000000000" pitchFamily="49" charset="-128"/>
            </a:endParaRPr>
          </a:p>
          <a:p>
            <a:r>
              <a:rPr lang="ja-JP" altLang="en-US" sz="800" dirty="0" smtClean="0">
                <a:solidFill>
                  <a:sysClr val="windowText" lastClr="000000"/>
                </a:solidFill>
                <a:latin typeface="BIZ UDゴシック" panose="020B0400000000000000" pitchFamily="49" charset="-128"/>
                <a:ea typeface="BIZ UDゴシック" panose="020B0400000000000000" pitchFamily="49" charset="-128"/>
              </a:rPr>
              <a:t>　福島県保険者協議会分析結果より抜粋</a:t>
            </a:r>
            <a:endParaRPr lang="ja-JP" altLang="en-US" sz="8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 name="スライド番号プレースホルダー 5"/>
          <p:cNvSpPr txBox="1">
            <a:spLocks/>
          </p:cNvSpPr>
          <p:nvPr/>
        </p:nvSpPr>
        <p:spPr>
          <a:xfrm>
            <a:off x="4520952" y="6536519"/>
            <a:ext cx="864096" cy="276999"/>
          </a:xfrm>
          <a:prstGeom prst="rect">
            <a:avLst/>
          </a:prstGeom>
        </p:spPr>
        <p:txBody>
          <a:bodyPr vert="horz" lIns="91440" tIns="45720" rIns="91440" bIns="45720" rtlCol="0" anchor="ctr">
            <a:spAutoFit/>
          </a:bodyP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smtClean="0"/>
              <a:t>7</a:t>
            </a:r>
            <a:endParaRPr lang="ja-JP" altLang="en-US" dirty="0"/>
          </a:p>
        </p:txBody>
      </p:sp>
      <p:pic>
        <p:nvPicPr>
          <p:cNvPr id="3" name="図 2"/>
          <p:cNvPicPr preferRelativeResize="0">
            <a:picLocks/>
          </p:cNvPicPr>
          <p:nvPr/>
        </p:nvPicPr>
        <p:blipFill>
          <a:blip r:embed="rId2">
            <a:lum contrast="20000"/>
          </a:blip>
          <a:stretch>
            <a:fillRect/>
          </a:stretch>
        </p:blipFill>
        <p:spPr>
          <a:xfrm>
            <a:off x="272480" y="332656"/>
            <a:ext cx="9433048" cy="6203864"/>
          </a:xfrm>
          <a:prstGeom prst="rect">
            <a:avLst/>
          </a:prstGeom>
        </p:spPr>
      </p:pic>
    </p:spTree>
    <p:extLst>
      <p:ext uri="{BB962C8B-B14F-4D97-AF65-F5344CB8AC3E}">
        <p14:creationId xmlns:p14="http://schemas.microsoft.com/office/powerpoint/2010/main" val="41955766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10309</TotalTime>
  <Words>1793</Words>
  <Application>Microsoft Office PowerPoint</Application>
  <PresentationFormat>A4 210 x 297 mm</PresentationFormat>
  <Paragraphs>1054</Paragraphs>
  <Slides>8</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BIZ UDP明朝 Medium</vt:lpstr>
      <vt:lpstr>BIZ UDゴシック</vt:lpstr>
      <vt:lpstr>Meiryo UI</vt:lpstr>
      <vt:lpstr>ＭＳ Ｐゴシック</vt:lpstr>
      <vt:lpstr>メイリオ</vt:lpstr>
      <vt:lpstr>Arial</vt:lpstr>
      <vt:lpstr>Calibri</vt:lpstr>
      <vt:lpstr>Wingdings</vt:lpstr>
      <vt:lpstr>Office ​​テーマ</vt:lpstr>
      <vt:lpstr>福島県版健康データベース（FDB） 報告書2021について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全国健康保険協会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平成28年度特別計上経費（案）について</dc:title>
  <dc:creator>福島支部</dc:creator>
  <cp:lastModifiedBy>阿久津　由香子</cp:lastModifiedBy>
  <cp:revision>429</cp:revision>
  <cp:lastPrinted>2022-10-27T05:36:18Z</cp:lastPrinted>
  <dcterms:created xsi:type="dcterms:W3CDTF">2015-11-30T03:07:57Z</dcterms:created>
  <dcterms:modified xsi:type="dcterms:W3CDTF">2022-11-08T02:17:11Z</dcterms:modified>
</cp:coreProperties>
</file>