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97" r:id="rId3"/>
    <p:sldId id="314" r:id="rId4"/>
    <p:sldId id="259" r:id="rId5"/>
    <p:sldId id="287" r:id="rId6"/>
    <p:sldId id="298" r:id="rId7"/>
    <p:sldId id="346" r:id="rId8"/>
    <p:sldId id="343" r:id="rId9"/>
    <p:sldId id="276" r:id="rId10"/>
    <p:sldId id="294" r:id="rId11"/>
    <p:sldId id="332" r:id="rId12"/>
    <p:sldId id="339" r:id="rId13"/>
    <p:sldId id="306" r:id="rId14"/>
    <p:sldId id="342" r:id="rId15"/>
    <p:sldId id="311" r:id="rId16"/>
    <p:sldId id="338" r:id="rId17"/>
    <p:sldId id="340" r:id="rId18"/>
    <p:sldId id="329" r:id="rId19"/>
    <p:sldId id="333" r:id="rId20"/>
    <p:sldId id="347" r:id="rId21"/>
    <p:sldId id="327" r:id="rId2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1F7B"/>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5345" autoAdjust="0"/>
  </p:normalViewPr>
  <p:slideViewPr>
    <p:cSldViewPr>
      <p:cViewPr varScale="1">
        <p:scale>
          <a:sx n="125" d="100"/>
          <a:sy n="125" d="100"/>
        </p:scale>
        <p:origin x="1194" y="108"/>
      </p:cViewPr>
      <p:guideLst>
        <p:guide orient="horz" pos="2160"/>
        <p:guide pos="2880"/>
      </p:guideLst>
    </p:cSldViewPr>
  </p:slideViewPr>
  <p:outlineViewPr>
    <p:cViewPr>
      <p:scale>
        <a:sx n="33" d="100"/>
        <a:sy n="33" d="100"/>
      </p:scale>
      <p:origin x="0" y="-72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2778" y="7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r>
              <a:rPr lang="ja-JP" altLang="en-US" sz="1600" dirty="0"/>
              <a:t>メタボリックシンドローム該当割合（</a:t>
            </a:r>
            <a:r>
              <a:rPr lang="en-US" altLang="ja-JP" sz="1600" dirty="0" smtClean="0"/>
              <a:t>21〜30年度</a:t>
            </a:r>
            <a:r>
              <a:rPr lang="en-US" altLang="ja-JP" sz="1600" dirty="0"/>
              <a:t>）</a:t>
            </a:r>
            <a:endParaRPr lang="ja-JP" sz="1600"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lineChart>
        <c:grouping val="standard"/>
        <c:varyColors val="0"/>
        <c:ser>
          <c:idx val="0"/>
          <c:order val="0"/>
          <c:tx>
            <c:strRef>
              <c:f>Sheet1!$A$4</c:f>
              <c:strCache>
                <c:ptCount val="1"/>
                <c:pt idx="0">
                  <c:v>全国</c:v>
                </c:pt>
              </c:strCache>
            </c:strRef>
          </c:tx>
          <c:spPr>
            <a:ln w="31750" cap="rnd">
              <a:solidFill>
                <a:schemeClr val="accent1">
                  <a:tint val="77000"/>
                </a:schemeClr>
              </a:solidFill>
              <a:round/>
            </a:ln>
            <a:effectLst/>
          </c:spPr>
          <c:marker>
            <c:symbol val="circle"/>
            <c:size val="17"/>
            <c:spPr>
              <a:solidFill>
                <a:schemeClr val="accent1">
                  <a:tint val="77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Sheet1!$B$3:$K$3</c:f>
              <c:strCache>
                <c:ptCount val="10"/>
                <c:pt idx="0">
                  <c:v>21年度</c:v>
                </c:pt>
                <c:pt idx="1">
                  <c:v>22年度</c:v>
                </c:pt>
                <c:pt idx="2">
                  <c:v>23年度</c:v>
                </c:pt>
                <c:pt idx="3">
                  <c:v>24年度</c:v>
                </c:pt>
                <c:pt idx="4">
                  <c:v>25年度</c:v>
                </c:pt>
                <c:pt idx="5">
                  <c:v>26年度</c:v>
                </c:pt>
                <c:pt idx="6">
                  <c:v>27年度</c:v>
                </c:pt>
                <c:pt idx="7">
                  <c:v>28年度</c:v>
                </c:pt>
                <c:pt idx="8">
                  <c:v>29年度</c:v>
                </c:pt>
                <c:pt idx="9">
                  <c:v>30年度</c:v>
                </c:pt>
              </c:strCache>
            </c:strRef>
          </c:cat>
          <c:val>
            <c:numRef>
              <c:f>Sheet1!$B$4:$K$4</c:f>
              <c:numCache>
                <c:formatCode>General</c:formatCode>
                <c:ptCount val="10"/>
                <c:pt idx="0">
                  <c:v>14.3</c:v>
                </c:pt>
                <c:pt idx="1">
                  <c:v>14.4</c:v>
                </c:pt>
                <c:pt idx="2">
                  <c:v>14.6</c:v>
                </c:pt>
                <c:pt idx="3">
                  <c:v>14.5</c:v>
                </c:pt>
                <c:pt idx="4">
                  <c:v>14.3</c:v>
                </c:pt>
                <c:pt idx="5">
                  <c:v>14.4</c:v>
                </c:pt>
                <c:pt idx="6">
                  <c:v>14.8</c:v>
                </c:pt>
                <c:pt idx="7">
                  <c:v>14.7</c:v>
                </c:pt>
                <c:pt idx="8">
                  <c:v>15.1</c:v>
                </c:pt>
                <c:pt idx="9">
                  <c:v>15.5</c:v>
                </c:pt>
              </c:numCache>
            </c:numRef>
          </c:val>
          <c:smooth val="0"/>
          <c:extLst>
            <c:ext xmlns:c16="http://schemas.microsoft.com/office/drawing/2014/chart" uri="{C3380CC4-5D6E-409C-BE32-E72D297353CC}">
              <c16:uniqueId val="{00000000-EEBC-4949-8E2C-8ABE25634403}"/>
            </c:ext>
          </c:extLst>
        </c:ser>
        <c:ser>
          <c:idx val="1"/>
          <c:order val="1"/>
          <c:tx>
            <c:strRef>
              <c:f>Sheet1!$A$5</c:f>
              <c:strCache>
                <c:ptCount val="1"/>
                <c:pt idx="0">
                  <c:v>福島</c:v>
                </c:pt>
              </c:strCache>
            </c:strRef>
          </c:tx>
          <c:spPr>
            <a:ln w="31750" cap="rnd">
              <a:solidFill>
                <a:schemeClr val="accent1">
                  <a:shade val="76000"/>
                </a:schemeClr>
              </a:solidFill>
              <a:round/>
            </a:ln>
            <a:effectLst/>
          </c:spPr>
          <c:marker>
            <c:symbol val="circle"/>
            <c:size val="17"/>
            <c:spPr>
              <a:solidFill>
                <a:schemeClr val="accent1">
                  <a:shade val="76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Sheet1!$B$3:$K$3</c:f>
              <c:strCache>
                <c:ptCount val="10"/>
                <c:pt idx="0">
                  <c:v>21年度</c:v>
                </c:pt>
                <c:pt idx="1">
                  <c:v>22年度</c:v>
                </c:pt>
                <c:pt idx="2">
                  <c:v>23年度</c:v>
                </c:pt>
                <c:pt idx="3">
                  <c:v>24年度</c:v>
                </c:pt>
                <c:pt idx="4">
                  <c:v>25年度</c:v>
                </c:pt>
                <c:pt idx="5">
                  <c:v>26年度</c:v>
                </c:pt>
                <c:pt idx="6">
                  <c:v>27年度</c:v>
                </c:pt>
                <c:pt idx="7">
                  <c:v>28年度</c:v>
                </c:pt>
                <c:pt idx="8">
                  <c:v>29年度</c:v>
                </c:pt>
                <c:pt idx="9">
                  <c:v>30年度</c:v>
                </c:pt>
              </c:strCache>
            </c:strRef>
          </c:cat>
          <c:val>
            <c:numRef>
              <c:f>Sheet1!$B$5:$K$5</c:f>
              <c:numCache>
                <c:formatCode>General</c:formatCode>
                <c:ptCount val="10"/>
                <c:pt idx="0">
                  <c:v>15.7</c:v>
                </c:pt>
                <c:pt idx="1">
                  <c:v>15.2</c:v>
                </c:pt>
                <c:pt idx="2">
                  <c:v>15.8</c:v>
                </c:pt>
                <c:pt idx="3">
                  <c:v>16.3</c:v>
                </c:pt>
                <c:pt idx="4">
                  <c:v>16.5</c:v>
                </c:pt>
                <c:pt idx="5">
                  <c:v>17.100000000000001</c:v>
                </c:pt>
                <c:pt idx="6">
                  <c:v>17.100000000000001</c:v>
                </c:pt>
                <c:pt idx="7">
                  <c:v>17.3</c:v>
                </c:pt>
                <c:pt idx="8">
                  <c:v>17.3</c:v>
                </c:pt>
                <c:pt idx="9">
                  <c:v>18.100000000000001</c:v>
                </c:pt>
              </c:numCache>
            </c:numRef>
          </c:val>
          <c:smooth val="0"/>
          <c:extLst>
            <c:ext xmlns:c16="http://schemas.microsoft.com/office/drawing/2014/chart" uri="{C3380CC4-5D6E-409C-BE32-E72D297353CC}">
              <c16:uniqueId val="{00000001-EEBC-4949-8E2C-8ABE25634403}"/>
            </c:ext>
          </c:extLst>
        </c:ser>
        <c:dLbls>
          <c:dLblPos val="ctr"/>
          <c:showLegendKey val="0"/>
          <c:showVal val="1"/>
          <c:showCatName val="0"/>
          <c:showSerName val="0"/>
          <c:showPercent val="0"/>
          <c:showBubbleSize val="0"/>
        </c:dLbls>
        <c:marker val="1"/>
        <c:smooth val="0"/>
        <c:axId val="445005264"/>
        <c:axId val="445009528"/>
      </c:lineChart>
      <c:catAx>
        <c:axId val="445005264"/>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ja-JP"/>
          </a:p>
        </c:txPr>
        <c:crossAx val="445009528"/>
        <c:crosses val="autoZero"/>
        <c:auto val="1"/>
        <c:lblAlgn val="ctr"/>
        <c:lblOffset val="100"/>
        <c:noMultiLvlLbl val="0"/>
      </c:catAx>
      <c:valAx>
        <c:axId val="445009528"/>
        <c:scaling>
          <c:orientation val="minMax"/>
          <c:max val="19"/>
          <c:min val="13"/>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ja-JP"/>
          </a:p>
        </c:txPr>
        <c:crossAx val="44500526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375005196657805E-2"/>
          <c:y val="4.1431249482850811E-2"/>
          <c:w val="0.8840717636975487"/>
          <c:h val="0.74284175809866981"/>
        </c:manualLayout>
      </c:layout>
      <c:barChart>
        <c:barDir val="col"/>
        <c:grouping val="clustered"/>
        <c:varyColors val="0"/>
        <c:ser>
          <c:idx val="0"/>
          <c:order val="0"/>
          <c:tx>
            <c:strRef>
              <c:f>あうとトクホ!$A$3</c:f>
              <c:strCache>
                <c:ptCount val="1"/>
                <c:pt idx="0">
                  <c:v>実施機関数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あうとトクホ!$B$2:$F$2</c:f>
              <c:strCache>
                <c:ptCount val="5"/>
                <c:pt idx="0">
                  <c:v>平成30年度</c:v>
                </c:pt>
                <c:pt idx="1">
                  <c:v>令和元年度</c:v>
                </c:pt>
                <c:pt idx="2">
                  <c:v>令和2年度</c:v>
                </c:pt>
                <c:pt idx="3">
                  <c:v>令和3年度</c:v>
                </c:pt>
                <c:pt idx="4">
                  <c:v>令和4年度
R4.9月時点</c:v>
                </c:pt>
              </c:strCache>
            </c:strRef>
          </c:cat>
          <c:val>
            <c:numRef>
              <c:f>あうとトクホ!$B$3:$F$3</c:f>
              <c:numCache>
                <c:formatCode>General</c:formatCode>
                <c:ptCount val="5"/>
                <c:pt idx="0">
                  <c:v>28</c:v>
                </c:pt>
                <c:pt idx="1">
                  <c:v>38</c:v>
                </c:pt>
                <c:pt idx="2">
                  <c:v>43</c:v>
                </c:pt>
                <c:pt idx="3">
                  <c:v>45</c:v>
                </c:pt>
                <c:pt idx="4">
                  <c:v>46</c:v>
                </c:pt>
              </c:numCache>
            </c:numRef>
          </c:val>
          <c:extLst>
            <c:ext xmlns:c16="http://schemas.microsoft.com/office/drawing/2014/chart" uri="{C3380CC4-5D6E-409C-BE32-E72D297353CC}">
              <c16:uniqueId val="{00000000-FA36-44D7-BAE5-7C5750C95C77}"/>
            </c:ext>
          </c:extLst>
        </c:ser>
        <c:dLbls>
          <c:showLegendKey val="0"/>
          <c:showVal val="1"/>
          <c:showCatName val="0"/>
          <c:showSerName val="0"/>
          <c:showPercent val="0"/>
          <c:showBubbleSize val="0"/>
        </c:dLbls>
        <c:gapWidth val="269"/>
        <c:overlap val="-27"/>
        <c:axId val="554792760"/>
        <c:axId val="554791776"/>
      </c:barChart>
      <c:lineChart>
        <c:grouping val="standard"/>
        <c:varyColors val="0"/>
        <c:ser>
          <c:idx val="1"/>
          <c:order val="1"/>
          <c:tx>
            <c:strRef>
              <c:f>あうとトクホ!$A$4</c:f>
              <c:strCache>
                <c:ptCount val="1"/>
                <c:pt idx="0">
                  <c:v>初回面談数</c:v>
                </c:pt>
              </c:strCache>
            </c:strRef>
          </c:tx>
          <c:spPr>
            <a:ln w="28575" cap="rnd">
              <a:solidFill>
                <a:schemeClr val="accent2"/>
              </a:solidFill>
              <a:round/>
            </a:ln>
            <a:effectLst/>
          </c:spPr>
          <c:marker>
            <c:symbol val="none"/>
          </c:marker>
          <c:dLbls>
            <c:dLbl>
              <c:idx val="4"/>
              <c:layout>
                <c:manualLayout>
                  <c:x val="8.0533902997610204E-3"/>
                  <c:y val="-1.8272612267757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8C-4904-A7B7-99646A1A1E9D}"/>
                </c:ext>
              </c:extLst>
            </c:dLbl>
            <c:dLbl>
              <c:idx val="5"/>
              <c:layout>
                <c:manualLayout>
                  <c:x val="1.2885424479617821E-2"/>
                  <c:y val="-6.3954142937149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148-440A-89F9-361A1C620D44}"/>
                </c:ext>
              </c:extLst>
            </c:dLbl>
            <c:dLbl>
              <c:idx val="6"/>
              <c:layout>
                <c:manualLayout>
                  <c:x val="1.2059443083998303E-2"/>
                  <c:y val="-4.56815306693926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126-41C1-9624-336C698977F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あうとトクホ!$B$2:$F$2</c:f>
              <c:strCache>
                <c:ptCount val="5"/>
                <c:pt idx="0">
                  <c:v>平成30年度</c:v>
                </c:pt>
                <c:pt idx="1">
                  <c:v>令和元年度</c:v>
                </c:pt>
                <c:pt idx="2">
                  <c:v>令和2年度</c:v>
                </c:pt>
                <c:pt idx="3">
                  <c:v>令和3年度</c:v>
                </c:pt>
                <c:pt idx="4">
                  <c:v>令和4年度
R4.9月時点</c:v>
                </c:pt>
              </c:strCache>
            </c:strRef>
          </c:cat>
          <c:val>
            <c:numRef>
              <c:f>あうとトクホ!$B$4:$F$4</c:f>
              <c:numCache>
                <c:formatCode>#,##0</c:formatCode>
                <c:ptCount val="5"/>
                <c:pt idx="0">
                  <c:v>1804</c:v>
                </c:pt>
                <c:pt idx="1">
                  <c:v>3677</c:v>
                </c:pt>
                <c:pt idx="2">
                  <c:v>5010</c:v>
                </c:pt>
                <c:pt idx="3">
                  <c:v>3664</c:v>
                </c:pt>
                <c:pt idx="4">
                  <c:v>1795</c:v>
                </c:pt>
              </c:numCache>
            </c:numRef>
          </c:val>
          <c:smooth val="0"/>
          <c:extLst>
            <c:ext xmlns:c16="http://schemas.microsoft.com/office/drawing/2014/chart" uri="{C3380CC4-5D6E-409C-BE32-E72D297353CC}">
              <c16:uniqueId val="{00000001-FA36-44D7-BAE5-7C5750C95C77}"/>
            </c:ext>
          </c:extLst>
        </c:ser>
        <c:ser>
          <c:idx val="2"/>
          <c:order val="2"/>
          <c:tx>
            <c:strRef>
              <c:f>あうとトクホ!$A$5</c:f>
              <c:strCache>
                <c:ptCount val="1"/>
                <c:pt idx="0">
                  <c:v>評価実施数</c:v>
                </c:pt>
              </c:strCache>
            </c:strRef>
          </c:tx>
          <c:spPr>
            <a:ln w="28575" cap="rnd">
              <a:solidFill>
                <a:schemeClr val="accent3"/>
              </a:solidFill>
              <a:round/>
            </a:ln>
            <a:effectLst/>
          </c:spPr>
          <c:marker>
            <c:symbol val="none"/>
          </c:marker>
          <c:dLbls>
            <c:dLbl>
              <c:idx val="4"/>
              <c:layout>
                <c:manualLayout>
                  <c:x val="8.053390299761020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8C-4904-A7B7-99646A1A1E9D}"/>
                </c:ext>
              </c:extLst>
            </c:dLbl>
            <c:dLbl>
              <c:idx val="5"/>
              <c:layout>
                <c:manualLayout>
                  <c:x val="1.2885424479617821E-2"/>
                  <c:y val="2.28407653346962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148-440A-89F9-361A1C620D44}"/>
                </c:ext>
              </c:extLst>
            </c:dLbl>
            <c:dLbl>
              <c:idx val="6"/>
              <c:layout>
                <c:manualLayout>
                  <c:x val="1.2059443083998303E-2"/>
                  <c:y val="-4.56815306693935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26-41C1-9624-336C698977F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あうとトクホ!$B$2:$F$2</c:f>
              <c:strCache>
                <c:ptCount val="5"/>
                <c:pt idx="0">
                  <c:v>平成30年度</c:v>
                </c:pt>
                <c:pt idx="1">
                  <c:v>令和元年度</c:v>
                </c:pt>
                <c:pt idx="2">
                  <c:v>令和2年度</c:v>
                </c:pt>
                <c:pt idx="3">
                  <c:v>令和3年度</c:v>
                </c:pt>
                <c:pt idx="4">
                  <c:v>令和4年度
R4.9月時点</c:v>
                </c:pt>
              </c:strCache>
            </c:strRef>
          </c:cat>
          <c:val>
            <c:numRef>
              <c:f>あうとトクホ!$B$5:$F$5</c:f>
              <c:numCache>
                <c:formatCode>#,##0</c:formatCode>
                <c:ptCount val="5"/>
                <c:pt idx="0" formatCode="General">
                  <c:v>942</c:v>
                </c:pt>
                <c:pt idx="1">
                  <c:v>2077</c:v>
                </c:pt>
                <c:pt idx="2">
                  <c:v>3585</c:v>
                </c:pt>
                <c:pt idx="3">
                  <c:v>2851</c:v>
                </c:pt>
                <c:pt idx="4">
                  <c:v>1166</c:v>
                </c:pt>
              </c:numCache>
            </c:numRef>
          </c:val>
          <c:smooth val="0"/>
          <c:extLst>
            <c:ext xmlns:c16="http://schemas.microsoft.com/office/drawing/2014/chart" uri="{C3380CC4-5D6E-409C-BE32-E72D297353CC}">
              <c16:uniqueId val="{00000002-FA36-44D7-BAE5-7C5750C95C77}"/>
            </c:ext>
          </c:extLst>
        </c:ser>
        <c:dLbls>
          <c:showLegendKey val="0"/>
          <c:showVal val="1"/>
          <c:showCatName val="0"/>
          <c:showSerName val="0"/>
          <c:showPercent val="0"/>
          <c:showBubbleSize val="0"/>
        </c:dLbls>
        <c:marker val="1"/>
        <c:smooth val="0"/>
        <c:axId val="559931440"/>
        <c:axId val="559923240"/>
      </c:lineChart>
      <c:catAx>
        <c:axId val="559931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9923240"/>
        <c:crosses val="autoZero"/>
        <c:auto val="1"/>
        <c:lblAlgn val="ctr"/>
        <c:lblOffset val="100"/>
        <c:noMultiLvlLbl val="0"/>
      </c:catAx>
      <c:valAx>
        <c:axId val="5599232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9931440"/>
        <c:crosses val="autoZero"/>
        <c:crossBetween val="between"/>
      </c:valAx>
      <c:valAx>
        <c:axId val="554791776"/>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4792760"/>
        <c:crosses val="max"/>
        <c:crossBetween val="between"/>
      </c:valAx>
      <c:catAx>
        <c:axId val="554792760"/>
        <c:scaling>
          <c:orientation val="minMax"/>
        </c:scaling>
        <c:delete val="1"/>
        <c:axPos val="b"/>
        <c:numFmt formatCode="General" sourceLinked="1"/>
        <c:majorTickMark val="none"/>
        <c:minorTickMark val="none"/>
        <c:tickLblPos val="nextTo"/>
        <c:crossAx val="55479177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375005196657805E-2"/>
          <c:y val="4.1431249482850811E-2"/>
          <c:w val="0.8840717636975487"/>
          <c:h val="0.74284175809866981"/>
        </c:manualLayout>
      </c:layout>
      <c:barChart>
        <c:barDir val="col"/>
        <c:grouping val="clustered"/>
        <c:varyColors val="0"/>
        <c:ser>
          <c:idx val="1"/>
          <c:order val="0"/>
          <c:tx>
            <c:strRef>
              <c:f>あうとトクホ!$A$6</c:f>
              <c:strCache>
                <c:ptCount val="1"/>
                <c:pt idx="0">
                  <c:v>中断件数</c:v>
                </c:pt>
              </c:strCache>
            </c:strRef>
          </c:tx>
          <c:spPr>
            <a:solidFill>
              <a:schemeClr val="accent2"/>
            </a:solidFill>
            <a:ln>
              <a:noFill/>
            </a:ln>
            <a:effectLst/>
          </c:spPr>
          <c:invertIfNegative val="0"/>
          <c:dLbls>
            <c:dLbl>
              <c:idx val="1"/>
              <c:layout>
                <c:manualLayout>
                  <c:x val="2.5253921218105989E-3"/>
                  <c:y val="0.124597364108424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FC-4169-92CD-14CBE866069B}"/>
                </c:ext>
              </c:extLst>
            </c:dLbl>
            <c:dLbl>
              <c:idx val="2"/>
              <c:layout>
                <c:manualLayout>
                  <c:x val="5.0507842436211979E-3"/>
                  <c:y val="2.99033673860218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FC-4169-92CD-14CBE866069B}"/>
                </c:ext>
              </c:extLst>
            </c:dLbl>
            <c:dLbl>
              <c:idx val="3"/>
              <c:layout>
                <c:manualLayout>
                  <c:x val="0"/>
                  <c:y val="8.4726207593728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EC7-43E4-A9FB-09C8F7026891}"/>
                </c:ext>
              </c:extLst>
            </c:dLbl>
            <c:dLbl>
              <c:idx val="5"/>
              <c:layout>
                <c:manualLayout>
                  <c:x val="0"/>
                  <c:y val="5.9806734772043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EE-4DA8-98B8-5BD722291B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あうとトクホ!$B$2:$F$2</c:f>
              <c:strCache>
                <c:ptCount val="5"/>
                <c:pt idx="0">
                  <c:v>平成30年度</c:v>
                </c:pt>
                <c:pt idx="1">
                  <c:v>令和元年度</c:v>
                </c:pt>
                <c:pt idx="2">
                  <c:v>令和2年度</c:v>
                </c:pt>
                <c:pt idx="3">
                  <c:v>令和3年度</c:v>
                </c:pt>
                <c:pt idx="4">
                  <c:v>令和4年度
9月時点</c:v>
                </c:pt>
              </c:strCache>
            </c:strRef>
          </c:cat>
          <c:val>
            <c:numRef>
              <c:f>あうとトクホ!$B$6:$F$6</c:f>
              <c:numCache>
                <c:formatCode>General</c:formatCode>
                <c:ptCount val="5"/>
                <c:pt idx="0">
                  <c:v>246</c:v>
                </c:pt>
                <c:pt idx="1">
                  <c:v>1263</c:v>
                </c:pt>
                <c:pt idx="2">
                  <c:v>1488</c:v>
                </c:pt>
                <c:pt idx="3">
                  <c:v>938</c:v>
                </c:pt>
                <c:pt idx="4">
                  <c:v>530</c:v>
                </c:pt>
              </c:numCache>
            </c:numRef>
          </c:val>
          <c:extLst>
            <c:ext xmlns:c16="http://schemas.microsoft.com/office/drawing/2014/chart" uri="{C3380CC4-5D6E-409C-BE32-E72D297353CC}">
              <c16:uniqueId val="{00000001-FA36-44D7-BAE5-7C5750C95C77}"/>
            </c:ext>
          </c:extLst>
        </c:ser>
        <c:dLbls>
          <c:showLegendKey val="0"/>
          <c:showVal val="1"/>
          <c:showCatName val="0"/>
          <c:showSerName val="0"/>
          <c:showPercent val="0"/>
          <c:showBubbleSize val="0"/>
        </c:dLbls>
        <c:gapWidth val="150"/>
        <c:axId val="350224848"/>
        <c:axId val="350220912"/>
      </c:barChart>
      <c:lineChart>
        <c:grouping val="standard"/>
        <c:varyColors val="0"/>
        <c:ser>
          <c:idx val="0"/>
          <c:order val="1"/>
          <c:tx>
            <c:strRef>
              <c:f>あうとトクホ!$A$7</c:f>
              <c:strCache>
                <c:ptCount val="1"/>
                <c:pt idx="0">
                  <c:v>中断率</c:v>
                </c:pt>
              </c:strCache>
            </c:strRef>
          </c:tx>
          <c:spPr>
            <a:ln w="28575" cap="rnd">
              <a:solidFill>
                <a:schemeClr val="accent1"/>
              </a:solidFill>
              <a:round/>
            </a:ln>
            <a:effectLst/>
          </c:spPr>
          <c:marker>
            <c:symbol val="none"/>
          </c:marker>
          <c:dLbls>
            <c:dLbl>
              <c:idx val="5"/>
              <c:layout>
                <c:manualLayout>
                  <c:x val="-5.0438443865305528E-2"/>
                  <c:y val="-9.7148662903499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EE-4DA8-98B8-5BD722291B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あうとトクホ!$B$2:$F$2</c:f>
              <c:strCache>
                <c:ptCount val="5"/>
                <c:pt idx="0">
                  <c:v>平成30年度</c:v>
                </c:pt>
                <c:pt idx="1">
                  <c:v>令和元年度</c:v>
                </c:pt>
                <c:pt idx="2">
                  <c:v>令和2年度</c:v>
                </c:pt>
                <c:pt idx="3">
                  <c:v>令和3年度</c:v>
                </c:pt>
                <c:pt idx="4">
                  <c:v>令和4年度
9月時点</c:v>
                </c:pt>
              </c:strCache>
            </c:strRef>
          </c:cat>
          <c:val>
            <c:numRef>
              <c:f>あうとトクホ!$B$7:$F$7</c:f>
              <c:numCache>
                <c:formatCode>0.0%</c:formatCode>
                <c:ptCount val="5"/>
                <c:pt idx="0">
                  <c:v>0.13636363636363635</c:v>
                </c:pt>
                <c:pt idx="1">
                  <c:v>0.34348653793853684</c:v>
                </c:pt>
                <c:pt idx="2">
                  <c:v>0.29700598802395212</c:v>
                </c:pt>
                <c:pt idx="3">
                  <c:v>0.25600000000000001</c:v>
                </c:pt>
                <c:pt idx="4" formatCode="0.00%">
                  <c:v>0.29499999999999998</c:v>
                </c:pt>
              </c:numCache>
            </c:numRef>
          </c:val>
          <c:smooth val="0"/>
          <c:extLst>
            <c:ext xmlns:c16="http://schemas.microsoft.com/office/drawing/2014/chart" uri="{C3380CC4-5D6E-409C-BE32-E72D297353CC}">
              <c16:uniqueId val="{00000001-0EC7-43E4-A9FB-09C8F7026891}"/>
            </c:ext>
          </c:extLst>
        </c:ser>
        <c:dLbls>
          <c:showLegendKey val="0"/>
          <c:showVal val="0"/>
          <c:showCatName val="0"/>
          <c:showSerName val="0"/>
          <c:showPercent val="0"/>
          <c:showBubbleSize val="0"/>
        </c:dLbls>
        <c:marker val="1"/>
        <c:smooth val="0"/>
        <c:axId val="350230752"/>
        <c:axId val="350232720"/>
      </c:lineChart>
      <c:valAx>
        <c:axId val="350220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350224848"/>
        <c:crosses val="autoZero"/>
        <c:crossBetween val="between"/>
      </c:valAx>
      <c:catAx>
        <c:axId val="35022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350220912"/>
        <c:crosses val="autoZero"/>
        <c:auto val="1"/>
        <c:lblAlgn val="ctr"/>
        <c:lblOffset val="100"/>
        <c:noMultiLvlLbl val="0"/>
      </c:catAx>
      <c:valAx>
        <c:axId val="350232720"/>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350230752"/>
        <c:crosses val="max"/>
        <c:crossBetween val="between"/>
      </c:valAx>
      <c:catAx>
        <c:axId val="350230752"/>
        <c:scaling>
          <c:orientation val="minMax"/>
        </c:scaling>
        <c:delete val="1"/>
        <c:axPos val="b"/>
        <c:numFmt formatCode="General" sourceLinked="1"/>
        <c:majorTickMark val="none"/>
        <c:minorTickMark val="none"/>
        <c:tickLblPos val="nextTo"/>
        <c:crossAx val="350232720"/>
        <c:crosses val="autoZero"/>
        <c:auto val="1"/>
        <c:lblAlgn val="ctr"/>
        <c:lblOffset val="100"/>
        <c:noMultiLvlLbl val="0"/>
      </c:catAx>
      <c:spPr>
        <a:noFill/>
        <a:ln>
          <a:noFill/>
        </a:ln>
        <a:effectLst/>
      </c:spPr>
    </c:plotArea>
    <c:legend>
      <c:legendPos val="b"/>
      <c:layout>
        <c:manualLayout>
          <c:xMode val="edge"/>
          <c:yMode val="edge"/>
          <c:x val="0.32556102480810001"/>
          <c:y val="0.87807431732417451"/>
          <c:w val="0.39938559397023848"/>
          <c:h val="0.1019901044184776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317194679139066E-2"/>
          <c:y val="4.9960875984251966E-2"/>
          <c:w val="0.79571961751224562"/>
          <c:h val="0.48434153543307085"/>
        </c:manualLayout>
      </c:layout>
      <c:barChart>
        <c:barDir val="col"/>
        <c:grouping val="stacked"/>
        <c:varyColors val="0"/>
        <c:ser>
          <c:idx val="0"/>
          <c:order val="0"/>
          <c:tx>
            <c:strRef>
              <c:f>Sheet1!$B$1</c:f>
              <c:strCache>
                <c:ptCount val="1"/>
                <c:pt idx="0">
                  <c:v>初回実施者</c:v>
                </c:pt>
              </c:strCache>
            </c:strRef>
          </c:tx>
          <c:spPr>
            <a:solidFill>
              <a:schemeClr val="accent3"/>
            </a:solidFill>
            <a:ln>
              <a:solidFill>
                <a:schemeClr val="tx1">
                  <a:lumMod val="75000"/>
                  <a:lumOff val="25000"/>
                </a:schemeClr>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令和元年</c:v>
                </c:pt>
                <c:pt idx="1">
                  <c:v>令和２年度
</c:v>
                </c:pt>
                <c:pt idx="2">
                  <c:v>令和3年度
</c:v>
                </c:pt>
              </c:strCache>
            </c:strRef>
          </c:cat>
          <c:val>
            <c:numRef>
              <c:f>Sheet1!$B$2:$B$4</c:f>
              <c:numCache>
                <c:formatCode>General</c:formatCode>
                <c:ptCount val="3"/>
                <c:pt idx="0">
                  <c:v>228</c:v>
                </c:pt>
                <c:pt idx="1">
                  <c:v>211</c:v>
                </c:pt>
                <c:pt idx="2">
                  <c:v>226</c:v>
                </c:pt>
              </c:numCache>
            </c:numRef>
          </c:val>
          <c:extLst>
            <c:ext xmlns:c16="http://schemas.microsoft.com/office/drawing/2014/chart" uri="{C3380CC4-5D6E-409C-BE32-E72D297353CC}">
              <c16:uniqueId val="{00000000-AEB5-416C-B011-31F7BB68AC36}"/>
            </c:ext>
          </c:extLst>
        </c:ser>
        <c:ser>
          <c:idx val="1"/>
          <c:order val="1"/>
          <c:tx>
            <c:strRef>
              <c:f>Sheet1!$C$1</c:f>
              <c:strCache>
                <c:ptCount val="1"/>
                <c:pt idx="0">
                  <c:v>初回未実施者</c:v>
                </c:pt>
              </c:strCache>
            </c:strRef>
          </c:tx>
          <c:spPr>
            <a:solidFill>
              <a:schemeClr val="tx1">
                <a:lumMod val="50000"/>
                <a:lumOff val="50000"/>
              </a:schemeClr>
            </a:solidFill>
            <a:ln>
              <a:solidFill>
                <a:schemeClr val="tx1">
                  <a:lumMod val="75000"/>
                  <a:lumOff val="25000"/>
                </a:schemeClr>
              </a:solidFill>
            </a:ln>
          </c:spPr>
          <c:invertIfNegative val="0"/>
          <c:dLbls>
            <c:dLbl>
              <c:idx val="0"/>
              <c:layout>
                <c:manualLayout>
                  <c:x val="5.9283795731379443E-3"/>
                  <c:y val="-3.75047803829326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7D6-4D39-B615-CC3CDD0D584D}"/>
                </c:ext>
              </c:extLst>
            </c:dLbl>
            <c:dLbl>
              <c:idx val="1"/>
              <c:layout>
                <c:manualLayout>
                  <c:x val="-1.482094893284554E-3"/>
                  <c:y val="-3.4379382017688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7D6-4D39-B615-CC3CDD0D584D}"/>
                </c:ext>
              </c:extLst>
            </c:dLbl>
            <c:dLbl>
              <c:idx val="2"/>
              <c:layout>
                <c:manualLayout>
                  <c:x val="2.9641897865688906E-3"/>
                  <c:y val="-2.81285852871995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7D6-4D39-B615-CC3CDD0D584D}"/>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令和元年</c:v>
                </c:pt>
                <c:pt idx="1">
                  <c:v>令和２年度
</c:v>
                </c:pt>
                <c:pt idx="2">
                  <c:v>令和3年度
</c:v>
                </c:pt>
              </c:strCache>
            </c:strRef>
          </c:cat>
          <c:val>
            <c:numRef>
              <c:f>Sheet1!$C$2:$C$4</c:f>
              <c:numCache>
                <c:formatCode>General</c:formatCode>
                <c:ptCount val="3"/>
                <c:pt idx="0">
                  <c:v>4</c:v>
                </c:pt>
                <c:pt idx="1">
                  <c:v>1</c:v>
                </c:pt>
                <c:pt idx="2">
                  <c:v>1</c:v>
                </c:pt>
              </c:numCache>
            </c:numRef>
          </c:val>
          <c:extLst>
            <c:ext xmlns:c16="http://schemas.microsoft.com/office/drawing/2014/chart" uri="{C3380CC4-5D6E-409C-BE32-E72D297353CC}">
              <c16:uniqueId val="{00000001-AEB5-416C-B011-31F7BB68AC36}"/>
            </c:ext>
          </c:extLst>
        </c:ser>
        <c:dLbls>
          <c:showLegendKey val="0"/>
          <c:showVal val="0"/>
          <c:showCatName val="0"/>
          <c:showSerName val="0"/>
          <c:showPercent val="0"/>
          <c:showBubbleSize val="0"/>
        </c:dLbls>
        <c:gapWidth val="150"/>
        <c:overlap val="100"/>
        <c:axId val="104164352"/>
        <c:axId val="104727680"/>
      </c:barChart>
      <c:catAx>
        <c:axId val="104164352"/>
        <c:scaling>
          <c:orientation val="minMax"/>
        </c:scaling>
        <c:delete val="0"/>
        <c:axPos val="b"/>
        <c:numFmt formatCode="General" sourceLinked="0"/>
        <c:majorTickMark val="out"/>
        <c:minorTickMark val="none"/>
        <c:tickLblPos val="nextTo"/>
        <c:txPr>
          <a:bodyPr rot="0" vert="horz"/>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104727680"/>
        <c:crosses val="autoZero"/>
        <c:auto val="1"/>
        <c:lblAlgn val="ctr"/>
        <c:lblOffset val="100"/>
        <c:noMultiLvlLbl val="0"/>
      </c:catAx>
      <c:valAx>
        <c:axId val="104727680"/>
        <c:scaling>
          <c:orientation val="minMax"/>
          <c:min val="0"/>
        </c:scaling>
        <c:delete val="0"/>
        <c:axPos val="l"/>
        <c:numFmt formatCode="General" sourceLinked="1"/>
        <c:majorTickMark val="out"/>
        <c:minorTickMark val="none"/>
        <c:tickLblPos val="nextTo"/>
        <c:crossAx val="104164352"/>
        <c:crosses val="autoZero"/>
        <c:crossBetween val="between"/>
      </c:valAx>
    </c:plotArea>
    <c:legend>
      <c:legendPos val="r"/>
      <c:layout>
        <c:manualLayout>
          <c:xMode val="edge"/>
          <c:yMode val="edge"/>
          <c:x val="0.80000039678130996"/>
          <c:y val="3.0463962354464022E-3"/>
          <c:w val="0.15618456025894414"/>
          <c:h val="0.14326186260945661"/>
        </c:manualLayout>
      </c:layout>
      <c:overlay val="0"/>
      <c:txPr>
        <a:bodyPr/>
        <a:lstStyle/>
        <a:p>
          <a:pPr>
            <a:defRPr sz="14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23FE9E-C43D-4352-9D2D-EBBEFE935F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57283E9-5CC9-4932-A5EA-478473294D94}">
      <dgm:prSet/>
      <dgm:spPr/>
      <dgm:t>
        <a:bodyPr/>
        <a:lstStyle/>
        <a:p>
          <a:pPr rtl="0"/>
          <a:r>
            <a:rPr lang="ja-JP" altLang="en-US" dirty="0" smtClean="0"/>
            <a:t>　　　　　　「済生会福島総合病院の事例紹介を聞いての感想、疑問など」</a:t>
          </a:r>
          <a:endParaRPr lang="ja-JP" dirty="0"/>
        </a:p>
      </dgm:t>
    </dgm:pt>
    <dgm:pt modelId="{721C7559-2EE3-4635-8576-9357FC971C2B}" type="sibTrans" cxnId="{15EDDF68-C462-4064-8EE5-B53D1D9FB51A}">
      <dgm:prSet/>
      <dgm:spPr/>
      <dgm:t>
        <a:bodyPr/>
        <a:lstStyle/>
        <a:p>
          <a:endParaRPr kumimoji="1" lang="ja-JP" altLang="en-US"/>
        </a:p>
      </dgm:t>
    </dgm:pt>
    <dgm:pt modelId="{6596F905-26D3-40A7-B380-E428C7E114CB}" type="parTrans" cxnId="{15EDDF68-C462-4064-8EE5-B53D1D9FB51A}">
      <dgm:prSet/>
      <dgm:spPr/>
      <dgm:t>
        <a:bodyPr/>
        <a:lstStyle/>
        <a:p>
          <a:endParaRPr kumimoji="1" lang="ja-JP" altLang="en-US"/>
        </a:p>
      </dgm:t>
    </dgm:pt>
    <dgm:pt modelId="{9082BF15-8A39-4346-9B51-D76A76E1B5E4}">
      <dgm:prSet/>
      <dgm:spPr/>
      <dgm:t>
        <a:bodyPr/>
        <a:lstStyle/>
        <a:p>
          <a:pPr rtl="0"/>
          <a:r>
            <a:rPr kumimoji="1" lang="ja-JP" dirty="0" smtClean="0"/>
            <a:t>①先ずは自己紹介をする</a:t>
          </a:r>
          <a:r>
            <a:rPr kumimoji="1" lang="ja-JP" altLang="en-US" dirty="0" smtClean="0"/>
            <a:t>　</a:t>
          </a:r>
          <a:r>
            <a:rPr kumimoji="1" lang="ja-JP" dirty="0" smtClean="0"/>
            <a:t>（</a:t>
          </a:r>
          <a:r>
            <a:rPr kumimoji="1" lang="en-US" dirty="0" smtClean="0"/>
            <a:t>1</a:t>
          </a:r>
          <a:r>
            <a:rPr kumimoji="1" lang="ja-JP" dirty="0" smtClean="0"/>
            <a:t>分程度</a:t>
          </a:r>
          <a:r>
            <a:rPr kumimoji="1" lang="en-US" dirty="0" smtClean="0"/>
            <a:t>×</a:t>
          </a:r>
          <a:r>
            <a:rPr kumimoji="1" lang="en-US" altLang="ja-JP" dirty="0" smtClean="0"/>
            <a:t>5</a:t>
          </a:r>
          <a:r>
            <a:rPr kumimoji="1" lang="ja-JP" altLang="en-US" dirty="0" smtClean="0"/>
            <a:t>機関</a:t>
          </a:r>
          <a:r>
            <a:rPr kumimoji="1" lang="ja-JP" dirty="0" smtClean="0"/>
            <a:t>）</a:t>
          </a:r>
          <a:endParaRPr lang="ja-JP" dirty="0"/>
        </a:p>
      </dgm:t>
    </dgm:pt>
    <dgm:pt modelId="{1CA46B71-7703-4BF3-93DE-032A6F3129C9}" type="sibTrans" cxnId="{60B41595-14DC-45A1-A67A-D989001DBAB8}">
      <dgm:prSet/>
      <dgm:spPr/>
      <dgm:t>
        <a:bodyPr/>
        <a:lstStyle/>
        <a:p>
          <a:endParaRPr kumimoji="1" lang="ja-JP" altLang="en-US"/>
        </a:p>
      </dgm:t>
    </dgm:pt>
    <dgm:pt modelId="{8863B679-F32C-4336-8756-1759F984F44B}" type="parTrans" cxnId="{60B41595-14DC-45A1-A67A-D989001DBAB8}">
      <dgm:prSet/>
      <dgm:spPr/>
      <dgm:t>
        <a:bodyPr/>
        <a:lstStyle/>
        <a:p>
          <a:endParaRPr kumimoji="1" lang="ja-JP" altLang="en-US"/>
        </a:p>
      </dgm:t>
    </dgm:pt>
    <dgm:pt modelId="{B1E75C21-CE65-4096-A9F3-5F71DE56EC64}">
      <dgm:prSet/>
      <dgm:spPr/>
      <dgm:t>
        <a:bodyPr/>
        <a:lstStyle/>
        <a:p>
          <a:pPr rtl="0"/>
          <a:r>
            <a:rPr lang="ja-JP" altLang="en-US" dirty="0" smtClean="0"/>
            <a:t>　　　　　　「リピーター対策」・「継続支援の重要性」・「貴職員に対する指導」</a:t>
          </a:r>
          <a:endParaRPr lang="ja-JP" dirty="0"/>
        </a:p>
      </dgm:t>
    </dgm:pt>
    <dgm:pt modelId="{67441801-AB8B-4DC3-B20D-CA1CBE464024}" type="sibTrans" cxnId="{1B10E9A3-F250-4A7E-93FC-5FC177748352}">
      <dgm:prSet/>
      <dgm:spPr/>
      <dgm:t>
        <a:bodyPr/>
        <a:lstStyle/>
        <a:p>
          <a:endParaRPr kumimoji="1" lang="ja-JP" altLang="en-US"/>
        </a:p>
      </dgm:t>
    </dgm:pt>
    <dgm:pt modelId="{F4C2CF4B-E4E7-43C0-8477-2B7CFC3DD260}" type="parTrans" cxnId="{1B10E9A3-F250-4A7E-93FC-5FC177748352}">
      <dgm:prSet/>
      <dgm:spPr/>
      <dgm:t>
        <a:bodyPr/>
        <a:lstStyle/>
        <a:p>
          <a:endParaRPr kumimoji="1" lang="ja-JP" altLang="en-US"/>
        </a:p>
      </dgm:t>
    </dgm:pt>
    <dgm:pt modelId="{3742940B-4C7A-477B-B511-CD8371CBB821}">
      <dgm:prSet/>
      <dgm:spPr/>
      <dgm:t>
        <a:bodyPr/>
        <a:lstStyle/>
        <a:p>
          <a:r>
            <a:rPr kumimoji="1" lang="ja-JP" altLang="en-US" dirty="0" smtClean="0"/>
            <a:t>　　テーマ「初回面談を増やす取り組みについて、現状と今後」</a:t>
          </a:r>
          <a:endParaRPr kumimoji="1" lang="ja-JP" altLang="en-US" dirty="0"/>
        </a:p>
      </dgm:t>
    </dgm:pt>
    <dgm:pt modelId="{4227F70E-14E4-4186-A09B-AAE5F3EFB644}" type="parTrans" cxnId="{F87DA14C-66C3-4B29-87D5-ED72762F28C8}">
      <dgm:prSet/>
      <dgm:spPr/>
      <dgm:t>
        <a:bodyPr/>
        <a:lstStyle/>
        <a:p>
          <a:endParaRPr kumimoji="1" lang="ja-JP" altLang="en-US"/>
        </a:p>
      </dgm:t>
    </dgm:pt>
    <dgm:pt modelId="{1EA3556A-9350-4266-A6ED-F12814238564}" type="sibTrans" cxnId="{F87DA14C-66C3-4B29-87D5-ED72762F28C8}">
      <dgm:prSet/>
      <dgm:spPr/>
      <dgm:t>
        <a:bodyPr/>
        <a:lstStyle/>
        <a:p>
          <a:endParaRPr kumimoji="1" lang="ja-JP" altLang="en-US"/>
        </a:p>
      </dgm:t>
    </dgm:pt>
    <dgm:pt modelId="{7C55C10B-46E3-4CA0-9D16-4295BAB4CFEC}">
      <dgm:prSet/>
      <dgm:spPr/>
      <dgm:t>
        <a:bodyPr/>
        <a:lstStyle/>
        <a:p>
          <a:pPr rtl="0"/>
          <a:r>
            <a:rPr kumimoji="1" lang="en-US" dirty="0" smtClean="0"/>
            <a:t>②</a:t>
          </a:r>
          <a:r>
            <a:rPr kumimoji="1" lang="ja-JP" altLang="en-US" dirty="0" smtClean="0"/>
            <a:t>グループ内で情報共有を実施する　（</a:t>
          </a:r>
          <a:r>
            <a:rPr kumimoji="1" lang="en-US" altLang="ja-JP" dirty="0" smtClean="0"/>
            <a:t>5</a:t>
          </a:r>
          <a:r>
            <a:rPr kumimoji="1" lang="ja-JP" altLang="en-US" dirty="0" smtClean="0"/>
            <a:t>分程度</a:t>
          </a:r>
          <a:r>
            <a:rPr kumimoji="1" lang="en-US" altLang="ja-JP" dirty="0" smtClean="0"/>
            <a:t>×5</a:t>
          </a:r>
          <a:r>
            <a:rPr kumimoji="1" lang="ja-JP" altLang="en-US" dirty="0" smtClean="0"/>
            <a:t>機関）</a:t>
          </a:r>
          <a:endParaRPr lang="ja-JP" dirty="0"/>
        </a:p>
      </dgm:t>
    </dgm:pt>
    <dgm:pt modelId="{B3C8586A-6004-43D7-9E9D-B2854742E64E}" type="parTrans" cxnId="{57BDD6E1-9149-484F-A774-3061D25A10BC}">
      <dgm:prSet/>
      <dgm:spPr/>
      <dgm:t>
        <a:bodyPr/>
        <a:lstStyle/>
        <a:p>
          <a:endParaRPr kumimoji="1" lang="ja-JP" altLang="en-US"/>
        </a:p>
      </dgm:t>
    </dgm:pt>
    <dgm:pt modelId="{2BC01825-42C9-4347-AE48-94543FC9CDDD}" type="sibTrans" cxnId="{57BDD6E1-9149-484F-A774-3061D25A10BC}">
      <dgm:prSet/>
      <dgm:spPr/>
      <dgm:t>
        <a:bodyPr/>
        <a:lstStyle/>
        <a:p>
          <a:endParaRPr kumimoji="1" lang="ja-JP" altLang="en-US"/>
        </a:p>
      </dgm:t>
    </dgm:pt>
    <dgm:pt modelId="{5525D22A-11A7-4403-AB74-605996A0DF7E}">
      <dgm:prSet/>
      <dgm:spPr/>
      <dgm:t>
        <a:bodyPr/>
        <a:lstStyle/>
        <a:p>
          <a:r>
            <a:rPr kumimoji="1" lang="ja-JP" altLang="en-US" dirty="0" smtClean="0"/>
            <a:t>　　　　　　「協会けんぽへの質問、依頼事項」</a:t>
          </a:r>
          <a:endParaRPr kumimoji="1" lang="ja-JP" altLang="en-US" dirty="0"/>
        </a:p>
      </dgm:t>
    </dgm:pt>
    <dgm:pt modelId="{08B4EA46-6C84-44E8-9CB4-C9680D5619BA}" type="parTrans" cxnId="{51069ADA-B091-4B96-9212-E4D152B48F21}">
      <dgm:prSet/>
      <dgm:spPr/>
      <dgm:t>
        <a:bodyPr/>
        <a:lstStyle/>
        <a:p>
          <a:endParaRPr kumimoji="1" lang="ja-JP" altLang="en-US"/>
        </a:p>
      </dgm:t>
    </dgm:pt>
    <dgm:pt modelId="{4AE2ACA8-09BE-41A7-812A-3C12CB1AF314}" type="sibTrans" cxnId="{51069ADA-B091-4B96-9212-E4D152B48F21}">
      <dgm:prSet/>
      <dgm:spPr/>
      <dgm:t>
        <a:bodyPr/>
        <a:lstStyle/>
        <a:p>
          <a:endParaRPr kumimoji="1" lang="ja-JP" altLang="en-US"/>
        </a:p>
      </dgm:t>
    </dgm:pt>
    <dgm:pt modelId="{3DE1737A-D694-4062-8C85-E74FA02DB031}" type="pres">
      <dgm:prSet presAssocID="{7923FE9E-C43D-4352-9D2D-EBBEFE935F60}" presName="linear" presStyleCnt="0">
        <dgm:presLayoutVars>
          <dgm:animLvl val="lvl"/>
          <dgm:resizeHandles val="exact"/>
        </dgm:presLayoutVars>
      </dgm:prSet>
      <dgm:spPr/>
      <dgm:t>
        <a:bodyPr/>
        <a:lstStyle/>
        <a:p>
          <a:endParaRPr kumimoji="1" lang="ja-JP" altLang="en-US"/>
        </a:p>
      </dgm:t>
    </dgm:pt>
    <dgm:pt modelId="{3033CAFE-8C90-4805-A60C-8F3C7C56C652}" type="pres">
      <dgm:prSet presAssocID="{9082BF15-8A39-4346-9B51-D76A76E1B5E4}" presName="parentText" presStyleLbl="node1" presStyleIdx="0" presStyleCnt="6" custLinFactNeighborX="-151" custLinFactNeighborY="-11619">
        <dgm:presLayoutVars>
          <dgm:chMax val="0"/>
          <dgm:bulletEnabled val="1"/>
        </dgm:presLayoutVars>
      </dgm:prSet>
      <dgm:spPr/>
      <dgm:t>
        <a:bodyPr/>
        <a:lstStyle/>
        <a:p>
          <a:endParaRPr kumimoji="1" lang="ja-JP" altLang="en-US"/>
        </a:p>
      </dgm:t>
    </dgm:pt>
    <dgm:pt modelId="{C84E5E48-4513-4E6B-992E-E170BDB37900}" type="pres">
      <dgm:prSet presAssocID="{1CA46B71-7703-4BF3-93DE-032A6F3129C9}" presName="spacer" presStyleCnt="0"/>
      <dgm:spPr/>
    </dgm:pt>
    <dgm:pt modelId="{06691C28-CAD6-456B-A397-298415E2DF22}" type="pres">
      <dgm:prSet presAssocID="{7C55C10B-46E3-4CA0-9D16-4295BAB4CFEC}" presName="parentText" presStyleLbl="node1" presStyleIdx="1" presStyleCnt="6">
        <dgm:presLayoutVars>
          <dgm:chMax val="0"/>
          <dgm:bulletEnabled val="1"/>
        </dgm:presLayoutVars>
      </dgm:prSet>
      <dgm:spPr/>
      <dgm:t>
        <a:bodyPr/>
        <a:lstStyle/>
        <a:p>
          <a:endParaRPr kumimoji="1" lang="ja-JP" altLang="en-US"/>
        </a:p>
      </dgm:t>
    </dgm:pt>
    <dgm:pt modelId="{05CD2A7A-A4D1-4F6A-B1DF-2D70CECDC864}" type="pres">
      <dgm:prSet presAssocID="{2BC01825-42C9-4347-AE48-94543FC9CDDD}" presName="spacer" presStyleCnt="0"/>
      <dgm:spPr/>
    </dgm:pt>
    <dgm:pt modelId="{2E49E784-4DD2-4EEF-B405-0273E4A8EE9B}" type="pres">
      <dgm:prSet presAssocID="{3742940B-4C7A-477B-B511-CD8371CBB821}" presName="parentText" presStyleLbl="node1" presStyleIdx="2" presStyleCnt="6">
        <dgm:presLayoutVars>
          <dgm:chMax val="0"/>
          <dgm:bulletEnabled val="1"/>
        </dgm:presLayoutVars>
      </dgm:prSet>
      <dgm:spPr/>
      <dgm:t>
        <a:bodyPr/>
        <a:lstStyle/>
        <a:p>
          <a:endParaRPr kumimoji="1" lang="ja-JP" altLang="en-US"/>
        </a:p>
      </dgm:t>
    </dgm:pt>
    <dgm:pt modelId="{726793E7-F46F-498E-89DC-A44681E3610F}" type="pres">
      <dgm:prSet presAssocID="{1EA3556A-9350-4266-A6ED-F12814238564}" presName="spacer" presStyleCnt="0"/>
      <dgm:spPr/>
    </dgm:pt>
    <dgm:pt modelId="{DFE7D9D7-FD3F-4001-947D-22B509A84CBD}" type="pres">
      <dgm:prSet presAssocID="{B1E75C21-CE65-4096-A9F3-5F71DE56EC64}" presName="parentText" presStyleLbl="node1" presStyleIdx="3" presStyleCnt="6">
        <dgm:presLayoutVars>
          <dgm:chMax val="0"/>
          <dgm:bulletEnabled val="1"/>
        </dgm:presLayoutVars>
      </dgm:prSet>
      <dgm:spPr/>
      <dgm:t>
        <a:bodyPr/>
        <a:lstStyle/>
        <a:p>
          <a:endParaRPr kumimoji="1" lang="ja-JP" altLang="en-US"/>
        </a:p>
      </dgm:t>
    </dgm:pt>
    <dgm:pt modelId="{D0EB1E9F-1AE0-43F1-A364-147140E3192B}" type="pres">
      <dgm:prSet presAssocID="{67441801-AB8B-4DC3-B20D-CA1CBE464024}" presName="spacer" presStyleCnt="0"/>
      <dgm:spPr/>
    </dgm:pt>
    <dgm:pt modelId="{464A7D27-A277-48A9-BE07-160C24B0B2F0}" type="pres">
      <dgm:prSet presAssocID="{757283E9-5CC9-4932-A5EA-478473294D94}" presName="parentText" presStyleLbl="node1" presStyleIdx="4" presStyleCnt="6">
        <dgm:presLayoutVars>
          <dgm:chMax val="0"/>
          <dgm:bulletEnabled val="1"/>
        </dgm:presLayoutVars>
      </dgm:prSet>
      <dgm:spPr/>
      <dgm:t>
        <a:bodyPr/>
        <a:lstStyle/>
        <a:p>
          <a:endParaRPr kumimoji="1" lang="ja-JP" altLang="en-US"/>
        </a:p>
      </dgm:t>
    </dgm:pt>
    <dgm:pt modelId="{7249007D-1003-45CF-8134-60368D00FEF4}" type="pres">
      <dgm:prSet presAssocID="{721C7559-2EE3-4635-8576-9357FC971C2B}" presName="spacer" presStyleCnt="0"/>
      <dgm:spPr/>
    </dgm:pt>
    <dgm:pt modelId="{BA8B57D5-554A-4E62-9D8B-094DB093E8E7}" type="pres">
      <dgm:prSet presAssocID="{5525D22A-11A7-4403-AB74-605996A0DF7E}" presName="parentText" presStyleLbl="node1" presStyleIdx="5" presStyleCnt="6" custLinFactNeighborX="718" custLinFactNeighborY="6789">
        <dgm:presLayoutVars>
          <dgm:chMax val="0"/>
          <dgm:bulletEnabled val="1"/>
        </dgm:presLayoutVars>
      </dgm:prSet>
      <dgm:spPr/>
      <dgm:t>
        <a:bodyPr/>
        <a:lstStyle/>
        <a:p>
          <a:endParaRPr kumimoji="1" lang="ja-JP" altLang="en-US"/>
        </a:p>
      </dgm:t>
    </dgm:pt>
  </dgm:ptLst>
  <dgm:cxnLst>
    <dgm:cxn modelId="{7AEC363D-A9F9-42E4-BEF4-91677F2A61B3}" type="presOf" srcId="{757283E9-5CC9-4932-A5EA-478473294D94}" destId="{464A7D27-A277-48A9-BE07-160C24B0B2F0}" srcOrd="0" destOrd="0" presId="urn:microsoft.com/office/officeart/2005/8/layout/vList2"/>
    <dgm:cxn modelId="{15EDDF68-C462-4064-8EE5-B53D1D9FB51A}" srcId="{7923FE9E-C43D-4352-9D2D-EBBEFE935F60}" destId="{757283E9-5CC9-4932-A5EA-478473294D94}" srcOrd="4" destOrd="0" parTransId="{6596F905-26D3-40A7-B380-E428C7E114CB}" sibTransId="{721C7559-2EE3-4635-8576-9357FC971C2B}"/>
    <dgm:cxn modelId="{93C6FF2F-D0B6-48A9-97B5-E6DD86A29B50}" type="presOf" srcId="{9082BF15-8A39-4346-9B51-D76A76E1B5E4}" destId="{3033CAFE-8C90-4805-A60C-8F3C7C56C652}" srcOrd="0" destOrd="0" presId="urn:microsoft.com/office/officeart/2005/8/layout/vList2"/>
    <dgm:cxn modelId="{60B41595-14DC-45A1-A67A-D989001DBAB8}" srcId="{7923FE9E-C43D-4352-9D2D-EBBEFE935F60}" destId="{9082BF15-8A39-4346-9B51-D76A76E1B5E4}" srcOrd="0" destOrd="0" parTransId="{8863B679-F32C-4336-8756-1759F984F44B}" sibTransId="{1CA46B71-7703-4BF3-93DE-032A6F3129C9}"/>
    <dgm:cxn modelId="{51069ADA-B091-4B96-9212-E4D152B48F21}" srcId="{7923FE9E-C43D-4352-9D2D-EBBEFE935F60}" destId="{5525D22A-11A7-4403-AB74-605996A0DF7E}" srcOrd="5" destOrd="0" parTransId="{08B4EA46-6C84-44E8-9CB4-C9680D5619BA}" sibTransId="{4AE2ACA8-09BE-41A7-812A-3C12CB1AF314}"/>
    <dgm:cxn modelId="{1B10E9A3-F250-4A7E-93FC-5FC177748352}" srcId="{7923FE9E-C43D-4352-9D2D-EBBEFE935F60}" destId="{B1E75C21-CE65-4096-A9F3-5F71DE56EC64}" srcOrd="3" destOrd="0" parTransId="{F4C2CF4B-E4E7-43C0-8477-2B7CFC3DD260}" sibTransId="{67441801-AB8B-4DC3-B20D-CA1CBE464024}"/>
    <dgm:cxn modelId="{DA463E3D-0BEE-4448-83A8-0C6E6B7D15D3}" type="presOf" srcId="{5525D22A-11A7-4403-AB74-605996A0DF7E}" destId="{BA8B57D5-554A-4E62-9D8B-094DB093E8E7}" srcOrd="0" destOrd="0" presId="urn:microsoft.com/office/officeart/2005/8/layout/vList2"/>
    <dgm:cxn modelId="{1951C9AB-A8E5-4CEA-B8EA-13B7F0060308}" type="presOf" srcId="{7C55C10B-46E3-4CA0-9D16-4295BAB4CFEC}" destId="{06691C28-CAD6-456B-A397-298415E2DF22}" srcOrd="0" destOrd="0" presId="urn:microsoft.com/office/officeart/2005/8/layout/vList2"/>
    <dgm:cxn modelId="{57BDD6E1-9149-484F-A774-3061D25A10BC}" srcId="{7923FE9E-C43D-4352-9D2D-EBBEFE935F60}" destId="{7C55C10B-46E3-4CA0-9D16-4295BAB4CFEC}" srcOrd="1" destOrd="0" parTransId="{B3C8586A-6004-43D7-9E9D-B2854742E64E}" sibTransId="{2BC01825-42C9-4347-AE48-94543FC9CDDD}"/>
    <dgm:cxn modelId="{F87DA14C-66C3-4B29-87D5-ED72762F28C8}" srcId="{7923FE9E-C43D-4352-9D2D-EBBEFE935F60}" destId="{3742940B-4C7A-477B-B511-CD8371CBB821}" srcOrd="2" destOrd="0" parTransId="{4227F70E-14E4-4186-A09B-AAE5F3EFB644}" sibTransId="{1EA3556A-9350-4266-A6ED-F12814238564}"/>
    <dgm:cxn modelId="{C5AFAD34-F605-435F-B8FF-59CB934D61AB}" type="presOf" srcId="{3742940B-4C7A-477B-B511-CD8371CBB821}" destId="{2E49E784-4DD2-4EEF-B405-0273E4A8EE9B}" srcOrd="0" destOrd="0" presId="urn:microsoft.com/office/officeart/2005/8/layout/vList2"/>
    <dgm:cxn modelId="{019F0062-CC93-43B6-AEF2-D5DC0EF45E49}" type="presOf" srcId="{B1E75C21-CE65-4096-A9F3-5F71DE56EC64}" destId="{DFE7D9D7-FD3F-4001-947D-22B509A84CBD}" srcOrd="0" destOrd="0" presId="urn:microsoft.com/office/officeart/2005/8/layout/vList2"/>
    <dgm:cxn modelId="{6B4AD070-CCB5-432C-A35B-D441C04398EF}" type="presOf" srcId="{7923FE9E-C43D-4352-9D2D-EBBEFE935F60}" destId="{3DE1737A-D694-4062-8C85-E74FA02DB031}" srcOrd="0" destOrd="0" presId="urn:microsoft.com/office/officeart/2005/8/layout/vList2"/>
    <dgm:cxn modelId="{B89172D1-51AF-41E2-A91E-D2778CB77E8C}" type="presParOf" srcId="{3DE1737A-D694-4062-8C85-E74FA02DB031}" destId="{3033CAFE-8C90-4805-A60C-8F3C7C56C652}" srcOrd="0" destOrd="0" presId="urn:microsoft.com/office/officeart/2005/8/layout/vList2"/>
    <dgm:cxn modelId="{53E15970-57E0-433D-8AC0-2A3448E76DEE}" type="presParOf" srcId="{3DE1737A-D694-4062-8C85-E74FA02DB031}" destId="{C84E5E48-4513-4E6B-992E-E170BDB37900}" srcOrd="1" destOrd="0" presId="urn:microsoft.com/office/officeart/2005/8/layout/vList2"/>
    <dgm:cxn modelId="{A30B06E9-B79D-432C-AE31-92F86DC84B67}" type="presParOf" srcId="{3DE1737A-D694-4062-8C85-E74FA02DB031}" destId="{06691C28-CAD6-456B-A397-298415E2DF22}" srcOrd="2" destOrd="0" presId="urn:microsoft.com/office/officeart/2005/8/layout/vList2"/>
    <dgm:cxn modelId="{EA42D80C-5113-4AB7-8D6D-6F2B452919F2}" type="presParOf" srcId="{3DE1737A-D694-4062-8C85-E74FA02DB031}" destId="{05CD2A7A-A4D1-4F6A-B1DF-2D70CECDC864}" srcOrd="3" destOrd="0" presId="urn:microsoft.com/office/officeart/2005/8/layout/vList2"/>
    <dgm:cxn modelId="{1DD00D4F-E71E-42B1-BDAC-35A1BFA25636}" type="presParOf" srcId="{3DE1737A-D694-4062-8C85-E74FA02DB031}" destId="{2E49E784-4DD2-4EEF-B405-0273E4A8EE9B}" srcOrd="4" destOrd="0" presId="urn:microsoft.com/office/officeart/2005/8/layout/vList2"/>
    <dgm:cxn modelId="{04A79E74-9933-44A3-BDEA-2CBD9BAF9BFD}" type="presParOf" srcId="{3DE1737A-D694-4062-8C85-E74FA02DB031}" destId="{726793E7-F46F-498E-89DC-A44681E3610F}" srcOrd="5" destOrd="0" presId="urn:microsoft.com/office/officeart/2005/8/layout/vList2"/>
    <dgm:cxn modelId="{0654E558-6B3D-4049-8061-0D8F81286E38}" type="presParOf" srcId="{3DE1737A-D694-4062-8C85-E74FA02DB031}" destId="{DFE7D9D7-FD3F-4001-947D-22B509A84CBD}" srcOrd="6" destOrd="0" presId="urn:microsoft.com/office/officeart/2005/8/layout/vList2"/>
    <dgm:cxn modelId="{8D93244E-B136-4E4F-A2AC-7181CC1678C3}" type="presParOf" srcId="{3DE1737A-D694-4062-8C85-E74FA02DB031}" destId="{D0EB1E9F-1AE0-43F1-A364-147140E3192B}" srcOrd="7" destOrd="0" presId="urn:microsoft.com/office/officeart/2005/8/layout/vList2"/>
    <dgm:cxn modelId="{6D2B76C8-3AEE-4989-8D97-3AE053E862B8}" type="presParOf" srcId="{3DE1737A-D694-4062-8C85-E74FA02DB031}" destId="{464A7D27-A277-48A9-BE07-160C24B0B2F0}" srcOrd="8" destOrd="0" presId="urn:microsoft.com/office/officeart/2005/8/layout/vList2"/>
    <dgm:cxn modelId="{15FDC4E8-C51F-4C35-9695-A9687C8AAB0E}" type="presParOf" srcId="{3DE1737A-D694-4062-8C85-E74FA02DB031}" destId="{7249007D-1003-45CF-8134-60368D00FEF4}" srcOrd="9" destOrd="0" presId="urn:microsoft.com/office/officeart/2005/8/layout/vList2"/>
    <dgm:cxn modelId="{45A5C369-D80F-41B3-88A3-FCA6D064F8C8}" type="presParOf" srcId="{3DE1737A-D694-4062-8C85-E74FA02DB031}" destId="{BA8B57D5-554A-4E62-9D8B-094DB093E8E7}" srcOrd="1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3CAFE-8C90-4805-A60C-8F3C7C56C652}">
      <dsp:nvSpPr>
        <dsp:cNvPr id="0" name=""/>
        <dsp:cNvSpPr/>
      </dsp:nvSpPr>
      <dsp:spPr>
        <a:xfrm>
          <a:off x="0" y="23467"/>
          <a:ext cx="8617686"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kumimoji="1" lang="ja-JP" sz="1900" kern="1200" dirty="0" smtClean="0"/>
            <a:t>①先ずは自己紹介をする</a:t>
          </a:r>
          <a:r>
            <a:rPr kumimoji="1" lang="ja-JP" altLang="en-US" sz="1900" kern="1200" dirty="0" smtClean="0"/>
            <a:t>　</a:t>
          </a:r>
          <a:r>
            <a:rPr kumimoji="1" lang="ja-JP" sz="1900" kern="1200" dirty="0" smtClean="0"/>
            <a:t>（</a:t>
          </a:r>
          <a:r>
            <a:rPr kumimoji="1" lang="en-US" sz="1900" kern="1200" dirty="0" smtClean="0"/>
            <a:t>1</a:t>
          </a:r>
          <a:r>
            <a:rPr kumimoji="1" lang="ja-JP" sz="1900" kern="1200" dirty="0" smtClean="0"/>
            <a:t>分程度</a:t>
          </a:r>
          <a:r>
            <a:rPr kumimoji="1" lang="en-US" sz="1900" kern="1200" dirty="0" smtClean="0"/>
            <a:t>×</a:t>
          </a:r>
          <a:r>
            <a:rPr kumimoji="1" lang="en-US" altLang="ja-JP" sz="1900" kern="1200" dirty="0" smtClean="0"/>
            <a:t>5</a:t>
          </a:r>
          <a:r>
            <a:rPr kumimoji="1" lang="ja-JP" altLang="en-US" sz="1900" kern="1200" dirty="0" smtClean="0"/>
            <a:t>機関</a:t>
          </a:r>
          <a:r>
            <a:rPr kumimoji="1" lang="ja-JP" sz="1900" kern="1200" dirty="0" smtClean="0"/>
            <a:t>）</a:t>
          </a:r>
          <a:endParaRPr lang="ja-JP" sz="1900" kern="1200" dirty="0"/>
        </a:p>
      </dsp:txBody>
      <dsp:txXfrm>
        <a:off x="23331" y="46798"/>
        <a:ext cx="8571024" cy="431283"/>
      </dsp:txXfrm>
    </dsp:sp>
    <dsp:sp modelId="{06691C28-CAD6-456B-A397-298415E2DF22}">
      <dsp:nvSpPr>
        <dsp:cNvPr id="0" name=""/>
        <dsp:cNvSpPr/>
      </dsp:nvSpPr>
      <dsp:spPr>
        <a:xfrm>
          <a:off x="0" y="562490"/>
          <a:ext cx="8617686"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kumimoji="1" lang="en-US" sz="1900" kern="1200" dirty="0" smtClean="0"/>
            <a:t>②</a:t>
          </a:r>
          <a:r>
            <a:rPr kumimoji="1" lang="ja-JP" altLang="en-US" sz="1900" kern="1200" dirty="0" smtClean="0"/>
            <a:t>グループ内で情報共有を実施する　（</a:t>
          </a:r>
          <a:r>
            <a:rPr kumimoji="1" lang="en-US" altLang="ja-JP" sz="1900" kern="1200" dirty="0" smtClean="0"/>
            <a:t>5</a:t>
          </a:r>
          <a:r>
            <a:rPr kumimoji="1" lang="ja-JP" altLang="en-US" sz="1900" kern="1200" dirty="0" smtClean="0"/>
            <a:t>分程度</a:t>
          </a:r>
          <a:r>
            <a:rPr kumimoji="1" lang="en-US" altLang="ja-JP" sz="1900" kern="1200" dirty="0" smtClean="0"/>
            <a:t>×5</a:t>
          </a:r>
          <a:r>
            <a:rPr kumimoji="1" lang="ja-JP" altLang="en-US" sz="1900" kern="1200" dirty="0" smtClean="0"/>
            <a:t>機関）</a:t>
          </a:r>
          <a:endParaRPr lang="ja-JP" sz="1900" kern="1200" dirty="0"/>
        </a:p>
      </dsp:txBody>
      <dsp:txXfrm>
        <a:off x="23331" y="585821"/>
        <a:ext cx="8571024" cy="431283"/>
      </dsp:txXfrm>
    </dsp:sp>
    <dsp:sp modelId="{2E49E784-4DD2-4EEF-B405-0273E4A8EE9B}">
      <dsp:nvSpPr>
        <dsp:cNvPr id="0" name=""/>
        <dsp:cNvSpPr/>
      </dsp:nvSpPr>
      <dsp:spPr>
        <a:xfrm>
          <a:off x="0" y="1095155"/>
          <a:ext cx="8617686"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　　テーマ「初回面談を増やす取り組みについて、現状と今後」</a:t>
          </a:r>
          <a:endParaRPr kumimoji="1" lang="ja-JP" altLang="en-US" sz="1900" kern="1200" dirty="0"/>
        </a:p>
      </dsp:txBody>
      <dsp:txXfrm>
        <a:off x="23331" y="1118486"/>
        <a:ext cx="8571024" cy="431283"/>
      </dsp:txXfrm>
    </dsp:sp>
    <dsp:sp modelId="{DFE7D9D7-FD3F-4001-947D-22B509A84CBD}">
      <dsp:nvSpPr>
        <dsp:cNvPr id="0" name=""/>
        <dsp:cNvSpPr/>
      </dsp:nvSpPr>
      <dsp:spPr>
        <a:xfrm>
          <a:off x="0" y="1627820"/>
          <a:ext cx="8617686"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ja-JP" altLang="en-US" sz="1900" kern="1200" dirty="0" smtClean="0"/>
            <a:t>　　　　　　「リピーター対策」・「継続支援の重要性」・「貴職員に対する指導」</a:t>
          </a:r>
          <a:endParaRPr lang="ja-JP" altLang="en-US" sz="1900" kern="1200" dirty="0"/>
        </a:p>
      </dsp:txBody>
      <dsp:txXfrm>
        <a:off x="23331" y="1651151"/>
        <a:ext cx="8571024" cy="431283"/>
      </dsp:txXfrm>
    </dsp:sp>
    <dsp:sp modelId="{464A7D27-A277-48A9-BE07-160C24B0B2F0}">
      <dsp:nvSpPr>
        <dsp:cNvPr id="0" name=""/>
        <dsp:cNvSpPr/>
      </dsp:nvSpPr>
      <dsp:spPr>
        <a:xfrm>
          <a:off x="0" y="2160485"/>
          <a:ext cx="8617686"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ja-JP" altLang="en-US" sz="1900" kern="1200" dirty="0" smtClean="0"/>
            <a:t>　　　　　　「済生会福島総合病院の事例紹介を聞いての感想、疑問など」</a:t>
          </a:r>
          <a:endParaRPr lang="ja-JP" altLang="en-US" sz="1900" kern="1200" dirty="0"/>
        </a:p>
      </dsp:txBody>
      <dsp:txXfrm>
        <a:off x="23331" y="2183816"/>
        <a:ext cx="8571024" cy="431283"/>
      </dsp:txXfrm>
    </dsp:sp>
    <dsp:sp modelId="{BA8B57D5-554A-4E62-9D8B-094DB093E8E7}">
      <dsp:nvSpPr>
        <dsp:cNvPr id="0" name=""/>
        <dsp:cNvSpPr/>
      </dsp:nvSpPr>
      <dsp:spPr>
        <a:xfrm>
          <a:off x="0" y="2696865"/>
          <a:ext cx="8617686"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　　　　　　「協会けんぽへの質問、依頼事項」</a:t>
          </a:r>
          <a:endParaRPr kumimoji="1" lang="ja-JP" altLang="en-US" sz="1900" kern="1200" dirty="0"/>
        </a:p>
      </dsp:txBody>
      <dsp:txXfrm>
        <a:off x="23331" y="2720196"/>
        <a:ext cx="8571024" cy="4312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lang="ja-JP" altLang="en-US" dirty="0" smtClean="0">
                <a:latin typeface="+mn-ea"/>
              </a:rPr>
              <a:t>機密性</a:t>
            </a:r>
            <a:r>
              <a:rPr lang="en-US" altLang="ja-JP" dirty="0" smtClean="0">
                <a:latin typeface="+mn-ea"/>
              </a:rPr>
              <a:t>2</a:t>
            </a:r>
            <a:endParaRPr kumimoji="1" lang="ja-JP" altLang="en-US" dirty="0">
              <a:latin typeface="+mn-ea"/>
            </a:endParaRPr>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E4497C30-CA5D-45D9-B7C5-D43B8666F599}" type="datetimeFigureOut">
              <a:rPr kumimoji="1" lang="ja-JP" altLang="en-US" smtClean="0"/>
              <a:t>2022/11/8</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9252BD97-86ED-43A9-AC8D-1CBE89B83A6C}" type="slidenum">
              <a:rPr kumimoji="1" lang="ja-JP" altLang="en-US" smtClean="0"/>
              <a:t>‹#›</a:t>
            </a:fld>
            <a:endParaRPr kumimoji="1" lang="ja-JP" altLang="en-US"/>
          </a:p>
        </p:txBody>
      </p:sp>
    </p:spTree>
    <p:extLst>
      <p:ext uri="{BB962C8B-B14F-4D97-AF65-F5344CB8AC3E}">
        <p14:creationId xmlns:p14="http://schemas.microsoft.com/office/powerpoint/2010/main" val="250156706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atin typeface="+mn-ea"/>
                <a:ea typeface="+mn-ea"/>
              </a:defRPr>
            </a:lvl1pPr>
          </a:lstStyle>
          <a:p>
            <a:r>
              <a:rPr lang="ja-JP" altLang="en-US" dirty="0" smtClean="0"/>
              <a:t>機密性</a:t>
            </a:r>
            <a:r>
              <a:rPr lang="en-US" altLang="ja-JP" dirty="0" smtClean="0"/>
              <a:t>2</a:t>
            </a:r>
            <a:endParaRPr lang="ja-JP" altLang="en-US" dirty="0"/>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CD0616F3-83F0-4503-9401-E1784DE06FB2}" type="datetimeFigureOut">
              <a:rPr kumimoji="1" lang="ja-JP" altLang="en-US" smtClean="0"/>
              <a:t>2022/11/8</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7DF3EC40-7860-4324-8ED9-3E00A75AC7FF}" type="slidenum">
              <a:rPr kumimoji="1" lang="ja-JP" altLang="en-US" smtClean="0"/>
              <a:t>‹#›</a:t>
            </a:fld>
            <a:endParaRPr kumimoji="1" lang="ja-JP" altLang="en-US"/>
          </a:p>
        </p:txBody>
      </p:sp>
    </p:spTree>
    <p:extLst>
      <p:ext uri="{BB962C8B-B14F-4D97-AF65-F5344CB8AC3E}">
        <p14:creationId xmlns:p14="http://schemas.microsoft.com/office/powerpoint/2010/main" val="35360493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endParaRPr kumimoji="1" lang="ja-JP" altLang="en-US"/>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154053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1"/>
          </p:nvPr>
        </p:nvSpPr>
        <p:spPr/>
        <p:txBody>
          <a:bodyPr/>
          <a:lstStyle/>
          <a:p>
            <a:fld id="{276F4E1D-969B-4657-B9AF-71E172F78C47}" type="slidenum">
              <a:rPr kumimoji="1" lang="ja-JP" altLang="en-US" smtClean="0"/>
              <a:t>15</a:t>
            </a:fld>
            <a:endParaRPr kumimoji="1" lang="ja-JP" altLang="en-US"/>
          </a:p>
        </p:txBody>
      </p:sp>
      <p:sp>
        <p:nvSpPr>
          <p:cNvPr id="6" name="フッター プレースホルダー 5"/>
          <p:cNvSpPr>
            <a:spLocks noGrp="1"/>
          </p:cNvSpPr>
          <p:nvPr>
            <p:ph type="ftr" sz="quarter" idx="12"/>
          </p:nvPr>
        </p:nvSpPr>
        <p:spPr/>
        <p:txBody>
          <a:bodyPr/>
          <a:lstStyle/>
          <a:p>
            <a:endParaRPr kumimoji="1" lang="ja-JP" altLang="en-US"/>
          </a:p>
        </p:txBody>
      </p:sp>
    </p:spTree>
    <p:extLst>
      <p:ext uri="{BB962C8B-B14F-4D97-AF65-F5344CB8AC3E}">
        <p14:creationId xmlns:p14="http://schemas.microsoft.com/office/powerpoint/2010/main" val="2828517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pPr algn="just">
              <a:spcAft>
                <a:spcPts val="0"/>
              </a:spcAft>
            </a:pPr>
            <a:endParaRPr lang="ja-JP" altLang="ja-JP" sz="1200" kern="100" dirty="0" smtClean="0">
              <a:effectLst/>
            </a:endParaRPr>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2530526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pPr algn="just">
              <a:spcAft>
                <a:spcPts val="0"/>
              </a:spcAft>
            </a:pPr>
            <a:endParaRPr lang="ja-JP" altLang="ja-JP" sz="1200" kern="100" dirty="0" smtClean="0">
              <a:effectLst/>
            </a:endParaRPr>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1006780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pPr algn="just">
              <a:spcAft>
                <a:spcPts val="0"/>
              </a:spcAft>
            </a:pPr>
            <a:endParaRPr lang="ja-JP" altLang="ja-JP" sz="1200" kern="100" dirty="0" smtClean="0">
              <a:effectLst/>
            </a:endParaRPr>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1871911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endParaRPr kumimoji="1" lang="ja-JP" altLang="en-US"/>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4109810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endParaRPr kumimoji="1" lang="ja-JP" altLang="en-US"/>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2033372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
        <p:nvSpPr>
          <p:cNvPr id="7" name="スライド番号プレースホルダー 6"/>
          <p:cNvSpPr>
            <a:spLocks noGrp="1"/>
          </p:cNvSpPr>
          <p:nvPr>
            <p:ph type="sldNum" sz="quarter" idx="13"/>
          </p:nvPr>
        </p:nvSpPr>
        <p:spPr/>
        <p:txBody>
          <a:bodyPr/>
          <a:lstStyle/>
          <a:p>
            <a:fld id="{276F4E1D-969B-4657-B9AF-71E172F78C47}" type="slidenum">
              <a:rPr kumimoji="1" lang="ja-JP" altLang="en-US" smtClean="0"/>
              <a:t>7</a:t>
            </a:fld>
            <a:endParaRPr kumimoji="1" lang="ja-JP" altLang="en-US"/>
          </a:p>
        </p:txBody>
      </p:sp>
    </p:spTree>
    <p:extLst>
      <p:ext uri="{BB962C8B-B14F-4D97-AF65-F5344CB8AC3E}">
        <p14:creationId xmlns:p14="http://schemas.microsoft.com/office/powerpoint/2010/main" val="1888224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
        <p:nvSpPr>
          <p:cNvPr id="7" name="スライド番号プレースホルダー 6"/>
          <p:cNvSpPr>
            <a:spLocks noGrp="1"/>
          </p:cNvSpPr>
          <p:nvPr>
            <p:ph type="sldNum" sz="quarter" idx="13"/>
          </p:nvPr>
        </p:nvSpPr>
        <p:spPr/>
        <p:txBody>
          <a:bodyPr/>
          <a:lstStyle/>
          <a:p>
            <a:fld id="{276F4E1D-969B-4657-B9AF-71E172F78C47}" type="slidenum">
              <a:rPr kumimoji="1" lang="ja-JP" altLang="en-US" smtClean="0"/>
              <a:t>8</a:t>
            </a:fld>
            <a:endParaRPr kumimoji="1" lang="ja-JP" altLang="en-US"/>
          </a:p>
        </p:txBody>
      </p:sp>
    </p:spTree>
    <p:extLst>
      <p:ext uri="{BB962C8B-B14F-4D97-AF65-F5344CB8AC3E}">
        <p14:creationId xmlns:p14="http://schemas.microsoft.com/office/powerpoint/2010/main" val="671953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r>
              <a:rPr kumimoji="1" lang="en-US" altLang="ja-JP" dirty="0" smtClean="0"/>
              <a:t>28</a:t>
            </a:r>
            <a:r>
              <a:rPr kumimoji="1" lang="ja-JP" altLang="en-US" dirty="0" smtClean="0"/>
              <a:t>年度、実施率</a:t>
            </a:r>
            <a:r>
              <a:rPr kumimoji="1" lang="en-US" altLang="ja-JP" dirty="0" smtClean="0"/>
              <a:t>1.5</a:t>
            </a:r>
            <a:r>
              <a:rPr kumimoji="1" lang="ja-JP" altLang="en-US" dirty="0" smtClean="0"/>
              <a:t>％　</a:t>
            </a:r>
            <a:r>
              <a:rPr kumimoji="1" lang="en-US" altLang="ja-JP" dirty="0" smtClean="0"/>
              <a:t>29</a:t>
            </a:r>
            <a:r>
              <a:rPr kumimoji="1" lang="ja-JP" altLang="en-US" dirty="0" smtClean="0"/>
              <a:t>年度</a:t>
            </a:r>
            <a:r>
              <a:rPr kumimoji="1" lang="en-US" altLang="ja-JP" dirty="0" smtClean="0"/>
              <a:t>1.6</a:t>
            </a:r>
            <a:r>
              <a:rPr kumimoji="1" lang="ja-JP" altLang="en-US" dirty="0" smtClean="0"/>
              <a:t>％　</a:t>
            </a:r>
            <a:r>
              <a:rPr kumimoji="1" lang="en-US" altLang="ja-JP" dirty="0" smtClean="0"/>
              <a:t>30</a:t>
            </a:r>
            <a:r>
              <a:rPr kumimoji="1" lang="ja-JP" altLang="en-US" dirty="0" smtClean="0"/>
              <a:t>年度</a:t>
            </a:r>
            <a:r>
              <a:rPr kumimoji="1" lang="en-US" altLang="ja-JP" dirty="0" smtClean="0"/>
              <a:t>2.6</a:t>
            </a:r>
            <a:r>
              <a:rPr kumimoji="1" lang="ja-JP" altLang="en-US" dirty="0" smtClean="0"/>
              <a:t>％　令和元年度</a:t>
            </a:r>
            <a:r>
              <a:rPr kumimoji="1" lang="en-US" altLang="ja-JP" dirty="0" smtClean="0"/>
              <a:t>3.0</a:t>
            </a:r>
            <a:r>
              <a:rPr kumimoji="1" lang="ja-JP" altLang="en-US" dirty="0" smtClean="0"/>
              <a:t>％　令和</a:t>
            </a:r>
            <a:r>
              <a:rPr kumimoji="1" lang="en-US" altLang="ja-JP" dirty="0" smtClean="0"/>
              <a:t>2</a:t>
            </a:r>
            <a:r>
              <a:rPr kumimoji="1" lang="ja-JP" altLang="en-US" dirty="0" smtClean="0"/>
              <a:t>年度</a:t>
            </a:r>
            <a:r>
              <a:rPr kumimoji="1" lang="en-US" altLang="ja-JP" dirty="0" smtClean="0"/>
              <a:t>9.4</a:t>
            </a:r>
            <a:r>
              <a:rPr kumimoji="1" lang="ja-JP" altLang="en-US" dirty="0" smtClean="0"/>
              <a:t>％と大幅に増加した。感謝</a:t>
            </a:r>
            <a:endParaRPr kumimoji="1" lang="ja-JP" altLang="en-US" dirty="0"/>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401086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544513"/>
            <a:ext cx="3633788" cy="2727325"/>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6" name="ヘッダー プレースホルダー 5"/>
          <p:cNvSpPr>
            <a:spLocks noGrp="1"/>
          </p:cNvSpPr>
          <p:nvPr>
            <p:ph type="hdr" sz="quarter" idx="12"/>
          </p:nvPr>
        </p:nvSpPr>
        <p:spPr/>
        <p:txBody>
          <a:bodyPr/>
          <a:lstStyle/>
          <a:p>
            <a:r>
              <a:rPr kumimoji="1" lang="ja-JP" altLang="en-US" smtClean="0"/>
              <a:t>機密性</a:t>
            </a:r>
            <a:r>
              <a:rPr kumimoji="1" lang="en-US" altLang="ja-JP" smtClean="0"/>
              <a:t>2</a:t>
            </a:r>
            <a:endParaRPr kumimoji="1" lang="ja-JP" altLang="en-US"/>
          </a:p>
        </p:txBody>
      </p:sp>
    </p:spTree>
    <p:extLst>
      <p:ext uri="{BB962C8B-B14F-4D97-AF65-F5344CB8AC3E}">
        <p14:creationId xmlns:p14="http://schemas.microsoft.com/office/powerpoint/2010/main" val="3280681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昨年度は中断率の低い健診機関の方にご発表いただきましたが、本日は</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DF3EC40-7860-4324-8ED9-3E00A75AC7FF}" type="slidenum">
              <a:rPr kumimoji="1" lang="ja-JP" altLang="en-US" smtClean="0"/>
              <a:t>11</a:t>
            </a:fld>
            <a:endParaRPr kumimoji="1" lang="ja-JP" altLang="en-US"/>
          </a:p>
        </p:txBody>
      </p:sp>
      <p:sp>
        <p:nvSpPr>
          <p:cNvPr id="5" name="ヘッダー プレースホルダー 4"/>
          <p:cNvSpPr>
            <a:spLocks noGrp="1"/>
          </p:cNvSpPr>
          <p:nvPr>
            <p:ph type="hdr" sz="quarter" idx="11"/>
          </p:nvPr>
        </p:nvSpPr>
        <p:spPr/>
        <p:txBody>
          <a:bodyPr/>
          <a:lstStyle/>
          <a:p>
            <a:r>
              <a:rPr lang="ja-JP" altLang="en-US" smtClean="0"/>
              <a:t>機密性</a:t>
            </a:r>
            <a:r>
              <a:rPr lang="en-US" altLang="ja-JP" smtClean="0"/>
              <a:t>2</a:t>
            </a:r>
            <a:endParaRPr lang="ja-JP" altLang="en-US" dirty="0"/>
          </a:p>
        </p:txBody>
      </p:sp>
    </p:spTree>
    <p:extLst>
      <p:ext uri="{BB962C8B-B14F-4D97-AF65-F5344CB8AC3E}">
        <p14:creationId xmlns:p14="http://schemas.microsoft.com/office/powerpoint/2010/main" val="2267414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3709713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2497146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176889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175556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8810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3501685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1912151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3924107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208802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419662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9C07C4-3B3A-4ABD-A3ED-2C00A9019D67}"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8FFA4C-1D98-47CC-A2FE-57C34FC4C00A}" type="slidenum">
              <a:rPr kumimoji="1" lang="ja-JP" altLang="en-US" smtClean="0"/>
              <a:t>‹#›</a:t>
            </a:fld>
            <a:endParaRPr kumimoji="1" lang="ja-JP" altLang="en-US"/>
          </a:p>
        </p:txBody>
      </p:sp>
    </p:spTree>
    <p:extLst>
      <p:ext uri="{BB962C8B-B14F-4D97-AF65-F5344CB8AC3E}">
        <p14:creationId xmlns:p14="http://schemas.microsoft.com/office/powerpoint/2010/main" val="4275701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C07C4-3B3A-4ABD-A3ED-2C00A9019D67}" type="datetimeFigureOut">
              <a:rPr kumimoji="1" lang="ja-JP" altLang="en-US" smtClean="0"/>
              <a:t>2022/11/8</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FFA4C-1D98-47CC-A2FE-57C34FC4C00A}" type="slidenum">
              <a:rPr kumimoji="1" lang="ja-JP" altLang="en-US" smtClean="0"/>
              <a:t>‹#›</a:t>
            </a:fld>
            <a:endParaRPr kumimoji="1" lang="ja-JP" altLang="en-US"/>
          </a:p>
        </p:txBody>
      </p:sp>
      <p:sp>
        <p:nvSpPr>
          <p:cNvPr id="7" name="日付プレースホルダー 3"/>
          <p:cNvSpPr txBox="1">
            <a:spLocks/>
          </p:cNvSpPr>
          <p:nvPr/>
        </p:nvSpPr>
        <p:spPr>
          <a:xfrm>
            <a:off x="395536" y="-27384"/>
            <a:ext cx="21336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mn-ea"/>
                <a:ea typeface="+mn-ea"/>
              </a:rPr>
              <a:t>機密性</a:t>
            </a:r>
            <a:r>
              <a:rPr lang="en-US" altLang="ja-JP" dirty="0" smtClean="0">
                <a:latin typeface="+mn-ea"/>
                <a:ea typeface="+mn-ea"/>
              </a:rPr>
              <a:t>2</a:t>
            </a:r>
            <a:endParaRPr lang="ja-JP" altLang="en-US" dirty="0">
              <a:latin typeface="+mn-ea"/>
              <a:ea typeface="+mn-ea"/>
            </a:endParaRPr>
          </a:p>
        </p:txBody>
      </p:sp>
    </p:spTree>
    <p:extLst>
      <p:ext uri="{BB962C8B-B14F-4D97-AF65-F5344CB8AC3E}">
        <p14:creationId xmlns:p14="http://schemas.microsoft.com/office/powerpoint/2010/main" val="4207754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1263299" y="2132856"/>
            <a:ext cx="6617403" cy="1277273"/>
          </a:xfrm>
          <a:prstGeom prst="rect">
            <a:avLst/>
          </a:prstGeom>
        </p:spPr>
        <p:txBody>
          <a:bodyPr wrap="square">
            <a:spAutoFit/>
          </a:bodyPr>
          <a:lstStyle/>
          <a:p>
            <a:pPr algn="ctr">
              <a:spcAft>
                <a:spcPts val="600"/>
              </a:spcAft>
            </a:pPr>
            <a:r>
              <a:rPr lang="ja-JP" altLang="en-US" sz="3600" b="1"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3600" b="1"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3600" b="1"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3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600"/>
              </a:spcAft>
            </a:pPr>
            <a:r>
              <a:rPr lang="ja-JP" altLang="en-US" sz="3600" b="1" dirty="0" smtClean="0">
                <a:latin typeface="メイリオ" panose="020B0604030504040204" pitchFamily="50" charset="-128"/>
                <a:ea typeface="メイリオ" panose="020B0604030504040204" pitchFamily="50" charset="-128"/>
                <a:cs typeface="メイリオ" panose="020B0604030504040204" pitchFamily="50" charset="-128"/>
              </a:rPr>
              <a:t>特定保健指導実施機関会議</a:t>
            </a:r>
            <a:endParaRPr lang="en-US" altLang="ja-JP" sz="36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6" name="正方形/長方形 5"/>
          <p:cNvSpPr/>
          <p:nvPr/>
        </p:nvSpPr>
        <p:spPr>
          <a:xfrm>
            <a:off x="7668344" y="275215"/>
            <a:ext cx="972108"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ＭＳ ゴシック" panose="020B0609070205080204" pitchFamily="49" charset="-128"/>
                <a:ea typeface="ＭＳ ゴシック" panose="020B0609070205080204" pitchFamily="49" charset="-128"/>
              </a:rPr>
              <a:t>資料</a:t>
            </a:r>
            <a:r>
              <a:rPr kumimoji="1" lang="en-US" altLang="ja-JP" dirty="0" smtClean="0">
                <a:latin typeface="ＭＳ ゴシック" panose="020B0609070205080204" pitchFamily="49" charset="-128"/>
                <a:ea typeface="ＭＳ ゴシック" panose="020B0609070205080204" pitchFamily="49" charset="-128"/>
              </a:rPr>
              <a:t>1</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10046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11" name="正方形/長方形 10"/>
          <p:cNvSpPr/>
          <p:nvPr/>
        </p:nvSpPr>
        <p:spPr>
          <a:xfrm>
            <a:off x="142415" y="897506"/>
            <a:ext cx="8750064" cy="35950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委託</a:t>
            </a:r>
            <a:r>
              <a:rPr kumimoji="0" lang="ja-JP" altLang="en-US" sz="1600" b="0"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機関における特定保健指導の実施</a:t>
            </a:r>
            <a:r>
              <a:rPr kumimoji="0" lang="ja-JP" altLang="en-US" sz="1600" b="0"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状況（中断件数及び中断率）</a:t>
            </a:r>
            <a:endParaRPr kumimoji="0" lang="en-US" altLang="ja-JP" sz="1600" b="1" i="0" u="sng"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466886756"/>
              </p:ext>
            </p:extLst>
          </p:nvPr>
        </p:nvGraphicFramePr>
        <p:xfrm>
          <a:off x="191150" y="1280828"/>
          <a:ext cx="8701329" cy="2385935"/>
        </p:xfrm>
        <a:graphic>
          <a:graphicData uri="http://schemas.openxmlformats.org/drawingml/2006/table">
            <a:tbl>
              <a:tblPr firstRow="1" bandRow="1">
                <a:tableStyleId>{F5AB1C69-6EDB-4FF4-983F-18BD219EF322}</a:tableStyleId>
              </a:tblPr>
              <a:tblGrid>
                <a:gridCol w="1330076">
                  <a:extLst>
                    <a:ext uri="{9D8B030D-6E8A-4147-A177-3AD203B41FA5}">
                      <a16:colId xmlns:a16="http://schemas.microsoft.com/office/drawing/2014/main" val="20000"/>
                    </a:ext>
                  </a:extLst>
                </a:gridCol>
                <a:gridCol w="1568351">
                  <a:extLst>
                    <a:ext uri="{9D8B030D-6E8A-4147-A177-3AD203B41FA5}">
                      <a16:colId xmlns:a16="http://schemas.microsoft.com/office/drawing/2014/main" val="20007"/>
                    </a:ext>
                  </a:extLst>
                </a:gridCol>
                <a:gridCol w="1568351">
                  <a:extLst>
                    <a:ext uri="{9D8B030D-6E8A-4147-A177-3AD203B41FA5}">
                      <a16:colId xmlns:a16="http://schemas.microsoft.com/office/drawing/2014/main" val="20008"/>
                    </a:ext>
                  </a:extLst>
                </a:gridCol>
                <a:gridCol w="1411517">
                  <a:extLst>
                    <a:ext uri="{9D8B030D-6E8A-4147-A177-3AD203B41FA5}">
                      <a16:colId xmlns:a16="http://schemas.microsoft.com/office/drawing/2014/main" val="2761890440"/>
                    </a:ext>
                  </a:extLst>
                </a:gridCol>
                <a:gridCol w="1411517">
                  <a:extLst>
                    <a:ext uri="{9D8B030D-6E8A-4147-A177-3AD203B41FA5}">
                      <a16:colId xmlns:a16="http://schemas.microsoft.com/office/drawing/2014/main" val="3522809940"/>
                    </a:ext>
                  </a:extLst>
                </a:gridCol>
                <a:gridCol w="1411517">
                  <a:extLst>
                    <a:ext uri="{9D8B030D-6E8A-4147-A177-3AD203B41FA5}">
                      <a16:colId xmlns:a16="http://schemas.microsoft.com/office/drawing/2014/main" val="837388268"/>
                    </a:ext>
                  </a:extLst>
                </a:gridCol>
              </a:tblGrid>
              <a:tr h="499932">
                <a:tc>
                  <a:txBody>
                    <a:bodyPr/>
                    <a:lstStyle/>
                    <a:p>
                      <a:pPr algn="ctr" fontAlgn="ct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区分</a:t>
                      </a:r>
                    </a:p>
                  </a:txBody>
                  <a:tcPr marL="8792" marR="8792" marT="9525" marB="0" anchor="ctr"/>
                </a:tc>
                <a:tc>
                  <a:txBody>
                    <a:bodyPr/>
                    <a:lstStyle/>
                    <a:p>
                      <a:pPr algn="ctr" fontAlgn="ct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8792" marR="8792" marT="9525" marB="0" anchor="ctr"/>
                </a:tc>
                <a:tc>
                  <a:txBody>
                    <a:bodyPr/>
                    <a:lstStyle/>
                    <a:p>
                      <a:pPr algn="ctr" fontAlgn="ct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令和元</a:t>
                      </a: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ctr" fontAlgn="ct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ctr" fontAlgn="ct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ctr" fontAlgn="ctr"/>
                      <a:endPar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R4.9</a:t>
                      </a:r>
                      <a:r>
                        <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月時点</a:t>
                      </a:r>
                    </a:p>
                    <a:p>
                      <a:pPr algn="ctr" fontAlgn="ctr"/>
                      <a:endPar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extLst>
                  <a:ext uri="{0D108BD9-81ED-4DB2-BD59-A6C34878D82A}">
                    <a16:rowId xmlns:a16="http://schemas.microsoft.com/office/drawing/2014/main" val="10000"/>
                  </a:ext>
                </a:extLst>
              </a:tr>
              <a:tr h="356410">
                <a:tc>
                  <a:txBody>
                    <a:bodyPr/>
                    <a:lstStyle/>
                    <a:p>
                      <a:pPr algn="ctr"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実施機関数</a:t>
                      </a:r>
                    </a:p>
                  </a:txBody>
                  <a:tcPr marL="8792" marR="8792" marT="9525" marB="0" anchor="ctr"/>
                </a:tc>
                <a:tc>
                  <a:txBody>
                    <a:bodyPr/>
                    <a:lstStyle/>
                    <a:p>
                      <a:pPr algn="r"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 </a:t>
                      </a:r>
                    </a:p>
                  </a:txBody>
                  <a:tcPr marL="8792" marR="8792" marT="9525" marB="0" anchor="ctr"/>
                </a:tc>
                <a:tc>
                  <a:txBody>
                    <a:bodyPr/>
                    <a:lstStyle/>
                    <a:p>
                      <a:pPr algn="r"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 </a:t>
                      </a: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extLst>
                  <a:ext uri="{0D108BD9-81ED-4DB2-BD59-A6C34878D82A}">
                    <a16:rowId xmlns:a16="http://schemas.microsoft.com/office/drawing/2014/main" val="10001"/>
                  </a:ext>
                </a:extLst>
              </a:tr>
              <a:tr h="356410">
                <a:tc>
                  <a:txBody>
                    <a:bodyPr/>
                    <a:lstStyle/>
                    <a:p>
                      <a:pPr algn="ctr"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初回面談数</a:t>
                      </a: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1,804 </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3,677</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5,010</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3,664</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1,795</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extLst>
                  <a:ext uri="{0D108BD9-81ED-4DB2-BD59-A6C34878D82A}">
                    <a16:rowId xmlns:a16="http://schemas.microsoft.com/office/drawing/2014/main" val="10002"/>
                  </a:ext>
                </a:extLst>
              </a:tr>
              <a:tr h="356410">
                <a:tc>
                  <a:txBody>
                    <a:bodyPr/>
                    <a:lstStyle/>
                    <a:p>
                      <a:pPr algn="ctr"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評価実施数</a:t>
                      </a: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942 </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2,077</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3,585</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2,851</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1,166</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extLst>
                  <a:ext uri="{0D108BD9-81ED-4DB2-BD59-A6C34878D82A}">
                    <a16:rowId xmlns:a16="http://schemas.microsoft.com/office/drawing/2014/main" val="10003"/>
                  </a:ext>
                </a:extLst>
              </a:tr>
              <a:tr h="356410">
                <a:tc>
                  <a:txBody>
                    <a:bodyPr/>
                    <a:lstStyle/>
                    <a:p>
                      <a:pPr algn="ctr"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中断件数</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1,263</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1,488</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938</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530</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extLst>
                  <a:ext uri="{0D108BD9-81ED-4DB2-BD59-A6C34878D82A}">
                    <a16:rowId xmlns:a16="http://schemas.microsoft.com/office/drawing/2014/main" val="3511774792"/>
                  </a:ext>
                </a:extLst>
              </a:tr>
              <a:tr h="356410">
                <a:tc>
                  <a:txBody>
                    <a:bodyPr/>
                    <a:lstStyle/>
                    <a:p>
                      <a:pPr algn="ctr"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中断率</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13.6%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35.6%</a:t>
                      </a:r>
                    </a:p>
                  </a:txBody>
                  <a:tcPr marL="9525" marR="9525" marT="9525" marB="0" anchor="ctr"/>
                </a:tc>
                <a:tc>
                  <a:txBody>
                    <a:bodyPr/>
                    <a:lstStyle/>
                    <a:p>
                      <a:pPr algn="r"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rPr>
                        <a:t>29.9%</a:t>
                      </a:r>
                    </a:p>
                  </a:txBody>
                  <a:tcPr marL="9525" marR="9525"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25.6</a:t>
                      </a:r>
                      <a:r>
                        <a:rPr lang="ja-JP" altLang="en-US" sz="1400" dirty="0" smtClean="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29.5％</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extLst>
                  <a:ext uri="{0D108BD9-81ED-4DB2-BD59-A6C34878D82A}">
                    <a16:rowId xmlns:a16="http://schemas.microsoft.com/office/drawing/2014/main" val="3623150202"/>
                  </a:ext>
                </a:extLst>
              </a:tr>
            </a:tbl>
          </a:graphicData>
        </a:graphic>
      </p:graphicFrame>
      <p:graphicFrame>
        <p:nvGraphicFramePr>
          <p:cNvPr id="17" name="グラフ 16"/>
          <p:cNvGraphicFramePr>
            <a:graphicFrameLocks/>
          </p:cNvGraphicFramePr>
          <p:nvPr>
            <p:extLst>
              <p:ext uri="{D42A27DB-BD31-4B8C-83A1-F6EECF244321}">
                <p14:modId xmlns:p14="http://schemas.microsoft.com/office/powerpoint/2010/main" val="3604034002"/>
              </p:ext>
            </p:extLst>
          </p:nvPr>
        </p:nvGraphicFramePr>
        <p:xfrm>
          <a:off x="191150" y="3833120"/>
          <a:ext cx="5028922" cy="2548208"/>
        </p:xfrm>
        <a:graphic>
          <a:graphicData uri="http://schemas.openxmlformats.org/drawingml/2006/chart">
            <c:chart xmlns:c="http://schemas.openxmlformats.org/drawingml/2006/chart" xmlns:r="http://schemas.openxmlformats.org/officeDocument/2006/relationships" r:id="rId5"/>
          </a:graphicData>
        </a:graphic>
      </p:graphicFrame>
      <p:sp>
        <p:nvSpPr>
          <p:cNvPr id="16" name="正方形/長方形 15"/>
          <p:cNvSpPr/>
          <p:nvPr/>
        </p:nvSpPr>
        <p:spPr>
          <a:xfrm>
            <a:off x="5480151" y="3800555"/>
            <a:ext cx="3454539" cy="1277273"/>
          </a:xfrm>
          <a:prstGeom prst="rect">
            <a:avLst/>
          </a:prstGeom>
          <a:solidFill>
            <a:schemeClr val="accent6">
              <a:lumMod val="20000"/>
              <a:lumOff val="80000"/>
            </a:schemeClr>
          </a:solidFill>
        </p:spPr>
        <p:txBody>
          <a:bodyPr wrap="square">
            <a:spAutoFit/>
          </a:bodyPr>
          <a:lstStyle/>
          <a:p>
            <a:pPr marL="87313" indent="-87313"/>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・令和</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2</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年度と令和</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3</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年度を比較すると中断率が低減しています。</a:t>
            </a:r>
            <a:endParaRPr lang="en-US" altLang="ja-JP" sz="1100" dirty="0">
              <a:latin typeface="BIZ UDゴシック" panose="020B0400000000000000" pitchFamily="49" charset="-128"/>
              <a:ea typeface="BIZ UDゴシック" panose="020B0400000000000000" pitchFamily="49" charset="-128"/>
              <a:cs typeface="メイリオ" panose="020B0604030504040204" pitchFamily="50" charset="-128"/>
            </a:endParaRPr>
          </a:p>
          <a:p>
            <a:pPr marL="87313" indent="-87313"/>
            <a:endPar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87313" indent="-87313"/>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・令和</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2</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年度特定保健指導の対象者</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37,641</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人、初回面談実施件数</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12,141</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人、初回面談実施率</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32.3</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endPar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87313" indent="-87313"/>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1100" dirty="0">
                <a:latin typeface="BIZ UDゴシック" panose="020B0400000000000000" pitchFamily="49" charset="-128"/>
                <a:ea typeface="BIZ UDゴシック" panose="020B0400000000000000" pitchFamily="49" charset="-128"/>
                <a:cs typeface="メイリオ" panose="020B0604030504040204" pitchFamily="50" charset="-128"/>
              </a:rPr>
              <a:t>令和</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3</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年度特定保健指導の対象者</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38,663</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人、初回面談実施件数</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11,978</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人、初回面談実施率</a:t>
            </a:r>
            <a:r>
              <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rPr>
              <a:t>30.9</a:t>
            </a:r>
            <a:r>
              <a:rPr lang="ja-JP" altLang="en-US" sz="11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endParaRPr lang="en-US" altLang="ja-JP" sz="11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8" name="正方形/長方形 17"/>
          <p:cNvSpPr/>
          <p:nvPr/>
        </p:nvSpPr>
        <p:spPr>
          <a:xfrm>
            <a:off x="5504107" y="5170651"/>
            <a:ext cx="3454538" cy="646331"/>
          </a:xfrm>
          <a:prstGeom prst="rect">
            <a:avLst/>
          </a:prstGeom>
          <a:solidFill>
            <a:schemeClr val="accent6">
              <a:lumMod val="20000"/>
              <a:lumOff val="80000"/>
            </a:schemeClr>
          </a:solidFill>
        </p:spPr>
        <p:txBody>
          <a:bodyPr wrap="square">
            <a:spAutoFit/>
          </a:bodyPr>
          <a:lstStyle/>
          <a:p>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＜課題＞</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①生活</a:t>
            </a:r>
            <a:r>
              <a:rPr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rPr>
              <a:t>習慣改善</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が必要な対象者のおよそ</a:t>
            </a:r>
            <a:r>
              <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rPr>
              <a:t>7</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割に　</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rPr>
              <a:t>　</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面談できていない</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3" name="スライド番号プレースホルダー 3"/>
          <p:cNvSpPr>
            <a:spLocks noGrp="1"/>
          </p:cNvSpPr>
          <p:nvPr>
            <p:ph type="sldNum" sz="quarter" idx="12"/>
          </p:nvPr>
        </p:nvSpPr>
        <p:spPr>
          <a:xfrm>
            <a:off x="4165879" y="6488591"/>
            <a:ext cx="812242" cy="365125"/>
          </a:xfrm>
        </p:spPr>
        <p:txBody>
          <a:bodyPr/>
          <a:lstStyle/>
          <a:p>
            <a:fld id="{FF7AB8E5-EA74-49F0-9DF9-0A7C0ED13750}" type="slidenum">
              <a:rPr kumimoji="1" lang="ja-JP" altLang="en-US" sz="1800" smtClean="0"/>
              <a:t>10</a:t>
            </a:fld>
            <a:endParaRPr kumimoji="1" lang="ja-JP" altLang="en-US" sz="1800" dirty="0"/>
          </a:p>
        </p:txBody>
      </p:sp>
      <p:sp>
        <p:nvSpPr>
          <p:cNvPr id="19" name="テキスト ボックス 18"/>
          <p:cNvSpPr txBox="1"/>
          <p:nvPr/>
        </p:nvSpPr>
        <p:spPr>
          <a:xfrm>
            <a:off x="-9425" y="270965"/>
            <a:ext cx="9144000" cy="523220"/>
          </a:xfrm>
          <a:prstGeom prst="rect">
            <a:avLst/>
          </a:prstGeom>
          <a:solidFill>
            <a:srgbClr val="0070C0"/>
          </a:solidFill>
        </p:spPr>
        <p:txBody>
          <a:bodyPr wrap="square" rtlCol="0" anchor="ctr">
            <a:spAutoFit/>
          </a:bodyPr>
          <a:lstStyle/>
          <a:p>
            <a:r>
              <a:rPr lang="ja-JP" altLang="en-US" sz="2800" b="1" dirty="0" smtClean="0">
                <a:solidFill>
                  <a:schemeClr val="bg1"/>
                </a:solidFill>
                <a:latin typeface="BIZ UDゴシック" panose="020B0400000000000000" pitchFamily="49" charset="-128"/>
                <a:ea typeface="BIZ UDゴシック" panose="020B0400000000000000" pitchFamily="49" charset="-128"/>
              </a:rPr>
              <a:t>　特定保健指導　　</a:t>
            </a:r>
            <a:r>
              <a:rPr lang="ja-JP" altLang="en-US" sz="2400" b="1" dirty="0" smtClean="0">
                <a:solidFill>
                  <a:schemeClr val="bg1"/>
                </a:solidFill>
                <a:latin typeface="BIZ UDゴシック" panose="020B0400000000000000" pitchFamily="49" charset="-128"/>
                <a:ea typeface="BIZ UDゴシック" panose="020B0400000000000000" pitchFamily="49" charset="-128"/>
              </a:rPr>
              <a:t>－ </a:t>
            </a:r>
            <a:r>
              <a:rPr lang="ja-JP" altLang="en-US" sz="24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実施</a:t>
            </a:r>
            <a:r>
              <a:rPr lang="en-US" altLang="ja-JP" sz="2400" b="1" dirty="0" err="1"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機関</a:t>
            </a:r>
            <a:r>
              <a:rPr lang="ja-JP" altLang="en-US" sz="24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の</a:t>
            </a:r>
            <a:r>
              <a:rPr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実施</a:t>
            </a:r>
            <a:r>
              <a:rPr lang="ja-JP" altLang="en-US" sz="24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状況 －</a:t>
            </a:r>
            <a:endParaRPr kumimoji="1" lang="ja-JP" altLang="en-US" sz="2400" b="1" dirty="0">
              <a:solidFill>
                <a:schemeClr val="bg1"/>
              </a:solidFill>
              <a:latin typeface="BIZ UDゴシック" panose="020B0400000000000000" pitchFamily="49" charset="-128"/>
              <a:ea typeface="BIZ UDゴシック" panose="020B0400000000000000" pitchFamily="49" charset="-128"/>
            </a:endParaRPr>
          </a:p>
        </p:txBody>
      </p:sp>
      <p:sp>
        <p:nvSpPr>
          <p:cNvPr id="15" name="正方形/長方形 14"/>
          <p:cNvSpPr/>
          <p:nvPr/>
        </p:nvSpPr>
        <p:spPr>
          <a:xfrm>
            <a:off x="5509104" y="5850412"/>
            <a:ext cx="3454538" cy="461665"/>
          </a:xfrm>
          <a:prstGeom prst="rect">
            <a:avLst/>
          </a:prstGeom>
          <a:solidFill>
            <a:schemeClr val="accent6">
              <a:lumMod val="20000"/>
              <a:lumOff val="80000"/>
            </a:schemeClr>
          </a:solidFill>
        </p:spPr>
        <p:txBody>
          <a:bodyPr wrap="square">
            <a:spAutoFit/>
          </a:bodyPr>
          <a:lstStyle/>
          <a:p>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②初回面談実施してもおよそ</a:t>
            </a:r>
            <a:r>
              <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rPr>
              <a:t>3</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割には、国の</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rPr>
              <a:t>　</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報告につながっていない</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p:txBody>
      </p:sp>
    </p:spTree>
    <p:extLst>
      <p:ext uri="{BB962C8B-B14F-4D97-AF65-F5344CB8AC3E}">
        <p14:creationId xmlns:p14="http://schemas.microsoft.com/office/powerpoint/2010/main" val="93877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7212"/>
            <a:ext cx="7772400" cy="1200329"/>
          </a:xfrm>
          <a:solidFill>
            <a:srgbClr val="00B0F0"/>
          </a:solidFill>
        </p:spPr>
        <p:txBody>
          <a:bodyPr>
            <a:spAutoFit/>
          </a:bodyPr>
          <a:lstStyle/>
          <a:p>
            <a:r>
              <a:rPr lang="ja-JP" altLang="en-US"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t>初回面談実施率</a:t>
            </a:r>
            <a:r>
              <a:rPr kumimoji="1" lang="ja-JP" altLang="en-US"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t>の高い実施機関　</a:t>
            </a:r>
            <a:r>
              <a:rPr kumimoji="1" lang="en-US" altLang="ja-JP"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t/>
            </a:r>
            <a:br>
              <a:rPr kumimoji="1" lang="en-US" altLang="ja-JP"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br>
            <a:r>
              <a:rPr kumimoji="1" lang="en-US" altLang="ja-JP"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t>B</a:t>
            </a:r>
            <a:r>
              <a:rPr kumimoji="1" lang="ja-JP" altLang="en-US"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t>ｅｓｔ３</a:t>
            </a:r>
            <a:r>
              <a:rPr kumimoji="1" lang="en-US" altLang="ja-JP" sz="3600" dirty="0" smtClean="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rPr>
              <a:t>!</a:t>
            </a:r>
            <a:endParaRPr kumimoji="1" lang="ja-JP" altLang="en-US" sz="3600" dirty="0">
              <a:solidFill>
                <a:schemeClr val="bg1"/>
              </a:solidFill>
              <a:effectLst>
                <a:outerShdw blurRad="50800" dist="38100" dir="2700000" algn="tl" rotWithShape="0">
                  <a:prstClr val="black">
                    <a:alpha val="40000"/>
                  </a:prstClr>
                </a:outerShdw>
              </a:effectLst>
              <a:latin typeface="HGP創英角ｺﾞｼｯｸUB" panose="020B0900000000000000" pitchFamily="50" charset="-128"/>
              <a:ea typeface="HGP創英角ｺﾞｼｯｸUB" panose="020B0900000000000000" pitchFamily="50" charset="-128"/>
            </a:endParaRPr>
          </a:p>
        </p:txBody>
      </p:sp>
      <p:sp>
        <p:nvSpPr>
          <p:cNvPr id="4" name="正方形/長方形 3"/>
          <p:cNvSpPr/>
          <p:nvPr/>
        </p:nvSpPr>
        <p:spPr>
          <a:xfrm>
            <a:off x="3568392" y="4293096"/>
            <a:ext cx="2007217" cy="1656184"/>
          </a:xfrm>
          <a:prstGeom prst="rect">
            <a:avLst/>
          </a:prstGeom>
          <a:solidFill>
            <a:schemeClr val="accent1">
              <a:lumMod val="20000"/>
              <a:lumOff val="80000"/>
            </a:schemeClr>
          </a:solidFill>
          <a:ln>
            <a:solidFill>
              <a:schemeClr val="bg1">
                <a:lumMod val="85000"/>
              </a:schemeClr>
            </a:solidFill>
          </a:ln>
          <a:scene3d>
            <a:camera prst="orthographicFront"/>
            <a:lightRig rig="threePt" dir="t"/>
          </a:scene3d>
          <a:sp3d>
            <a:extrusionClr>
              <a:schemeClr val="bg1">
                <a:lumMod val="7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済生会福島総合</a:t>
            </a:r>
            <a:r>
              <a:rPr kumimoji="1" lang="ja-JP" altLang="en-US"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病院</a:t>
            </a:r>
            <a:endParaRPr kumimoji="1" lang="en-US" altLang="ja-JP"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endParaRPr>
          </a:p>
          <a:p>
            <a:pPr algn="ctr"/>
            <a:r>
              <a:rPr lang="en-US" altLang="ja-JP"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99.6％</a:t>
            </a:r>
          </a:p>
          <a:p>
            <a:pPr algn="ctr"/>
            <a:r>
              <a:rPr kumimoji="1" lang="ja-JP" altLang="en-US"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a:t>
            </a:r>
            <a:r>
              <a:rPr kumimoji="1" lang="en-US" altLang="ja-JP"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226</a:t>
            </a:r>
            <a:r>
              <a:rPr kumimoji="1" lang="ja-JP" altLang="en-US"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件）</a:t>
            </a:r>
            <a:endParaRPr kumimoji="1" lang="en-US" altLang="ja-JP"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endParaRPr>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8866" y="3162970"/>
            <a:ext cx="1820199" cy="2028077"/>
          </a:xfrm>
          <a:prstGeom prst="rect">
            <a:avLst/>
          </a:prstGeom>
        </p:spPr>
      </p:pic>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6388" y="2924944"/>
            <a:ext cx="2069842" cy="2069842"/>
          </a:xfrm>
          <a:prstGeom prst="rect">
            <a:avLst/>
          </a:prstGeom>
        </p:spPr>
      </p:pic>
      <p:sp>
        <p:nvSpPr>
          <p:cNvPr id="8" name="楕円 7"/>
          <p:cNvSpPr/>
          <p:nvPr/>
        </p:nvSpPr>
        <p:spPr>
          <a:xfrm rot="19817087">
            <a:off x="2422015" y="3875156"/>
            <a:ext cx="648072" cy="648072"/>
          </a:xfrm>
          <a:prstGeom prst="ellipse">
            <a:avLst/>
          </a:prstGeom>
          <a:solidFill>
            <a:schemeClr val="bg1">
              <a:lumMod val="85000"/>
            </a:schemeClr>
          </a:solidFill>
          <a:ln>
            <a:solidFill>
              <a:schemeClr val="bg1">
                <a:lumMod val="6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a:bevelT w="82550" h="38100" prst="coolSlant"/>
            </a:sp3d>
          </a:bodyP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２位</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pic>
        <p:nvPicPr>
          <p:cNvPr id="12" name="図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8243" y="901953"/>
            <a:ext cx="3040139" cy="3444917"/>
          </a:xfrm>
          <a:prstGeom prst="rect">
            <a:avLst/>
          </a:prstGeom>
        </p:spPr>
      </p:pic>
      <p:sp>
        <p:nvSpPr>
          <p:cNvPr id="7" name="楕円 6"/>
          <p:cNvSpPr/>
          <p:nvPr/>
        </p:nvSpPr>
        <p:spPr>
          <a:xfrm>
            <a:off x="3258557" y="1364578"/>
            <a:ext cx="663649" cy="663649"/>
          </a:xfrm>
          <a:prstGeom prst="ellipse">
            <a:avLst/>
          </a:prstGeom>
          <a:solidFill>
            <a:srgbClr val="FADF6C"/>
          </a:solidFill>
          <a:ln>
            <a:solidFill>
              <a:schemeClr val="accent6">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a:bevelT w="82550" h="38100" prst="coolSlant"/>
            </a:sp3d>
          </a:bodyPr>
          <a:lstStyle/>
          <a:p>
            <a:pPr algn="ctr"/>
            <a:r>
              <a:rPr kumimoji="1" lang="ja-JP" altLang="en-US" sz="1200" dirty="0" smtClean="0">
                <a:solidFill>
                  <a:srgbClr val="FFFF00"/>
                </a:solidFill>
                <a:latin typeface="HGP創英角ｺﾞｼｯｸUB" panose="020B0900000000000000" pitchFamily="50" charset="-128"/>
                <a:ea typeface="HGP創英角ｺﾞｼｯｸUB" panose="020B0900000000000000" pitchFamily="50" charset="-128"/>
              </a:rPr>
              <a:t>１位</a:t>
            </a:r>
            <a:endParaRPr kumimoji="1" lang="ja-JP" altLang="en-US" sz="1200" dirty="0">
              <a:solidFill>
                <a:srgbClr val="FFFF00"/>
              </a:solidFill>
              <a:latin typeface="HGP創英角ｺﾞｼｯｸUB" panose="020B0900000000000000" pitchFamily="50" charset="-128"/>
              <a:ea typeface="HGP創英角ｺﾞｼｯｸUB" panose="020B0900000000000000" pitchFamily="50" charset="-128"/>
            </a:endParaRPr>
          </a:p>
        </p:txBody>
      </p:sp>
      <p:sp>
        <p:nvSpPr>
          <p:cNvPr id="13" name="正方形/長方形 12"/>
          <p:cNvSpPr/>
          <p:nvPr/>
        </p:nvSpPr>
        <p:spPr>
          <a:xfrm>
            <a:off x="1561175" y="4941168"/>
            <a:ext cx="2007217" cy="1002708"/>
          </a:xfrm>
          <a:prstGeom prst="rect">
            <a:avLst/>
          </a:prstGeom>
          <a:solidFill>
            <a:schemeClr val="accent2">
              <a:lumMod val="20000"/>
              <a:lumOff val="80000"/>
            </a:schemeClr>
          </a:solidFill>
          <a:ln>
            <a:solidFill>
              <a:schemeClr val="bg1">
                <a:lumMod val="85000"/>
              </a:schemeClr>
            </a:solidFill>
          </a:ln>
          <a:scene3d>
            <a:camera prst="orthographicFront"/>
            <a:lightRig rig="threePt" dir="t"/>
          </a:scene3d>
          <a:sp3d>
            <a:extrusionClr>
              <a:schemeClr val="bg1">
                <a:lumMod val="7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済生会川俣病院</a:t>
            </a:r>
            <a:endParaRPr kumimoji="1" lang="en-US" altLang="ja-JP"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endParaRPr>
          </a:p>
          <a:p>
            <a:pPr algn="ctr"/>
            <a:r>
              <a:rPr kumimoji="1" lang="en-US" altLang="ja-JP"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87.9％</a:t>
            </a:r>
            <a:r>
              <a:rPr kumimoji="1" lang="ja-JP" altLang="en-US"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a:t>
            </a:r>
            <a:r>
              <a:rPr lang="en-US" altLang="ja-JP"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87</a:t>
            </a:r>
            <a:r>
              <a:rPr lang="ja-JP" altLang="en-US"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件）</a:t>
            </a:r>
            <a:endParaRPr kumimoji="1" lang="en-US" altLang="ja-JP" sz="16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endParaRPr>
          </a:p>
        </p:txBody>
      </p:sp>
      <p:cxnSp>
        <p:nvCxnSpPr>
          <p:cNvPr id="16" name="直線コネクタ 15"/>
          <p:cNvCxnSpPr/>
          <p:nvPr/>
        </p:nvCxnSpPr>
        <p:spPr>
          <a:xfrm>
            <a:off x="287524" y="5943876"/>
            <a:ext cx="856895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6771610" y="3850102"/>
            <a:ext cx="72008" cy="247359"/>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9" name="直線コネクタ 18"/>
          <p:cNvCxnSpPr/>
          <p:nvPr/>
        </p:nvCxnSpPr>
        <p:spPr>
          <a:xfrm>
            <a:off x="6551472" y="3875330"/>
            <a:ext cx="8429" cy="211433"/>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25" name="テキスト ボックス 24"/>
          <p:cNvSpPr txBox="1"/>
          <p:nvPr/>
        </p:nvSpPr>
        <p:spPr>
          <a:xfrm>
            <a:off x="539552" y="6067711"/>
            <a:ext cx="3382654" cy="276999"/>
          </a:xfrm>
          <a:prstGeom prst="rect">
            <a:avLst/>
          </a:prstGeom>
          <a:noFill/>
        </p:spPr>
        <p:txBody>
          <a:bodyPr wrap="square" rtlCol="0">
            <a:spAutoFit/>
          </a:bodyPr>
          <a:lstStyle/>
          <a:p>
            <a:r>
              <a:rPr kumimoji="1" lang="en-US" altLang="ja-JP" sz="1200" dirty="0" smtClean="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健診機関別の保健指導実績　</a:t>
            </a:r>
            <a:r>
              <a:rPr lang="ja-JP" altLang="en-US" sz="1200" dirty="0" smtClean="0">
                <a:latin typeface="BIZ UDPゴシック" panose="020B0400000000000000" pitchFamily="50" charset="-128"/>
                <a:ea typeface="BIZ UDPゴシック" panose="020B0400000000000000" pitchFamily="50" charset="-128"/>
              </a:rPr>
              <a:t>令和</a:t>
            </a:r>
            <a:r>
              <a:rPr lang="en-US" altLang="ja-JP" sz="1200" dirty="0" smtClean="0">
                <a:latin typeface="BIZ UDPゴシック" panose="020B0400000000000000" pitchFamily="50" charset="-128"/>
                <a:ea typeface="BIZ UDPゴシック" panose="020B0400000000000000" pitchFamily="50" charset="-128"/>
              </a:rPr>
              <a:t>3</a:t>
            </a:r>
            <a:r>
              <a:rPr lang="ja-JP" altLang="en-US" sz="1200" dirty="0" smtClean="0">
                <a:latin typeface="BIZ UDPゴシック" panose="020B0400000000000000" pitchFamily="50" charset="-128"/>
                <a:ea typeface="BIZ UDPゴシック" panose="020B0400000000000000" pitchFamily="50" charset="-128"/>
              </a:rPr>
              <a:t>年度</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17" name="直線コネクタ 16"/>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20" name="Picture 2" descr="\\p82ns56\p82v0103\sharefs\07.福島支部\75.保健G\＜Ⅰ健＞健診機関発出文書関係\28年度健診実施機関事務打合せ会議\y_fukushima.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21" name="図 2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9" name="楕円 8"/>
          <p:cNvSpPr/>
          <p:nvPr/>
        </p:nvSpPr>
        <p:spPr>
          <a:xfrm>
            <a:off x="6336461" y="4083537"/>
            <a:ext cx="631332" cy="631332"/>
          </a:xfrm>
          <a:prstGeom prst="ellipse">
            <a:avLst/>
          </a:prstGeom>
          <a:solidFill>
            <a:schemeClr val="accent6">
              <a:lumMod val="60000"/>
              <a:lumOff val="40000"/>
            </a:schemeClr>
          </a:solidFill>
          <a:ln>
            <a:solidFill>
              <a:schemeClr val="accent6"/>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a:bevelT w="82550" h="38100" prst="coolSlant"/>
            </a:sp3d>
          </a:bodyPr>
          <a:lstStyle/>
          <a:p>
            <a:pPr algn="ctr"/>
            <a:r>
              <a:rPr kumimoji="1" lang="ja-JP" altLang="en-US" sz="1100" dirty="0" smtClean="0">
                <a:solidFill>
                  <a:schemeClr val="accent6"/>
                </a:solidFill>
                <a:latin typeface="HGP創英角ｺﾞｼｯｸUB" panose="020B0900000000000000" pitchFamily="50" charset="-128"/>
                <a:ea typeface="HGP創英角ｺﾞｼｯｸUB" panose="020B0900000000000000" pitchFamily="50" charset="-128"/>
              </a:rPr>
              <a:t>３位</a:t>
            </a:r>
            <a:endParaRPr kumimoji="1" lang="ja-JP" altLang="en-US" sz="1100" dirty="0">
              <a:solidFill>
                <a:schemeClr val="accent6"/>
              </a:solidFill>
              <a:latin typeface="HGP創英角ｺﾞｼｯｸUB" panose="020B0900000000000000" pitchFamily="50" charset="-128"/>
              <a:ea typeface="HGP創英角ｺﾞｼｯｸUB" panose="020B0900000000000000" pitchFamily="50" charset="-128"/>
            </a:endParaRPr>
          </a:p>
        </p:txBody>
      </p:sp>
      <p:sp>
        <p:nvSpPr>
          <p:cNvPr id="22" name="スライド番号プレースホルダー 3"/>
          <p:cNvSpPr>
            <a:spLocks noGrp="1"/>
          </p:cNvSpPr>
          <p:nvPr>
            <p:ph type="sldNum" sz="quarter" idx="12"/>
          </p:nvPr>
        </p:nvSpPr>
        <p:spPr>
          <a:xfrm>
            <a:off x="6807614" y="6083726"/>
            <a:ext cx="2133600" cy="365125"/>
          </a:xfrm>
        </p:spPr>
        <p:txBody>
          <a:bodyPr/>
          <a:lstStyle/>
          <a:p>
            <a:fld id="{FF7AB8E5-EA74-49F0-9DF9-0A7C0ED13750}" type="slidenum">
              <a:rPr kumimoji="1" lang="ja-JP" altLang="en-US" sz="1800" smtClean="0"/>
              <a:t>11</a:t>
            </a:fld>
            <a:endParaRPr kumimoji="1" lang="ja-JP" altLang="en-US" sz="1800" dirty="0"/>
          </a:p>
        </p:txBody>
      </p:sp>
      <p:sp>
        <p:nvSpPr>
          <p:cNvPr id="23" name="正方形/長方形 22"/>
          <p:cNvSpPr/>
          <p:nvPr/>
        </p:nvSpPr>
        <p:spPr>
          <a:xfrm>
            <a:off x="5587771" y="5133174"/>
            <a:ext cx="2007217" cy="781038"/>
          </a:xfrm>
          <a:prstGeom prst="rect">
            <a:avLst/>
          </a:prstGeom>
          <a:solidFill>
            <a:schemeClr val="accent3">
              <a:lumMod val="20000"/>
              <a:lumOff val="80000"/>
            </a:schemeClr>
          </a:solidFill>
          <a:ln>
            <a:solidFill>
              <a:schemeClr val="bg1">
                <a:lumMod val="85000"/>
              </a:schemeClr>
            </a:solidFill>
          </a:ln>
          <a:scene3d>
            <a:camera prst="orthographicFront"/>
            <a:lightRig rig="threePt" dir="t"/>
          </a:scene3d>
          <a:sp3d>
            <a:extrusionClr>
              <a:schemeClr val="bg1">
                <a:lumMod val="7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福島赤十字病院</a:t>
            </a:r>
            <a:endParaRPr kumimoji="1" lang="en-US" altLang="ja-JP"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endParaRPr>
          </a:p>
          <a:p>
            <a:pPr algn="ctr"/>
            <a:r>
              <a:rPr lang="en-US" altLang="ja-JP"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84.1％</a:t>
            </a:r>
            <a:r>
              <a:rPr lang="ja-JP" altLang="en-US"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a:t>
            </a:r>
            <a:r>
              <a:rPr lang="en-US" altLang="ja-JP"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132</a:t>
            </a:r>
            <a:r>
              <a:rPr lang="ja-JP" altLang="en-US"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rPr>
              <a:t>件）</a:t>
            </a:r>
            <a:endParaRPr kumimoji="1" lang="en-US" altLang="ja-JP" sz="1200" b="1" dirty="0" smtClean="0">
              <a:ln/>
              <a:solidFill>
                <a:srgbClr val="0070C0"/>
              </a:solidFill>
              <a:effectLst>
                <a:outerShdw blurRad="38100" dist="19050" dir="2700000" algn="tl" rotWithShape="0">
                  <a:schemeClr val="dk1">
                    <a:lumMod val="50000"/>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57958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4018" y="2996952"/>
            <a:ext cx="7772400" cy="523220"/>
          </a:xfrm>
        </p:spPr>
        <p:txBody>
          <a:bodyPr>
            <a:spAutoFit/>
          </a:bodyPr>
          <a:lstStyle/>
          <a:p>
            <a:r>
              <a:rPr lang="ja-JP" altLang="en-US" sz="2800" dirty="0">
                <a:latin typeface="BIZ UDゴシック" panose="020B0400000000000000" pitchFamily="49" charset="-128"/>
                <a:ea typeface="BIZ UDゴシック" panose="020B0400000000000000" pitchFamily="49" charset="-128"/>
                <a:cs typeface="メイリオ" panose="020B0604030504040204" pitchFamily="50" charset="-128"/>
              </a:rPr>
              <a:t>４</a:t>
            </a:r>
            <a:r>
              <a:rPr lang="en-US" altLang="ja-JP" sz="28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r>
              <a:rPr kumimoji="1" lang="ja-JP" altLang="en-US" sz="2800" dirty="0" smtClean="0">
                <a:latin typeface="BIZ UDゴシック" panose="020B0400000000000000" pitchFamily="49" charset="-128"/>
                <a:ea typeface="BIZ UDゴシック" panose="020B0400000000000000" pitchFamily="49" charset="-128"/>
                <a:cs typeface="メイリオ" panose="020B0604030504040204" pitchFamily="50" charset="-128"/>
              </a:rPr>
              <a:t>特定保健指導の</a:t>
            </a:r>
            <a:r>
              <a:rPr lang="ja-JP" altLang="en-US" sz="2800" dirty="0">
                <a:latin typeface="BIZ UDゴシック" panose="020B0400000000000000" pitchFamily="49" charset="-128"/>
                <a:ea typeface="BIZ UDゴシック" panose="020B0400000000000000" pitchFamily="49" charset="-128"/>
                <a:cs typeface="メイリオ" panose="020B0604030504040204" pitchFamily="50" charset="-128"/>
              </a:rPr>
              <a:t>初回</a:t>
            </a:r>
            <a:r>
              <a:rPr lang="ja-JP" altLang="en-US" sz="2800" dirty="0" smtClean="0">
                <a:latin typeface="BIZ UDゴシック" panose="020B0400000000000000" pitchFamily="49" charset="-128"/>
                <a:ea typeface="BIZ UDゴシック" panose="020B0400000000000000" pitchFamily="49" charset="-128"/>
                <a:cs typeface="メイリオ" panose="020B0604030504040204" pitchFamily="50" charset="-128"/>
              </a:rPr>
              <a:t>面談を増やすために</a:t>
            </a:r>
            <a:endParaRPr kumimoji="1" lang="ja-JP" altLang="en-US" sz="2800"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3" name="テキスト プレースホルダー 2"/>
          <p:cNvSpPr>
            <a:spLocks noGrp="1"/>
          </p:cNvSpPr>
          <p:nvPr>
            <p:ph type="body" idx="1"/>
          </p:nvPr>
        </p:nvSpPr>
        <p:spPr>
          <a:xfrm>
            <a:off x="685800" y="2492896"/>
            <a:ext cx="7772400" cy="400110"/>
          </a:xfrm>
        </p:spPr>
        <p:txBody>
          <a:bodyPr anchor="ctr">
            <a:spAutoFit/>
          </a:bodyPr>
          <a:lstStyle/>
          <a:p>
            <a:r>
              <a:rPr kumimoji="1" lang="ja-JP" altLang="en-US" dirty="0" smtClean="0">
                <a:latin typeface="BIZ UDゴシック" panose="020B0400000000000000" pitchFamily="49" charset="-128"/>
                <a:ea typeface="BIZ UDゴシック" panose="020B0400000000000000" pitchFamily="49" charset="-128"/>
                <a:cs typeface="メイリオ" panose="020B0604030504040204" pitchFamily="50" charset="-128"/>
              </a:rPr>
              <a:t>令和</a:t>
            </a:r>
            <a:r>
              <a:rPr kumimoji="1" lang="en-US" altLang="ja-JP" dirty="0" smtClean="0">
                <a:latin typeface="BIZ UDゴシック" panose="020B0400000000000000" pitchFamily="49" charset="-128"/>
                <a:ea typeface="BIZ UDゴシック" panose="020B0400000000000000" pitchFamily="49" charset="-128"/>
                <a:cs typeface="メイリオ" panose="020B0604030504040204" pitchFamily="50" charset="-128"/>
              </a:rPr>
              <a:t>3</a:t>
            </a:r>
            <a:r>
              <a:rPr kumimoji="1" lang="ja-JP" altLang="en-US" dirty="0" smtClean="0">
                <a:latin typeface="BIZ UDゴシック" panose="020B0400000000000000" pitchFamily="49" charset="-128"/>
                <a:ea typeface="BIZ UDゴシック" panose="020B0400000000000000" pitchFamily="49" charset="-128"/>
                <a:cs typeface="メイリオ" panose="020B0604030504040204" pitchFamily="50" charset="-128"/>
              </a:rPr>
              <a:t>年度　特定保健指導実施機関会議</a:t>
            </a:r>
            <a:endParaRPr kumimoji="1" lang="ja-JP" altLang="en-US"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4289512" y="6309320"/>
            <a:ext cx="560512" cy="365125"/>
          </a:xfrm>
        </p:spPr>
        <p:txBody>
          <a:bodyPr/>
          <a:lstStyle/>
          <a:p>
            <a:fld id="{FF7AB8E5-EA74-49F0-9DF9-0A7C0ED13750}" type="slidenum">
              <a:rPr kumimoji="1" lang="ja-JP" altLang="en-US" sz="1800" smtClean="0"/>
              <a:t>12</a:t>
            </a:fld>
            <a:endParaRPr kumimoji="1" lang="ja-JP" altLang="en-US" sz="1800" dirty="0"/>
          </a:p>
        </p:txBody>
      </p:sp>
    </p:spTree>
    <p:extLst>
      <p:ext uri="{BB962C8B-B14F-4D97-AF65-F5344CB8AC3E}">
        <p14:creationId xmlns:p14="http://schemas.microsoft.com/office/powerpoint/2010/main" val="2149584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4324" y="1042757"/>
            <a:ext cx="8826890" cy="1306123"/>
          </a:xfrm>
        </p:spPr>
        <p:txBody>
          <a:bodyPr>
            <a:normAutofit/>
          </a:bodyPr>
          <a:lstStyle/>
          <a:p>
            <a:pPr marL="0" indent="0">
              <a:buNone/>
            </a:pPr>
            <a:r>
              <a:rPr lang="ja-JP" altLang="en-US" sz="2800" b="1" dirty="0" smtClean="0">
                <a:solidFill>
                  <a:schemeClr val="accent6">
                    <a:lumMod val="75000"/>
                  </a:schemeClr>
                </a:solidFill>
              </a:rPr>
              <a:t>済生会福島総合病院</a:t>
            </a:r>
            <a:r>
              <a:rPr kumimoji="1" lang="ja-JP" altLang="en-US" sz="2800" b="1" dirty="0" smtClean="0">
                <a:solidFill>
                  <a:schemeClr val="accent6">
                    <a:lumMod val="75000"/>
                  </a:schemeClr>
                </a:solidFill>
              </a:rPr>
              <a:t>様</a:t>
            </a:r>
            <a:r>
              <a:rPr lang="ja-JP" altLang="en-US" sz="2800" dirty="0"/>
              <a:t>　</a:t>
            </a:r>
            <a:r>
              <a:rPr lang="ja-JP" altLang="en-US" sz="2800" dirty="0" smtClean="0"/>
              <a:t>　</a:t>
            </a:r>
            <a:r>
              <a:rPr lang="en-US" altLang="ja-JP" sz="2800" dirty="0"/>
              <a:t>2019</a:t>
            </a:r>
            <a:r>
              <a:rPr lang="ja-JP" altLang="en-US" sz="2800" dirty="0" smtClean="0"/>
              <a:t>年（令和元年）４月契約</a:t>
            </a:r>
            <a:endParaRPr lang="en-US" altLang="ja-JP" sz="2800" dirty="0" smtClean="0"/>
          </a:p>
          <a:p>
            <a:pPr marL="0" indent="0">
              <a:buNone/>
            </a:pPr>
            <a:r>
              <a:rPr lang="ja-JP" altLang="en-US" sz="1400" dirty="0" smtClean="0"/>
              <a:t>　　　</a:t>
            </a:r>
            <a:endParaRPr lang="en-US" altLang="ja-JP" sz="1400" dirty="0"/>
          </a:p>
          <a:p>
            <a:pPr marL="0" indent="0">
              <a:buNone/>
            </a:pPr>
            <a:r>
              <a:rPr lang="ja-JP" altLang="en-US" sz="1400" dirty="0" smtClean="0"/>
              <a:t>　＜実績＞</a:t>
            </a:r>
            <a:endParaRPr lang="en-US" altLang="ja-JP" sz="1400" dirty="0" smtClean="0"/>
          </a:p>
          <a:p>
            <a:pPr marL="0" indent="0">
              <a:buNone/>
            </a:pPr>
            <a:r>
              <a:rPr lang="ja-JP" altLang="en-US" sz="1400" dirty="0" smtClean="0"/>
              <a:t>　　（人）</a:t>
            </a:r>
            <a:endParaRPr lang="en-US" altLang="ja-JP" sz="1600" dirty="0" smtClean="0"/>
          </a:p>
        </p:txBody>
      </p:sp>
      <p:graphicFrame>
        <p:nvGraphicFramePr>
          <p:cNvPr id="2" name="グラフ 1"/>
          <p:cNvGraphicFramePr/>
          <p:nvPr>
            <p:extLst>
              <p:ext uri="{D42A27DB-BD31-4B8C-83A1-F6EECF244321}">
                <p14:modId xmlns:p14="http://schemas.microsoft.com/office/powerpoint/2010/main" val="1368902138"/>
              </p:ext>
            </p:extLst>
          </p:nvPr>
        </p:nvGraphicFramePr>
        <p:xfrm>
          <a:off x="287524" y="2245320"/>
          <a:ext cx="8568952" cy="4063482"/>
        </p:xfrm>
        <a:graphic>
          <a:graphicData uri="http://schemas.openxmlformats.org/drawingml/2006/chart">
            <c:chart xmlns:c="http://schemas.openxmlformats.org/drawingml/2006/chart" xmlns:r="http://schemas.openxmlformats.org/officeDocument/2006/relationships" r:id="rId2"/>
          </a:graphicData>
        </a:graphic>
      </p:graphicFrame>
      <p:sp>
        <p:nvSpPr>
          <p:cNvPr id="4" name="スライド番号プレースホルダー 3"/>
          <p:cNvSpPr>
            <a:spLocks noGrp="1"/>
          </p:cNvSpPr>
          <p:nvPr>
            <p:ph type="sldNum" sz="quarter" idx="12"/>
          </p:nvPr>
        </p:nvSpPr>
        <p:spPr>
          <a:xfrm>
            <a:off x="4261284" y="6451838"/>
            <a:ext cx="621432" cy="365125"/>
          </a:xfrm>
        </p:spPr>
        <p:txBody>
          <a:bodyPr/>
          <a:lstStyle/>
          <a:p>
            <a:fld id="{FF7AB8E5-EA74-49F0-9DF9-0A7C0ED13750}" type="slidenum">
              <a:rPr kumimoji="1" lang="ja-JP" altLang="en-US" sz="1800" smtClean="0"/>
              <a:t>13</a:t>
            </a:fld>
            <a:endParaRPr kumimoji="1" lang="ja-JP" altLang="en-US" sz="1800" dirty="0"/>
          </a:p>
        </p:txBody>
      </p:sp>
      <p:sp>
        <p:nvSpPr>
          <p:cNvPr id="14" name="正方形/長方形 13"/>
          <p:cNvSpPr/>
          <p:nvPr/>
        </p:nvSpPr>
        <p:spPr>
          <a:xfrm>
            <a:off x="0" y="188640"/>
            <a:ext cx="9143999" cy="463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４</a:t>
            </a:r>
            <a:r>
              <a:rPr lang="en-US" altLang="ja-JP"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20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特定保健指導</a:t>
            </a:r>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の</a:t>
            </a:r>
            <a:r>
              <a:rPr lang="ja-JP" altLang="en-US" sz="20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初回</a:t>
            </a:r>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面談を増やすために</a:t>
            </a:r>
            <a:endParaRPr lang="ja-JP" altLang="en-US" sz="11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5" name="正方形/長方形 14"/>
          <p:cNvSpPr/>
          <p:nvPr/>
        </p:nvSpPr>
        <p:spPr>
          <a:xfrm>
            <a:off x="341530" y="4971355"/>
            <a:ext cx="8460940" cy="1246495"/>
          </a:xfrm>
          <a:prstGeom prst="rect">
            <a:avLst/>
          </a:prstGeom>
          <a:solidFill>
            <a:schemeClr val="accent6">
              <a:lumMod val="20000"/>
              <a:lumOff val="80000"/>
            </a:schemeClr>
          </a:solidFill>
        </p:spPr>
        <p:style>
          <a:lnRef idx="3">
            <a:schemeClr val="lt1"/>
          </a:lnRef>
          <a:fillRef idx="1">
            <a:schemeClr val="accent6"/>
          </a:fillRef>
          <a:effectRef idx="1">
            <a:schemeClr val="accent6"/>
          </a:effectRef>
          <a:fontRef idx="minor">
            <a:schemeClr val="lt1"/>
          </a:fontRef>
        </p:style>
        <p:txBody>
          <a:bodyPr wrap="square">
            <a:spAutoFit/>
          </a:bodyPr>
          <a:lstStyle/>
          <a:p>
            <a:pPr>
              <a:spcAft>
                <a:spcPts val="600"/>
              </a:spcAft>
              <a:defRPr/>
            </a:pPr>
            <a:r>
              <a:rPr lang="ja-JP" altLang="en-US" sz="1600" b="1"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初回面談</a:t>
            </a:r>
            <a:r>
              <a:rPr lang="ja-JP" altLang="en-US" sz="1600" b="1"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するポイント：</a:t>
            </a:r>
            <a:endParaRPr lang="en-US" altLang="ja-JP" sz="1600" b="1"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542925" indent="-276225">
              <a:spcAft>
                <a:spcPts val="600"/>
              </a:spcAft>
              <a:buFont typeface="Wingdings" panose="05000000000000000000" pitchFamily="2" charset="2"/>
              <a:buChar char="l"/>
              <a:defRPr/>
            </a:pPr>
            <a:r>
              <a:rPr lang="ja-JP" altLang="en-US" sz="14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診察前に階層化をする</a:t>
            </a:r>
            <a:endParaRPr lang="en-US" altLang="ja-JP" sz="14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542925" indent="-276225">
              <a:spcAft>
                <a:spcPts val="600"/>
              </a:spcAft>
              <a:buFont typeface="Wingdings" panose="05000000000000000000" pitchFamily="2" charset="2"/>
              <a:buChar char="l"/>
              <a:defRPr/>
            </a:pPr>
            <a:r>
              <a:rPr lang="ja-JP" altLang="en-US" sz="14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医師の診察後に保健指導をする</a:t>
            </a:r>
            <a:endParaRPr lang="en-US" altLang="ja-JP" sz="14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542925" indent="-276225">
              <a:spcAft>
                <a:spcPts val="600"/>
              </a:spcAft>
              <a:buFont typeface="Wingdings" panose="05000000000000000000" pitchFamily="2" charset="2"/>
              <a:buChar char="l"/>
              <a:defRPr/>
            </a:pPr>
            <a:r>
              <a:rPr lang="ja-JP" altLang="en-US" sz="14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保健師等</a:t>
            </a:r>
            <a:r>
              <a:rPr lang="ja-JP" altLang="en-US" sz="14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の保健指導を拒否の場合は医師による指導を実施する</a:t>
            </a:r>
            <a:endParaRPr lang="en-US" altLang="ja-JP" sz="14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1" name="コンテンツ プレースホルダー 2"/>
          <p:cNvSpPr txBox="1">
            <a:spLocks/>
          </p:cNvSpPr>
          <p:nvPr/>
        </p:nvSpPr>
        <p:spPr>
          <a:xfrm>
            <a:off x="114324" y="692695"/>
            <a:ext cx="1361332" cy="309625"/>
          </a:xfrm>
          <a:prstGeom prst="rect">
            <a:avLst/>
          </a:prstGeom>
          <a:solidFill>
            <a:schemeClr val="accent5">
              <a:lumMod val="40000"/>
              <a:lumOff val="60000"/>
            </a:schemeClr>
          </a:solidFill>
          <a:ln w="19050">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Aft>
                <a:spcPts val="600"/>
              </a:spcAft>
              <a:buFont typeface="Arial" panose="020B0604020202020204" pitchFamily="34" charset="0"/>
              <a:buNone/>
              <a:defRPr/>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（１）事例１</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pic>
        <p:nvPicPr>
          <p:cNvPr id="10" name="Picture 2" descr="\\p82ns56\p82v0103\sharefs\07.福島支部\75.保健G\＜Ⅰ健＞健診機関発出文書関係\28年度健診実施機関事務打合せ会議\y_fukushim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直線コネクタ 11"/>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4728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95217" y="731972"/>
            <a:ext cx="6545908" cy="370019"/>
          </a:xfrm>
        </p:spPr>
        <p:txBody>
          <a:bodyPr>
            <a:noAutofit/>
          </a:bodyPr>
          <a:lstStyle/>
          <a:p>
            <a:pPr marL="0" indent="0">
              <a:buNone/>
            </a:pPr>
            <a:r>
              <a:rPr lang="ja-JP" altLang="en-US" sz="2800" b="1" dirty="0" smtClean="0">
                <a:solidFill>
                  <a:schemeClr val="accent6">
                    <a:lumMod val="75000"/>
                  </a:schemeClr>
                </a:solidFill>
              </a:rPr>
              <a:t>済生会福島総合病院</a:t>
            </a:r>
            <a:r>
              <a:rPr kumimoji="1" lang="ja-JP" altLang="en-US" sz="2800" b="1" dirty="0" smtClean="0">
                <a:solidFill>
                  <a:schemeClr val="accent6">
                    <a:lumMod val="75000"/>
                  </a:schemeClr>
                </a:solidFill>
              </a:rPr>
              <a:t>様</a:t>
            </a:r>
            <a:endParaRPr lang="en-US" altLang="ja-JP" sz="2800" dirty="0" smtClean="0"/>
          </a:p>
          <a:p>
            <a:pPr marL="0" indent="0">
              <a:buNone/>
            </a:pPr>
            <a:r>
              <a:rPr lang="ja-JP" altLang="en-US" sz="1200" dirty="0" smtClean="0"/>
              <a:t>　　　</a:t>
            </a:r>
            <a:endParaRPr lang="en-US" altLang="ja-JP" sz="1200" dirty="0"/>
          </a:p>
          <a:p>
            <a:pPr marL="0" indent="0">
              <a:buNone/>
            </a:pPr>
            <a:endParaRPr lang="en-US" altLang="ja-JP" sz="1200" dirty="0" smtClean="0"/>
          </a:p>
        </p:txBody>
      </p:sp>
      <p:sp>
        <p:nvSpPr>
          <p:cNvPr id="4" name="スライド番号プレースホルダー 3"/>
          <p:cNvSpPr>
            <a:spLocks noGrp="1"/>
          </p:cNvSpPr>
          <p:nvPr>
            <p:ph type="sldNum" sz="quarter" idx="12"/>
          </p:nvPr>
        </p:nvSpPr>
        <p:spPr>
          <a:xfrm>
            <a:off x="4261284" y="6451838"/>
            <a:ext cx="621432" cy="365125"/>
          </a:xfrm>
        </p:spPr>
        <p:txBody>
          <a:bodyPr/>
          <a:lstStyle/>
          <a:p>
            <a:fld id="{FF7AB8E5-EA74-49F0-9DF9-0A7C0ED13750}" type="slidenum">
              <a:rPr kumimoji="1" lang="ja-JP" altLang="en-US" sz="1800" smtClean="0"/>
              <a:t>14</a:t>
            </a:fld>
            <a:endParaRPr kumimoji="1" lang="ja-JP" altLang="en-US" sz="1800" dirty="0"/>
          </a:p>
        </p:txBody>
      </p:sp>
      <p:sp>
        <p:nvSpPr>
          <p:cNvPr id="14" name="正方形/長方形 13"/>
          <p:cNvSpPr/>
          <p:nvPr/>
        </p:nvSpPr>
        <p:spPr>
          <a:xfrm>
            <a:off x="0" y="188640"/>
            <a:ext cx="9143999" cy="463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４</a:t>
            </a:r>
            <a:r>
              <a:rPr lang="en-US" altLang="ja-JP"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20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特定保健指導</a:t>
            </a:r>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の</a:t>
            </a:r>
            <a:r>
              <a:rPr lang="ja-JP" altLang="en-US" sz="20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初回</a:t>
            </a:r>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面談を増やすために</a:t>
            </a:r>
            <a:endParaRPr lang="ja-JP" altLang="en-US" sz="11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5" name="正方形/長方形 14"/>
          <p:cNvSpPr/>
          <p:nvPr/>
        </p:nvSpPr>
        <p:spPr>
          <a:xfrm>
            <a:off x="755576" y="1450806"/>
            <a:ext cx="7377628" cy="4570482"/>
          </a:xfrm>
          <a:prstGeom prst="rect">
            <a:avLst/>
          </a:prstGeom>
          <a:solidFill>
            <a:schemeClr val="accent6">
              <a:lumMod val="20000"/>
              <a:lumOff val="80000"/>
            </a:schemeClr>
          </a:solidFill>
        </p:spPr>
        <p:style>
          <a:lnRef idx="3">
            <a:schemeClr val="lt1"/>
          </a:lnRef>
          <a:fillRef idx="1">
            <a:schemeClr val="accent6"/>
          </a:fillRef>
          <a:effectRef idx="1">
            <a:schemeClr val="accent6"/>
          </a:effectRef>
          <a:fontRef idx="minor">
            <a:schemeClr val="lt1"/>
          </a:fontRef>
        </p:style>
        <p:txBody>
          <a:bodyPr wrap="square">
            <a:spAutoFit/>
          </a:bodyPr>
          <a:lstStyle/>
          <a:p>
            <a:pPr>
              <a:spcAft>
                <a:spcPts val="600"/>
              </a:spcAft>
              <a:defRPr/>
            </a:pPr>
            <a:r>
              <a:rPr lang="ja-JP" altLang="en-US" b="1"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保健指導</a:t>
            </a:r>
            <a:r>
              <a:rPr lang="ja-JP" altLang="en-US" b="1"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の充実を図るために：</a:t>
            </a:r>
            <a:endParaRPr lang="en-US" altLang="ja-JP" b="1"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１</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．事務職が階層化の結果を指導の担当者に報告</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２</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．担当者より指導保健師に連絡実施する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３</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．対象者へアンケート用紙を渡し、記入漏れのないようアドバイス</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　</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　しながら記入していただく</a:t>
            </a:r>
            <a:endParaRPr lang="en-US" altLang="ja-JP"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４．アンケート</a:t>
            </a: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を</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受け取り入力する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５．アンケート結果を分析し指導内容を検討する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６</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．医師の診察後保健指導をする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７</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．改善する献立、改善する身体活動用紙を使い具体的なアドバイスを</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　</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　実施する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８．生活習慣の改善点を対象者とともに考える。喫煙、飲酒、嗜好品</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９</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．受診勧奨が必要な対象者には受診勧奨をする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en-US" altLang="ja-JP"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10</a:t>
            </a:r>
            <a:r>
              <a:rPr lang="ja-JP" altLang="en-US" sz="1600" dirty="0" err="1"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今後保健指導を継続するうえで障壁となるものはないか対象者と</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600"/>
              </a:spcAft>
              <a:defRPr/>
            </a:pPr>
            <a:r>
              <a:rPr lang="ja-JP" altLang="en-US" sz="1600" dirty="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　</a:t>
            </a:r>
            <a:r>
              <a:rPr lang="ja-JP" altLang="en-US"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rPr>
              <a:t>　ともに考え解決策を図る</a:t>
            </a:r>
            <a:endParaRPr lang="en-US" altLang="ja-JP" sz="1600" dirty="0" smtClean="0">
              <a:solidFill>
                <a:srgbClr val="0070C0"/>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1" name="コンテンツ プレースホルダー 2"/>
          <p:cNvSpPr txBox="1">
            <a:spLocks/>
          </p:cNvSpPr>
          <p:nvPr/>
        </p:nvSpPr>
        <p:spPr>
          <a:xfrm>
            <a:off x="114324" y="692695"/>
            <a:ext cx="1361332" cy="309625"/>
          </a:xfrm>
          <a:prstGeom prst="rect">
            <a:avLst/>
          </a:prstGeom>
          <a:solidFill>
            <a:schemeClr val="accent5">
              <a:lumMod val="40000"/>
              <a:lumOff val="60000"/>
            </a:schemeClr>
          </a:solidFill>
          <a:ln w="19050">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Aft>
                <a:spcPts val="600"/>
              </a:spcAft>
              <a:buFont typeface="Arial" panose="020B0604020202020204" pitchFamily="34" charset="0"/>
              <a:buNone/>
              <a:defRPr/>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（１）事例１</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a:p>
            <a:pPr marL="0" indent="0">
              <a:buFont typeface="Arial" panose="020B0604020202020204" pitchFamily="34" charset="0"/>
              <a:buNone/>
            </a:pPr>
            <a:r>
              <a:rPr lang="ja-JP" altLang="en-US" sz="1200" b="1" dirty="0" smtClean="0">
                <a:latin typeface="BIZ UDゴシック" panose="020B0400000000000000" pitchFamily="49" charset="-128"/>
                <a:ea typeface="BIZ UDゴシック" panose="020B0400000000000000" pitchFamily="49" charset="-128"/>
                <a:cs typeface="Meiryo UI" panose="020B0604030504040204" pitchFamily="50" charset="-128"/>
              </a:rPr>
              <a:t>　　　</a:t>
            </a:r>
            <a:endParaRPr lang="en-US" altLang="ja-JP" sz="1200" b="1" dirty="0" smtClean="0">
              <a:latin typeface="BIZ UDゴシック" panose="020B0400000000000000" pitchFamily="49" charset="-128"/>
              <a:ea typeface="BIZ UDゴシック" panose="020B0400000000000000" pitchFamily="49" charset="-128"/>
              <a:cs typeface="Meiryo UI" panose="020B0604030504040204" pitchFamily="50" charset="-128"/>
            </a:endParaRP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pic>
        <p:nvPicPr>
          <p:cNvPr id="10"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直線コネクタ 11"/>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229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5031" y="850832"/>
            <a:ext cx="80277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（２）参加者からの声～一部</a:t>
            </a:r>
            <a:r>
              <a:rPr lang="ja-JP" altLang="en-US"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抜粋</a:t>
            </a:r>
            <a:r>
              <a:rPr lang="ja-JP" altLang="en-US"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a:t>
            </a:r>
            <a:endParaRPr lang="en-US" altLang="ja-JP"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83993218"/>
              </p:ext>
            </p:extLst>
          </p:nvPr>
        </p:nvGraphicFramePr>
        <p:xfrm>
          <a:off x="251519" y="1409448"/>
          <a:ext cx="8640959" cy="4446716"/>
        </p:xfrm>
        <a:graphic>
          <a:graphicData uri="http://schemas.openxmlformats.org/drawingml/2006/table">
            <a:tbl>
              <a:tblPr firstRow="1" bandRow="1">
                <a:tableStyleId>{5C22544A-7EE6-4342-B048-85BDC9FD1C3A}</a:tableStyleId>
              </a:tblPr>
              <a:tblGrid>
                <a:gridCol w="411238">
                  <a:extLst>
                    <a:ext uri="{9D8B030D-6E8A-4147-A177-3AD203B41FA5}">
                      <a16:colId xmlns:a16="http://schemas.microsoft.com/office/drawing/2014/main" val="20000"/>
                    </a:ext>
                  </a:extLst>
                </a:gridCol>
                <a:gridCol w="2109041">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2304256">
                  <a:extLst>
                    <a:ext uri="{9D8B030D-6E8A-4147-A177-3AD203B41FA5}">
                      <a16:colId xmlns:a16="http://schemas.microsoft.com/office/drawing/2014/main" val="20004"/>
                    </a:ext>
                  </a:extLst>
                </a:gridCol>
              </a:tblGrid>
              <a:tr h="491936">
                <a:tc>
                  <a:txBody>
                    <a:bodyPr/>
                    <a:lstStyle/>
                    <a:p>
                      <a:pPr algn="ctr"/>
                      <a:endParaRPr kumimoji="1"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ctr"/>
                      <a:r>
                        <a:rPr kumimoji="1"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初回面談実施を増やす</a:t>
                      </a:r>
                      <a:endParaRPr kumimoji="1"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ctr"/>
                      <a:r>
                        <a:rPr kumimoji="1"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取り組みについて</a:t>
                      </a:r>
                      <a:endParaRPr kumimoji="1"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ctr"/>
                      <a:r>
                        <a:rPr kumimoji="1"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リピーター対策について</a:t>
                      </a:r>
                      <a:endParaRPr kumimoji="1"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ctr"/>
                      <a:r>
                        <a:rPr kumimoji="1"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継続支援の重要性</a:t>
                      </a:r>
                      <a:endParaRPr kumimoji="1"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ctr"/>
                      <a:r>
                        <a:rPr kumimoji="1"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貴職員に対する指導の工夫</a:t>
                      </a:r>
                      <a:endParaRPr kumimoji="1"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extLst>
                  <a:ext uri="{0D108BD9-81ED-4DB2-BD59-A6C34878D82A}">
                    <a16:rowId xmlns:a16="http://schemas.microsoft.com/office/drawing/2014/main" val="10000"/>
                  </a:ext>
                </a:extLst>
              </a:tr>
              <a:tr h="996954">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公立</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岩瀬病院様</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a:t>
                      </a:r>
                      <a:r>
                        <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rPr>
                        <a:t>3</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か月後の採血や体組成検査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が無料で受けられる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・昨年のデータと比較する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前回の担当者と別にして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新たな視点でアプローチ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する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・健診時のデータと比較し、</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変化を知ることが健康維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持・増進に不可欠である</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こ</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とを伝える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・月</a:t>
                      </a:r>
                      <a:r>
                        <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rPr>
                        <a:t>1</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回体組成検査し、電話でこま</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めに</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相談にのって、同じ職場内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にいるメリットをいかす</a:t>
                      </a:r>
                      <a:endParaRPr kumimoji="1" lang="ja-JP" altLang="en-US" sz="105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extLst>
                  <a:ext uri="{0D108BD9-81ED-4DB2-BD59-A6C34878D82A}">
                    <a16:rowId xmlns:a16="http://schemas.microsoft.com/office/drawing/2014/main" val="2250270511"/>
                  </a:ext>
                </a:extLst>
              </a:tr>
              <a:tr h="996954">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福島赤十字</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病院様</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・健診と保健指導はセットで</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あることを健診センター内に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ポスター掲示し、各自</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配布す</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る</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バインダーにも表示</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・身体計測時に該当になりそう</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な方に声かけ</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・健診始まりから数回にかけて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保健指導を受けるように促し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て</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いる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・リピーターになる方は改</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善点がたくさんあるので、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別の視点からアプローチ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を考えて支援していく</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・初回面談だけで生活改善（行動変容）していくのは難しい、個人に合わせた適切な目標を設定し、担当者が継続して支援すること説明する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・「指導」ではなく「支援」する態度を示し、本人が意味があると感じる内容を提供する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・保健指導該当者は健診当日に保</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健指導を実施することを勧めて</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いる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・院内ランを活用した保健指導を</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実施することができるので、電</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話や対面での実施が難しい場合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は本人希望で実施している</a:t>
                      </a:r>
                      <a:endParaRPr kumimoji="1" lang="ja-JP" altLang="en-US" sz="105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extLst>
                  <a:ext uri="{0D108BD9-81ED-4DB2-BD59-A6C34878D82A}">
                    <a16:rowId xmlns:a16="http://schemas.microsoft.com/office/drawing/2014/main" val="10004"/>
                  </a:ext>
                </a:extLst>
              </a:tr>
              <a:tr h="839731">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福島西部病院様</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・協会けんぽチラシ・ポスター</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で勧奨</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・健診当日に実施できなかった</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方は電話で利用勧奨</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・前回立てた目標の達成度、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ご本人の行動変容ステー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ジを評価して、達成しや</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す</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そうな目標、計画に変　</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更する</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ようにしている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・食事・運動の効果が顕著に</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実感できるのが改善を初め</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て</a:t>
                      </a:r>
                      <a:r>
                        <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rPr>
                        <a:t>3</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か月後程度になること、</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継続支援を受けての成功例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について触れる。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・一人ではなく一緒に頑張り</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kumimoji="1" lang="ja-JP" altLang="en-US" sz="1050" dirty="0" err="1" smtClean="0">
                          <a:latin typeface="BIZ UDゴシック" panose="020B0400000000000000" pitchFamily="49" charset="-128"/>
                          <a:ea typeface="BIZ UDゴシック" panose="020B0400000000000000" pitchFamily="49" charset="-128"/>
                          <a:cs typeface="メイリオ" panose="020B0604030504040204" pitchFamily="50" charset="-128"/>
                        </a:rPr>
                        <a:t>ま</a:t>
                      </a:r>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しょうと伝える</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tc>
                  <a:txBody>
                    <a:bodyPr/>
                    <a:lstStyle/>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・他のスタッフの目があるので、</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プライバシーに配慮しながら総</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務課と連携して利用勧奨しよう</a:t>
                      </a:r>
                      <a:endParaRPr kumimoji="1" lang="en-US" altLang="ja-JP" sz="105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algn="l"/>
                      <a:r>
                        <a:rPr kumimoji="1" lang="ja-JP" altLang="en-US" sz="1050" dirty="0" smtClean="0">
                          <a:latin typeface="BIZ UDゴシック" panose="020B0400000000000000" pitchFamily="49" charset="-128"/>
                          <a:ea typeface="BIZ UDゴシック" panose="020B0400000000000000" pitchFamily="49" charset="-128"/>
                          <a:cs typeface="メイリオ" panose="020B0604030504040204" pitchFamily="50" charset="-128"/>
                        </a:rPr>
                        <a:t>　と考えている</a:t>
                      </a:r>
                      <a:endParaRPr kumimoji="1" lang="ja-JP" altLang="en-US" sz="1050" dirty="0">
                        <a:latin typeface="BIZ UDゴシック" panose="020B0400000000000000" pitchFamily="49" charset="-128"/>
                        <a:ea typeface="BIZ UDゴシック" panose="020B0400000000000000" pitchFamily="49" charset="-128"/>
                        <a:cs typeface="メイリオ"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7" name="スライド番号プレースホルダー 3"/>
          <p:cNvSpPr>
            <a:spLocks noGrp="1"/>
          </p:cNvSpPr>
          <p:nvPr>
            <p:ph type="sldNum" sz="quarter" idx="12"/>
          </p:nvPr>
        </p:nvSpPr>
        <p:spPr>
          <a:xfrm>
            <a:off x="4189276" y="6502017"/>
            <a:ext cx="765448" cy="365125"/>
          </a:xfrm>
        </p:spPr>
        <p:txBody>
          <a:bodyPr/>
          <a:lstStyle/>
          <a:p>
            <a:fld id="{FF7AB8E5-EA74-49F0-9DF9-0A7C0ED13750}" type="slidenum">
              <a:rPr kumimoji="1" lang="ja-JP" altLang="en-US" sz="1800" smtClean="0"/>
              <a:t>15</a:t>
            </a:fld>
            <a:endParaRPr kumimoji="1" lang="ja-JP" altLang="en-US" sz="1800" dirty="0"/>
          </a:p>
        </p:txBody>
      </p:sp>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11"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13" name="正方形/長方形 12"/>
          <p:cNvSpPr/>
          <p:nvPr/>
        </p:nvSpPr>
        <p:spPr>
          <a:xfrm>
            <a:off x="0" y="188640"/>
            <a:ext cx="9143999" cy="463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４</a:t>
            </a:r>
            <a:r>
              <a:rPr lang="en-US" altLang="ja-JP" sz="20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20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特定保健指導の初回面談を増やすために</a:t>
            </a:r>
            <a:endParaRPr lang="ja-JP" altLang="en-US" sz="11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Tree>
    <p:extLst>
      <p:ext uri="{BB962C8B-B14F-4D97-AF65-F5344CB8AC3E}">
        <p14:creationId xmlns:p14="http://schemas.microsoft.com/office/powerpoint/2010/main" val="2365654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27" y="372038"/>
            <a:ext cx="9144000" cy="646331"/>
          </a:xfrm>
          <a:solidFill>
            <a:srgbClr val="0070C0"/>
          </a:solidFill>
        </p:spPr>
        <p:txBody>
          <a:bodyPr wrap="square">
            <a:spAutoFit/>
          </a:bodyPr>
          <a:lstStyle/>
          <a:p>
            <a:r>
              <a:rPr lang="ja-JP" altLang="en-US" sz="3600" b="1" dirty="0" smtClean="0">
                <a:solidFill>
                  <a:schemeClr val="bg1"/>
                </a:solidFill>
                <a:latin typeface="BIZ UDゴシック" panose="020B0400000000000000" pitchFamily="49" charset="-128"/>
                <a:ea typeface="BIZ UDゴシック" panose="020B0400000000000000" pitchFamily="49" charset="-128"/>
              </a:rPr>
              <a:t>実地調査からお伝えしたいこ</a:t>
            </a:r>
            <a:r>
              <a:rPr lang="ja-JP" altLang="en-US" sz="3600" b="1" dirty="0">
                <a:solidFill>
                  <a:schemeClr val="bg1"/>
                </a:solidFill>
                <a:latin typeface="BIZ UDゴシック" panose="020B0400000000000000" pitchFamily="49" charset="-128"/>
                <a:ea typeface="BIZ UDゴシック" panose="020B0400000000000000" pitchFamily="49" charset="-128"/>
              </a:rPr>
              <a:t>と</a:t>
            </a:r>
            <a:endParaRPr kumimoji="1" lang="ja-JP" altLang="en-US" sz="3600" b="1" dirty="0">
              <a:solidFill>
                <a:schemeClr val="bg1"/>
              </a:solidFill>
              <a:latin typeface="BIZ UDゴシック" panose="020B0400000000000000" pitchFamily="49" charset="-128"/>
              <a:ea typeface="BIZ UDゴシック" panose="020B0400000000000000" pitchFamily="49" charset="-128"/>
            </a:endParaRPr>
          </a:p>
        </p:txBody>
      </p:sp>
      <p:sp>
        <p:nvSpPr>
          <p:cNvPr id="10" name="正方形/長方形 9"/>
          <p:cNvSpPr/>
          <p:nvPr/>
        </p:nvSpPr>
        <p:spPr>
          <a:xfrm>
            <a:off x="396846" y="1059545"/>
            <a:ext cx="8496944" cy="5632311"/>
          </a:xfrm>
          <a:prstGeom prst="rect">
            <a:avLst/>
          </a:prstGeom>
          <a:solidFill>
            <a:schemeClr val="bg1">
              <a:lumMod val="95000"/>
            </a:schemeClr>
          </a:solidFill>
        </p:spPr>
        <p:txBody>
          <a:bodyPr wrap="square">
            <a:spAutoFit/>
          </a:bodyPr>
          <a:lstStyle/>
          <a:p>
            <a:pPr marL="266700">
              <a:spcAft>
                <a:spcPts val="1200"/>
              </a:spcAft>
              <a:defRPr/>
            </a:pPr>
            <a:r>
              <a:rPr lang="ja-JP" altLang="en-US" sz="2000" dirty="0">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2000" dirty="0" smtClean="0">
                <a:latin typeface="BIZ UDゴシック" panose="020B0400000000000000" pitchFamily="49" charset="-128"/>
                <a:ea typeface="BIZ UDゴシック" panose="020B0400000000000000" pitchFamily="49" charset="-128"/>
                <a:cs typeface="メイリオ" panose="020B0604030504040204" pitchFamily="50" charset="-128"/>
              </a:rPr>
              <a:t>治療開始となった対象者は中断</a:t>
            </a:r>
            <a:r>
              <a:rPr lang="ja-JP" altLang="en-US" sz="2000" dirty="0">
                <a:latin typeface="BIZ UDゴシック" panose="020B0400000000000000" pitchFamily="49" charset="-128"/>
                <a:ea typeface="BIZ UDゴシック" panose="020B0400000000000000" pitchFamily="49" charset="-128"/>
                <a:cs typeface="メイリオ" panose="020B0604030504040204" pitchFamily="50" charset="-128"/>
              </a:rPr>
              <a:t>す</a:t>
            </a:r>
            <a:r>
              <a:rPr lang="ja-JP" altLang="en-US" sz="2000" dirty="0" smtClean="0">
                <a:latin typeface="BIZ UDゴシック" panose="020B0400000000000000" pitchFamily="49" charset="-128"/>
                <a:ea typeface="BIZ UDゴシック" panose="020B0400000000000000" pitchFamily="49" charset="-128"/>
                <a:cs typeface="メイリオ" panose="020B0604030504040204" pitchFamily="50" charset="-128"/>
              </a:rPr>
              <a:t>べきか。</a:t>
            </a:r>
            <a:endParaRPr lang="en-US" altLang="ja-JP" sz="20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en-US" altLang="ja-JP" sz="1600" spc="-1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1600" spc="-100" dirty="0" smtClean="0">
                <a:latin typeface="BIZ UDゴシック" panose="020B0400000000000000" pitchFamily="49" charset="-128"/>
                <a:ea typeface="BIZ UDゴシック" panose="020B0400000000000000" pitchFamily="49" charset="-128"/>
                <a:cs typeface="メイリオ" panose="020B0604030504040204" pitchFamily="50" charset="-128"/>
              </a:rPr>
              <a:t>協会としては全てに対して中断すべきではないと考えています。主治医と連携を</a:t>
            </a:r>
            <a:endParaRPr lang="en-US" altLang="ja-JP" sz="1600" spc="-1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1600" spc="-100" dirty="0" smtClean="0">
                <a:latin typeface="BIZ UDゴシック" panose="020B0400000000000000" pitchFamily="49" charset="-128"/>
                <a:ea typeface="BIZ UDゴシック" panose="020B0400000000000000" pitchFamily="49" charset="-128"/>
                <a:cs typeface="メイリオ" panose="020B0604030504040204" pitchFamily="50" charset="-128"/>
              </a:rPr>
              <a:t>  図り、保健指導が有効と判断されるのであれば継続して実施していただきたいと</a:t>
            </a:r>
            <a:endParaRPr lang="en-US" altLang="ja-JP" sz="1600" spc="-1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en-US" altLang="ja-JP" sz="1600" spc="-100" dirty="0">
                <a:latin typeface="BIZ UDゴシック" panose="020B0400000000000000" pitchFamily="49" charset="-128"/>
                <a:ea typeface="BIZ UDゴシック" panose="020B0400000000000000" pitchFamily="49" charset="-128"/>
                <a:cs typeface="メイリオ" panose="020B0604030504040204" pitchFamily="50" charset="-128"/>
              </a:rPr>
              <a:t> </a:t>
            </a:r>
            <a:r>
              <a:rPr lang="en-US" altLang="ja-JP" sz="1600" spc="-100" dirty="0" smtClean="0">
                <a:latin typeface="BIZ UDゴシック" panose="020B0400000000000000" pitchFamily="49" charset="-128"/>
                <a:ea typeface="BIZ UDゴシック" panose="020B0400000000000000" pitchFamily="49" charset="-128"/>
                <a:cs typeface="メイリオ" panose="020B0604030504040204" pitchFamily="50" charset="-128"/>
              </a:rPr>
              <a:t> </a:t>
            </a:r>
            <a:r>
              <a:rPr lang="ja-JP" altLang="en-US" sz="1600" spc="-100" dirty="0" smtClean="0">
                <a:latin typeface="BIZ UDゴシック" panose="020B0400000000000000" pitchFamily="49" charset="-128"/>
                <a:ea typeface="BIZ UDゴシック" panose="020B0400000000000000" pitchFamily="49" charset="-128"/>
                <a:cs typeface="メイリオ" panose="020B0604030504040204" pitchFamily="50" charset="-128"/>
              </a:rPr>
              <a:t>考えています。</a:t>
            </a:r>
            <a:endParaRPr lang="en-US" altLang="ja-JP" sz="1600" spc="-1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1400" dirty="0" smtClean="0">
                <a:latin typeface="BIZ UDゴシック" panose="020B0400000000000000" pitchFamily="49" charset="-128"/>
                <a:ea typeface="BIZ UDゴシック" panose="020B0400000000000000" pitchFamily="49" charset="-128"/>
              </a:rPr>
              <a:t>  なお、</a:t>
            </a:r>
            <a:r>
              <a:rPr lang="ja-JP" altLang="ja-JP" sz="1400" dirty="0" smtClean="0">
                <a:latin typeface="BIZ UDゴシック" panose="020B0400000000000000" pitchFamily="49" charset="-128"/>
                <a:ea typeface="BIZ UDゴシック" panose="020B0400000000000000" pitchFamily="49" charset="-128"/>
              </a:rPr>
              <a:t>外部</a:t>
            </a:r>
            <a:r>
              <a:rPr lang="ja-JP" altLang="ja-JP" sz="1400" dirty="0">
                <a:latin typeface="BIZ UDゴシック" panose="020B0400000000000000" pitchFamily="49" charset="-128"/>
                <a:ea typeface="BIZ UDゴシック" panose="020B0400000000000000" pitchFamily="49" charset="-128"/>
              </a:rPr>
              <a:t>委託基準「厚労省告示</a:t>
            </a:r>
            <a:r>
              <a:rPr lang="en-US" altLang="ja-JP" sz="1400" dirty="0">
                <a:latin typeface="BIZ UDゴシック" panose="020B0400000000000000" pitchFamily="49" charset="-128"/>
                <a:ea typeface="BIZ UDゴシック" panose="020B0400000000000000" pitchFamily="49" charset="-128"/>
              </a:rPr>
              <a:t>92</a:t>
            </a:r>
            <a:r>
              <a:rPr lang="ja-JP" altLang="ja-JP" sz="1400" dirty="0">
                <a:latin typeface="BIZ UDゴシック" panose="020B0400000000000000" pitchFamily="49" charset="-128"/>
                <a:ea typeface="BIZ UDゴシック" panose="020B0400000000000000" pitchFamily="49" charset="-128"/>
              </a:rPr>
              <a:t>号　第二の</a:t>
            </a:r>
            <a:r>
              <a:rPr lang="en-US" altLang="ja-JP" sz="1400" dirty="0">
                <a:latin typeface="BIZ UDゴシック" panose="020B0400000000000000" pitchFamily="49" charset="-128"/>
                <a:ea typeface="BIZ UDゴシック" panose="020B0400000000000000" pitchFamily="49" charset="-128"/>
              </a:rPr>
              <a:t>1</a:t>
            </a:r>
            <a:r>
              <a:rPr lang="ja-JP" altLang="ja-JP" sz="1400" dirty="0">
                <a:latin typeface="BIZ UDゴシック" panose="020B0400000000000000" pitchFamily="49" charset="-128"/>
                <a:ea typeface="BIZ UDゴシック" panose="020B0400000000000000" pitchFamily="49" charset="-128"/>
              </a:rPr>
              <a:t>（</a:t>
            </a:r>
            <a:r>
              <a:rPr lang="en-US" altLang="ja-JP" sz="1400" dirty="0">
                <a:latin typeface="BIZ UDゴシック" panose="020B0400000000000000" pitchFamily="49" charset="-128"/>
                <a:ea typeface="BIZ UDゴシック" panose="020B0400000000000000" pitchFamily="49" charset="-128"/>
              </a:rPr>
              <a:t>9</a:t>
            </a:r>
            <a:r>
              <a:rPr lang="ja-JP" altLang="ja-JP" sz="1400" dirty="0">
                <a:latin typeface="BIZ UDゴシック" panose="020B0400000000000000" pitchFamily="49" charset="-128"/>
                <a:ea typeface="BIZ UDゴシック" panose="020B0400000000000000" pitchFamily="49" charset="-128"/>
              </a:rPr>
              <a:t>）」に</a:t>
            </a:r>
            <a:r>
              <a:rPr lang="ja-JP" altLang="ja-JP" sz="1400" dirty="0" smtClean="0">
                <a:latin typeface="BIZ UDゴシック" panose="020B0400000000000000" pitchFamily="49" charset="-128"/>
                <a:ea typeface="BIZ UDゴシック" panose="020B0400000000000000" pitchFamily="49" charset="-128"/>
              </a:rPr>
              <a:t>おいて</a:t>
            </a:r>
            <a:r>
              <a:rPr lang="ja-JP" altLang="en-US" sz="1400" dirty="0" smtClean="0">
                <a:latin typeface="BIZ UDゴシック" panose="020B0400000000000000" pitchFamily="49" charset="-128"/>
                <a:ea typeface="BIZ UDゴシック" panose="020B0400000000000000" pitchFamily="49" charset="-128"/>
              </a:rPr>
              <a:t>は</a:t>
            </a:r>
            <a:r>
              <a:rPr lang="ja-JP" altLang="ja-JP" sz="1400" dirty="0" smtClean="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a:t>
            </a:r>
            <a:r>
              <a:rPr lang="ja-JP" altLang="ja-JP" sz="1400" dirty="0" smtClean="0">
                <a:latin typeface="BIZ UDゴシック" panose="020B0400000000000000" pitchFamily="49" charset="-128"/>
                <a:ea typeface="BIZ UDゴシック" panose="020B0400000000000000" pitchFamily="49" charset="-128"/>
              </a:rPr>
              <a:t>対象者が治療中</a:t>
            </a:r>
            <a:r>
              <a:rPr lang="ja-JP" altLang="ja-JP" sz="1400" dirty="0">
                <a:latin typeface="BIZ UDゴシック" panose="020B0400000000000000" pitchFamily="49" charset="-128"/>
                <a:ea typeface="BIZ UDゴシック" panose="020B0400000000000000" pitchFamily="49" charset="-128"/>
              </a:rPr>
              <a:t>の</a:t>
            </a:r>
            <a:r>
              <a:rPr lang="ja-JP" altLang="ja-JP" sz="1400" dirty="0" smtClean="0">
                <a:latin typeface="BIZ UDゴシック" panose="020B0400000000000000" pitchFamily="49" charset="-128"/>
                <a:ea typeface="BIZ UDゴシック" panose="020B0400000000000000" pitchFamily="49" charset="-128"/>
              </a:rPr>
              <a:t>場合</a:t>
            </a:r>
            <a:r>
              <a:rPr lang="ja-JP" altLang="en-US" sz="1400" dirty="0" smtClean="0">
                <a:latin typeface="BIZ UDゴシック" panose="020B0400000000000000" pitchFamily="49" charset="-128"/>
                <a:ea typeface="BIZ UDゴシック" panose="020B0400000000000000" pitchFamily="49" charset="-128"/>
              </a:rPr>
              <a:t>には、</a:t>
            </a:r>
            <a:r>
              <a:rPr lang="ja-JP" altLang="ja-JP" sz="1400" dirty="0" smtClean="0">
                <a:latin typeface="BIZ UDゴシック" panose="020B0400000000000000" pitchFamily="49" charset="-128"/>
                <a:ea typeface="BIZ UDゴシック" panose="020B0400000000000000" pitchFamily="49" charset="-128"/>
              </a:rPr>
              <a:t>統括的</a:t>
            </a:r>
            <a:r>
              <a:rPr lang="ja-JP" altLang="ja-JP" sz="1400" dirty="0">
                <a:latin typeface="BIZ UDゴシック" panose="020B0400000000000000" pitchFamily="49" charset="-128"/>
                <a:ea typeface="BIZ UDゴシック" panose="020B0400000000000000" pitchFamily="49" charset="-128"/>
              </a:rPr>
              <a:t>な</a:t>
            </a:r>
            <a:r>
              <a:rPr lang="ja-JP" altLang="ja-JP" sz="1400" dirty="0" smtClean="0">
                <a:latin typeface="BIZ UDゴシック" panose="020B0400000000000000" pitchFamily="49" charset="-128"/>
                <a:ea typeface="BIZ UDゴシック" panose="020B0400000000000000" pitchFamily="49" charset="-128"/>
              </a:rPr>
              <a:t>責任者</a:t>
            </a:r>
            <a:r>
              <a:rPr lang="ja-JP" altLang="en-US" sz="1400" dirty="0" smtClean="0">
                <a:latin typeface="BIZ UDゴシック" panose="020B0400000000000000" pitchFamily="49" charset="-128"/>
                <a:ea typeface="BIZ UDゴシック" panose="020B0400000000000000" pitchFamily="49" charset="-128"/>
              </a:rPr>
              <a:t>を持つ者が必要に応じて当該対象者の</a:t>
            </a:r>
            <a:r>
              <a:rPr lang="ja-JP" altLang="ja-JP" sz="1400" dirty="0" smtClean="0">
                <a:latin typeface="BIZ UDゴシック" panose="020B0400000000000000" pitchFamily="49" charset="-128"/>
                <a:ea typeface="BIZ UDゴシック" panose="020B0400000000000000" pitchFamily="49" charset="-128"/>
              </a:rPr>
              <a:t>主治医</a:t>
            </a:r>
            <a:r>
              <a:rPr lang="ja-JP" altLang="ja-JP" sz="1400" dirty="0">
                <a:latin typeface="BIZ UDゴシック" panose="020B0400000000000000" pitchFamily="49" charset="-128"/>
                <a:ea typeface="BIZ UDゴシック" panose="020B0400000000000000" pitchFamily="49" charset="-128"/>
              </a:rPr>
              <a:t>と連携を図る</a:t>
            </a:r>
            <a:r>
              <a:rPr lang="ja-JP" altLang="ja-JP" sz="1400" dirty="0" smtClean="0">
                <a:latin typeface="BIZ UDゴシック" panose="020B0400000000000000" pitchFamily="49" charset="-128"/>
                <a:ea typeface="BIZ UDゴシック" panose="020B0400000000000000" pitchFamily="49" charset="-128"/>
              </a:rPr>
              <a:t>こと</a:t>
            </a:r>
            <a:r>
              <a:rPr lang="ja-JP" altLang="en-US" sz="1400" dirty="0" smtClean="0">
                <a:latin typeface="BIZ UDゴシック" panose="020B0400000000000000" pitchFamily="49" charset="-128"/>
                <a:ea typeface="BIZ UDゴシック" panose="020B0400000000000000" pitchFamily="49" charset="-128"/>
              </a:rPr>
              <a:t>。」としていますので、自機関の対応方法についてご確認ください。</a:t>
            </a:r>
            <a:endParaRPr lang="en-US" altLang="ja-JP" sz="14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2000" dirty="0" smtClean="0">
                <a:latin typeface="BIZ UDゴシック" panose="020B0400000000000000" pitchFamily="49" charset="-128"/>
                <a:ea typeface="BIZ UDゴシック" panose="020B0400000000000000" pitchFamily="49" charset="-128"/>
                <a:cs typeface="メイリオ" panose="020B0604030504040204" pitchFamily="50" charset="-128"/>
              </a:rPr>
              <a:t>●資格確認について</a:t>
            </a:r>
            <a:endParaRPr lang="en-US" altLang="ja-JP" sz="2000" dirty="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en-US" altLang="ja-JP" sz="1400" dirty="0">
                <a:latin typeface="BIZ UDゴシック" panose="020B0400000000000000" pitchFamily="49" charset="-128"/>
                <a:ea typeface="BIZ UDゴシック" panose="020B0400000000000000" pitchFamily="49" charset="-128"/>
              </a:rPr>
              <a:t>→</a:t>
            </a:r>
            <a:r>
              <a:rPr lang="ja-JP" altLang="ja-JP" sz="1400" dirty="0" smtClean="0">
                <a:latin typeface="BIZ UDゴシック" panose="020B0400000000000000" pitchFamily="49" charset="-128"/>
                <a:ea typeface="BIZ UDゴシック" panose="020B0400000000000000" pitchFamily="49" charset="-128"/>
              </a:rPr>
              <a:t>実施</a:t>
            </a:r>
            <a:r>
              <a:rPr lang="ja-JP" altLang="ja-JP" sz="1400" dirty="0">
                <a:latin typeface="BIZ UDゴシック" panose="020B0400000000000000" pitchFamily="49" charset="-128"/>
                <a:ea typeface="BIZ UDゴシック" panose="020B0400000000000000" pitchFamily="49" charset="-128"/>
              </a:rPr>
              <a:t>要領において、「面談以外で被保険者証の確認ができない場合の利用者</a:t>
            </a:r>
            <a:r>
              <a:rPr lang="ja-JP" altLang="ja-JP" sz="1400" dirty="0" smtClean="0">
                <a:latin typeface="BIZ UDゴシック" panose="020B0400000000000000" pitchFamily="49" charset="-128"/>
                <a:ea typeface="BIZ UDゴシック" panose="020B0400000000000000" pitchFamily="49" charset="-128"/>
              </a:rPr>
              <a:t>への</a:t>
            </a:r>
            <a:r>
              <a:rPr lang="ja-JP" altLang="ja-JP" sz="1400" dirty="0">
                <a:latin typeface="BIZ UDゴシック" panose="020B0400000000000000" pitchFamily="49" charset="-128"/>
                <a:ea typeface="BIZ UDゴシック" panose="020B0400000000000000" pitchFamily="49" charset="-128"/>
              </a:rPr>
              <a:t>資格確認は</a:t>
            </a:r>
            <a:r>
              <a:rPr lang="ja-JP" altLang="ja-JP"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pPr marL="266700">
              <a:spcAft>
                <a:spcPts val="1200"/>
              </a:spcAft>
              <a:defRPr/>
            </a:pPr>
            <a:r>
              <a:rPr lang="en-US" altLang="ja-JP" sz="1400" dirty="0" smtClean="0">
                <a:latin typeface="BIZ UDゴシック" panose="020B0400000000000000" pitchFamily="49" charset="-128"/>
                <a:ea typeface="BIZ UDゴシック" panose="020B0400000000000000" pitchFamily="49" charset="-128"/>
              </a:rPr>
              <a:t>  </a:t>
            </a:r>
            <a:r>
              <a:rPr lang="ja-JP" altLang="ja-JP" sz="1400" dirty="0" smtClean="0">
                <a:latin typeface="BIZ UDゴシック" panose="020B0400000000000000" pitchFamily="49" charset="-128"/>
                <a:ea typeface="BIZ UDゴシック" panose="020B0400000000000000" pitchFamily="49" charset="-128"/>
              </a:rPr>
              <a:t>確認日時を記載した事跡を残すこと」としているため、保健指導記録に資格確認の事跡を残す</a:t>
            </a:r>
            <a:endParaRPr lang="en-US" altLang="ja-JP" sz="1400" dirty="0" smtClean="0">
              <a:latin typeface="BIZ UDゴシック" panose="020B0400000000000000" pitchFamily="49" charset="-128"/>
              <a:ea typeface="BIZ UDゴシック" panose="020B0400000000000000" pitchFamily="49" charset="-128"/>
            </a:endParaRPr>
          </a:p>
          <a:p>
            <a:pPr marL="266700">
              <a:spcAft>
                <a:spcPts val="1200"/>
              </a:spcAft>
              <a:defRPr/>
            </a:pPr>
            <a:r>
              <a:rPr lang="en-US" altLang="ja-JP" sz="1400" dirty="0" smtClean="0">
                <a:latin typeface="BIZ UDゴシック" panose="020B0400000000000000" pitchFamily="49" charset="-128"/>
                <a:ea typeface="BIZ UDゴシック" panose="020B0400000000000000" pitchFamily="49" charset="-128"/>
              </a:rPr>
              <a:t>  </a:t>
            </a:r>
            <a:r>
              <a:rPr lang="ja-JP" altLang="ja-JP" sz="1400" dirty="0" smtClean="0">
                <a:latin typeface="BIZ UDゴシック" panose="020B0400000000000000" pitchFamily="49" charset="-128"/>
                <a:ea typeface="BIZ UDゴシック" panose="020B0400000000000000" pitchFamily="49" charset="-128"/>
              </a:rPr>
              <a:t>よう</a:t>
            </a:r>
            <a:r>
              <a:rPr lang="ja-JP" altLang="ja-JP" sz="1400" dirty="0">
                <a:latin typeface="BIZ UDゴシック" panose="020B0400000000000000" pitchFamily="49" charset="-128"/>
                <a:ea typeface="BIZ UDゴシック" panose="020B0400000000000000" pitchFamily="49" charset="-128"/>
              </a:rPr>
              <a:t>お願いします</a:t>
            </a:r>
            <a:r>
              <a:rPr lang="ja-JP" altLang="ja-JP"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2000" dirty="0" smtClean="0">
                <a:latin typeface="BIZ UDゴシック" panose="020B0400000000000000" pitchFamily="49" charset="-128"/>
                <a:ea typeface="BIZ UDゴシック" panose="020B0400000000000000" pitchFamily="49" charset="-128"/>
                <a:cs typeface="メイリオ" panose="020B0604030504040204" pitchFamily="50" charset="-128"/>
              </a:rPr>
              <a:t>●血液検査等検査の実施について</a:t>
            </a:r>
            <a:endParaRPr lang="en-US" altLang="ja-JP" sz="20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→すべての項目の実施をお願いします。</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rPr>
              <a:t>　特定保健指導における血液検査等検査　申込書（別添様式４）自署</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の場合は、押印不要です。</a:t>
            </a:r>
            <a:endParaRPr lang="en-US" altLang="ja-JP" sz="1200" dirty="0" smtClean="0">
              <a:latin typeface="BIZ UDゴシック" panose="020B0400000000000000" pitchFamily="49" charset="-128"/>
              <a:ea typeface="BIZ UDゴシック" panose="020B0400000000000000" pitchFamily="49" charset="-128"/>
              <a:cs typeface="メイリオ" panose="020B0604030504040204" pitchFamily="50" charset="-128"/>
            </a:endParaRPr>
          </a:p>
          <a:p>
            <a:pPr marL="266700">
              <a:spcAft>
                <a:spcPts val="1200"/>
              </a:spcAft>
              <a:defRPr/>
            </a:pP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　被</a:t>
            </a:r>
            <a:r>
              <a:rPr lang="ja-JP" altLang="en-US" sz="1200" dirty="0">
                <a:latin typeface="BIZ UDゴシック" panose="020B0400000000000000" pitchFamily="49" charset="-128"/>
                <a:ea typeface="BIZ UDゴシック" panose="020B0400000000000000" pitchFamily="49" charset="-128"/>
                <a:cs typeface="メイリオ" panose="020B0604030504040204" pitchFamily="50" charset="-128"/>
              </a:rPr>
              <a:t>保険者に対する特定保健指導における血液検査等検査（</a:t>
            </a:r>
            <a:r>
              <a:rPr lang="ja-JP" altLang="en-US" sz="1200" dirty="0" smtClean="0">
                <a:latin typeface="BIZ UDゴシック" panose="020B0400000000000000" pitchFamily="49" charset="-128"/>
                <a:ea typeface="BIZ UDゴシック" panose="020B0400000000000000" pitchFamily="49" charset="-128"/>
                <a:cs typeface="メイリオ" panose="020B0604030504040204" pitchFamily="50" charset="-128"/>
              </a:rPr>
              <a:t>別添様式３）総合コメント記入お願いします。</a:t>
            </a:r>
            <a:endParaRPr lang="en-US" altLang="ja-JP" dirty="0" smtClean="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6" name="スライド番号プレースホルダー 3"/>
          <p:cNvSpPr>
            <a:spLocks noGrp="1"/>
          </p:cNvSpPr>
          <p:nvPr>
            <p:ph type="sldNum" sz="quarter" idx="12"/>
          </p:nvPr>
        </p:nvSpPr>
        <p:spPr>
          <a:xfrm>
            <a:off x="4261284" y="6492875"/>
            <a:ext cx="621432" cy="365125"/>
          </a:xfrm>
        </p:spPr>
        <p:txBody>
          <a:bodyPr/>
          <a:lstStyle/>
          <a:p>
            <a:fld id="{FF7AB8E5-EA74-49F0-9DF9-0A7C0ED13750}" type="slidenum">
              <a:rPr kumimoji="1" lang="ja-JP" altLang="en-US" sz="1800" smtClean="0"/>
              <a:t>16</a:t>
            </a:fld>
            <a:endParaRPr kumimoji="1" lang="ja-JP" altLang="en-US" sz="1800" dirty="0"/>
          </a:p>
        </p:txBody>
      </p:sp>
      <p:cxnSp>
        <p:nvCxnSpPr>
          <p:cNvPr id="7" name="直線コネクタ 6"/>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8" name="Picture 2" descr="\\p82ns56\p82v0103\sharefs\07.福島支部\75.保健G\＜Ⅰ健＞健診機関発出文書関係\28年度健診実施機関事務打合せ会議\y_fukushim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Tree>
    <p:extLst>
      <p:ext uri="{BB962C8B-B14F-4D97-AF65-F5344CB8AC3E}">
        <p14:creationId xmlns:p14="http://schemas.microsoft.com/office/powerpoint/2010/main" val="2985189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4018" y="2996952"/>
            <a:ext cx="7772400" cy="584775"/>
          </a:xfrm>
        </p:spPr>
        <p:txBody>
          <a:bodyPr>
            <a:spAutoFit/>
          </a:bodyPr>
          <a:lstStyle/>
          <a:p>
            <a:r>
              <a:rPr lang="ja-JP" altLang="en-US" sz="3200" dirty="0">
                <a:latin typeface="BIZ UDゴシック" panose="020B0400000000000000" pitchFamily="49" charset="-128"/>
                <a:ea typeface="BIZ UDゴシック" panose="020B0400000000000000" pitchFamily="49" charset="-128"/>
                <a:cs typeface="メイリオ" panose="020B0604030504040204" pitchFamily="50" charset="-128"/>
              </a:rPr>
              <a:t>５</a:t>
            </a:r>
            <a:r>
              <a:rPr lang="en-US" altLang="ja-JP" sz="32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3200" dirty="0" smtClean="0">
                <a:latin typeface="BIZ UDゴシック" panose="020B0400000000000000" pitchFamily="49" charset="-128"/>
                <a:ea typeface="BIZ UDゴシック" panose="020B0400000000000000" pitchFamily="49" charset="-128"/>
                <a:cs typeface="メイリオ" panose="020B0604030504040204" pitchFamily="50" charset="-128"/>
              </a:rPr>
              <a:t>情報交換の実施</a:t>
            </a:r>
            <a:endParaRPr kumimoji="1" lang="ja-JP" altLang="en-US" sz="3200"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3" name="テキスト プレースホルダー 2"/>
          <p:cNvSpPr>
            <a:spLocks noGrp="1"/>
          </p:cNvSpPr>
          <p:nvPr>
            <p:ph type="body" idx="1"/>
          </p:nvPr>
        </p:nvSpPr>
        <p:spPr>
          <a:xfrm>
            <a:off x="685800" y="2492896"/>
            <a:ext cx="7772400" cy="400110"/>
          </a:xfrm>
        </p:spPr>
        <p:txBody>
          <a:bodyPr anchor="ctr">
            <a:spAutoFit/>
          </a:bodyPr>
          <a:lstStyle/>
          <a:p>
            <a:r>
              <a:rPr kumimoji="1" lang="ja-JP" altLang="en-US" dirty="0" smtClean="0">
                <a:latin typeface="BIZ UDゴシック" panose="020B0400000000000000" pitchFamily="49" charset="-128"/>
                <a:ea typeface="BIZ UDゴシック" panose="020B0400000000000000" pitchFamily="49" charset="-128"/>
                <a:cs typeface="メイリオ" panose="020B0604030504040204" pitchFamily="50" charset="-128"/>
              </a:rPr>
              <a:t>令和</a:t>
            </a:r>
            <a:r>
              <a:rPr lang="en-US" altLang="ja-JP" dirty="0">
                <a:latin typeface="BIZ UDゴシック" panose="020B0400000000000000" pitchFamily="49" charset="-128"/>
                <a:ea typeface="BIZ UDゴシック" panose="020B0400000000000000" pitchFamily="49" charset="-128"/>
                <a:cs typeface="メイリオ" panose="020B0604030504040204" pitchFamily="50" charset="-128"/>
              </a:rPr>
              <a:t>4</a:t>
            </a:r>
            <a:r>
              <a:rPr kumimoji="1" lang="ja-JP" altLang="en-US" dirty="0" smtClean="0">
                <a:latin typeface="BIZ UDゴシック" panose="020B0400000000000000" pitchFamily="49" charset="-128"/>
                <a:ea typeface="BIZ UDゴシック" panose="020B0400000000000000" pitchFamily="49" charset="-128"/>
                <a:cs typeface="メイリオ" panose="020B0604030504040204" pitchFamily="50" charset="-128"/>
              </a:rPr>
              <a:t>年度　特定保健指導実施機関会議</a:t>
            </a:r>
            <a:endParaRPr kumimoji="1" lang="ja-JP" altLang="en-US"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4289512" y="6309320"/>
            <a:ext cx="560512" cy="365125"/>
          </a:xfrm>
        </p:spPr>
        <p:txBody>
          <a:bodyPr/>
          <a:lstStyle/>
          <a:p>
            <a:fld id="{FF7AB8E5-EA74-49F0-9DF9-0A7C0ED13750}" type="slidenum">
              <a:rPr kumimoji="1" lang="ja-JP" altLang="en-US" sz="1800" smtClean="0"/>
              <a:t>17</a:t>
            </a:fld>
            <a:endParaRPr kumimoji="1" lang="ja-JP" altLang="en-US" sz="1800" dirty="0"/>
          </a:p>
        </p:txBody>
      </p:sp>
    </p:spTree>
    <p:extLst>
      <p:ext uri="{BB962C8B-B14F-4D97-AF65-F5344CB8AC3E}">
        <p14:creationId xmlns:p14="http://schemas.microsoft.com/office/powerpoint/2010/main" val="1132561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3" name="テキスト ボックス 2"/>
          <p:cNvSpPr txBox="1"/>
          <p:nvPr/>
        </p:nvSpPr>
        <p:spPr>
          <a:xfrm>
            <a:off x="261669" y="651416"/>
            <a:ext cx="6853158" cy="584775"/>
          </a:xfrm>
          <a:prstGeom prst="rect">
            <a:avLst/>
          </a:prstGeom>
          <a:solidFill>
            <a:srgbClr val="0070C0"/>
          </a:solidFill>
        </p:spPr>
        <p:txBody>
          <a:bodyPr wrap="none" rtlCol="0">
            <a:spAutoFit/>
          </a:bodyPr>
          <a:lstStyle/>
          <a:p>
            <a:r>
              <a:rPr lang="ja-JP" altLang="en-US" sz="3200" b="1" dirty="0" smtClean="0">
                <a:solidFill>
                  <a:schemeClr val="bg1"/>
                </a:solidFill>
                <a:latin typeface="BIZ UDゴシック" panose="020B0400000000000000" pitchFamily="49" charset="-128"/>
                <a:ea typeface="BIZ UDゴシック" panose="020B0400000000000000" pitchFamily="49" charset="-128"/>
              </a:rPr>
              <a:t>情報交換の実施　</a:t>
            </a:r>
            <a:r>
              <a:rPr lang="ja-JP" altLang="en-US" sz="2400" b="1" dirty="0" smtClean="0">
                <a:solidFill>
                  <a:schemeClr val="bg1"/>
                </a:solidFill>
                <a:latin typeface="BIZ UDゴシック" panose="020B0400000000000000" pitchFamily="49" charset="-128"/>
                <a:ea typeface="BIZ UDゴシック" panose="020B0400000000000000" pitchFamily="49" charset="-128"/>
              </a:rPr>
              <a:t>～</a:t>
            </a:r>
            <a:r>
              <a:rPr lang="ja-JP" altLang="en-US" sz="2000" b="1" dirty="0" smtClean="0">
                <a:solidFill>
                  <a:schemeClr val="bg1"/>
                </a:solidFill>
                <a:latin typeface="BIZ UDゴシック" panose="020B0400000000000000" pitchFamily="49" charset="-128"/>
                <a:ea typeface="BIZ UDゴシック" panose="020B0400000000000000" pitchFamily="49" charset="-128"/>
              </a:rPr>
              <a:t>ブレイクアウトルーム～</a:t>
            </a:r>
            <a:endParaRPr kumimoji="1" lang="ja-JP" altLang="en-US" sz="2000" b="1" dirty="0">
              <a:solidFill>
                <a:schemeClr val="bg1"/>
              </a:solidFill>
              <a:latin typeface="BIZ UDゴシック" panose="020B0400000000000000" pitchFamily="49" charset="-128"/>
              <a:ea typeface="BIZ UDゴシック" panose="020B0400000000000000" pitchFamily="49" charset="-128"/>
            </a:endParaRPr>
          </a:p>
        </p:txBody>
      </p:sp>
      <p:graphicFrame>
        <p:nvGraphicFramePr>
          <p:cNvPr id="4" name="図表 3"/>
          <p:cNvGraphicFramePr/>
          <p:nvPr>
            <p:extLst>
              <p:ext uri="{D42A27DB-BD31-4B8C-83A1-F6EECF244321}">
                <p14:modId xmlns:p14="http://schemas.microsoft.com/office/powerpoint/2010/main" val="292469413"/>
              </p:ext>
            </p:extLst>
          </p:nvPr>
        </p:nvGraphicFramePr>
        <p:xfrm>
          <a:off x="261669" y="1308199"/>
          <a:ext cx="8617686" cy="320092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2" name="スライド番号プレースホルダー 3"/>
          <p:cNvSpPr>
            <a:spLocks noGrp="1"/>
          </p:cNvSpPr>
          <p:nvPr>
            <p:ph type="sldNum" sz="quarter" idx="12"/>
          </p:nvPr>
        </p:nvSpPr>
        <p:spPr>
          <a:xfrm>
            <a:off x="4185869" y="6502017"/>
            <a:ext cx="765448" cy="365125"/>
          </a:xfrm>
        </p:spPr>
        <p:txBody>
          <a:bodyPr/>
          <a:lstStyle/>
          <a:p>
            <a:fld id="{FF7AB8E5-EA74-49F0-9DF9-0A7C0ED13750}" type="slidenum">
              <a:rPr kumimoji="1" lang="ja-JP" altLang="en-US" sz="1800" smtClean="0"/>
              <a:t>18</a:t>
            </a:fld>
            <a:endParaRPr kumimoji="1" lang="ja-JP" altLang="en-US" sz="1800" dirty="0"/>
          </a:p>
        </p:txBody>
      </p:sp>
      <p:sp>
        <p:nvSpPr>
          <p:cNvPr id="2" name="下矢印 1"/>
          <p:cNvSpPr/>
          <p:nvPr/>
        </p:nvSpPr>
        <p:spPr>
          <a:xfrm>
            <a:off x="3779912" y="4632201"/>
            <a:ext cx="1255835" cy="432048"/>
          </a:xfrm>
          <a:prstGeom prst="downArrow">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58878" y="5192881"/>
            <a:ext cx="7629546" cy="954107"/>
          </a:xfrm>
          <a:prstGeom prst="rect">
            <a:avLst/>
          </a:prstGeom>
          <a:noFill/>
          <a:ln w="38100">
            <a:solidFill>
              <a:schemeClr val="accent5">
                <a:lumMod val="60000"/>
                <a:lumOff val="40000"/>
              </a:schemeClr>
            </a:solidFill>
          </a:ln>
        </p:spPr>
        <p:txBody>
          <a:bodyPr wrap="square" rtlCol="0">
            <a:spAutoFit/>
          </a:bodyPr>
          <a:lstStyle/>
          <a:p>
            <a:pPr marL="714375" indent="-714375"/>
            <a:r>
              <a:rPr lang="en-US" altLang="ja-JP" sz="2800" dirty="0">
                <a:latin typeface="BIZ UDゴシック" panose="020B0400000000000000" pitchFamily="49" charset="-128"/>
                <a:ea typeface="BIZ UDゴシック" panose="020B0400000000000000" pitchFamily="49" charset="-128"/>
              </a:rPr>
              <a:t> </a:t>
            </a:r>
            <a:r>
              <a:rPr lang="ja-JP" altLang="en-US" sz="2800" dirty="0" smtClean="0">
                <a:latin typeface="BIZ UDゴシック" panose="020B0400000000000000" pitchFamily="49" charset="-128"/>
                <a:ea typeface="BIZ UDゴシック" panose="020B0400000000000000" pitchFamily="49" charset="-128"/>
              </a:rPr>
              <a:t>ゴール  初回面談を増やす取り組みについて</a:t>
            </a:r>
            <a:endParaRPr lang="en-US" altLang="ja-JP" sz="2800" dirty="0" smtClean="0">
              <a:latin typeface="BIZ UDゴシック" panose="020B0400000000000000" pitchFamily="49" charset="-128"/>
              <a:ea typeface="BIZ UDゴシック" panose="020B0400000000000000" pitchFamily="49" charset="-128"/>
            </a:endParaRPr>
          </a:p>
          <a:p>
            <a:pPr marL="714375" indent="-714375"/>
            <a:r>
              <a:rPr lang="ja-JP" altLang="en-US" sz="2800" dirty="0">
                <a:latin typeface="BIZ UDゴシック" panose="020B0400000000000000" pitchFamily="49" charset="-128"/>
                <a:ea typeface="BIZ UDゴシック" panose="020B0400000000000000" pitchFamily="49" charset="-128"/>
              </a:rPr>
              <a:t>　</a:t>
            </a:r>
            <a:r>
              <a:rPr lang="ja-JP" altLang="en-US" sz="2800" dirty="0" smtClean="0">
                <a:latin typeface="BIZ UDゴシック" panose="020B0400000000000000" pitchFamily="49" charset="-128"/>
                <a:ea typeface="BIZ UDゴシック" panose="020B0400000000000000" pitchFamily="49" charset="-128"/>
              </a:rPr>
              <a:t>　　　 自機関で取り組めることがわかる</a:t>
            </a:r>
            <a:endParaRPr lang="en-US" altLang="ja-JP" sz="2800" dirty="0" smtClean="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2181493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404664"/>
            <a:ext cx="5760640" cy="523220"/>
          </a:xfrm>
          <a:prstGeom prst="rect">
            <a:avLst/>
          </a:prstGeom>
          <a:noFill/>
        </p:spPr>
        <p:txBody>
          <a:bodyPr wrap="square" rtlCol="0">
            <a:spAutoFit/>
          </a:bodyPr>
          <a:lstStyle/>
          <a:p>
            <a:r>
              <a:rPr lang="ja-JP" altLang="en-US" sz="2800" b="1" dirty="0" smtClean="0">
                <a:solidFill>
                  <a:schemeClr val="tx2"/>
                </a:solidFill>
                <a:latin typeface="BIZ UDゴシック" panose="020B0400000000000000" pitchFamily="49" charset="-128"/>
                <a:ea typeface="BIZ UDゴシック" panose="020B0400000000000000" pitchFamily="49" charset="-128"/>
              </a:rPr>
              <a:t>～協会けんぽからお願い～</a:t>
            </a:r>
            <a:endParaRPr lang="ja-JP" altLang="en-US" sz="2800" b="1" dirty="0">
              <a:solidFill>
                <a:schemeClr val="tx2"/>
              </a:solidFill>
              <a:latin typeface="BIZ UDゴシック" panose="020B0400000000000000" pitchFamily="49" charset="-128"/>
              <a:ea typeface="BIZ UDゴシック" panose="020B0400000000000000" pitchFamily="49" charset="-128"/>
            </a:endParaRPr>
          </a:p>
        </p:txBody>
      </p:sp>
      <p:sp>
        <p:nvSpPr>
          <p:cNvPr id="5" name="テキスト ボックス 4"/>
          <p:cNvSpPr txBox="1"/>
          <p:nvPr/>
        </p:nvSpPr>
        <p:spPr>
          <a:xfrm>
            <a:off x="323528" y="1124744"/>
            <a:ext cx="8496944" cy="3354765"/>
          </a:xfrm>
          <a:prstGeom prst="rect">
            <a:avLst/>
          </a:prstGeom>
          <a:noFill/>
        </p:spPr>
        <p:txBody>
          <a:bodyPr wrap="square" rtlCol="0">
            <a:spAutoFit/>
          </a:bodyPr>
          <a:lstStyle/>
          <a:p>
            <a:endParaRPr lang="en-US" altLang="ja-JP" sz="2000" dirty="0" smtClean="0">
              <a:latin typeface="BIZ UDゴシック" panose="020B0400000000000000" pitchFamily="49" charset="-128"/>
              <a:ea typeface="BIZ UDゴシック" panose="020B0400000000000000" pitchFamily="49" charset="-128"/>
            </a:endParaRPr>
          </a:p>
          <a:p>
            <a:r>
              <a:rPr lang="ja-JP" altLang="en-US" sz="2800" b="1" dirty="0" smtClean="0">
                <a:latin typeface="BIZ UDゴシック" panose="020B0400000000000000" pitchFamily="49" charset="-128"/>
                <a:ea typeface="BIZ UDゴシック" panose="020B0400000000000000" pitchFamily="49" charset="-128"/>
              </a:rPr>
              <a:t>請求書の提出について</a:t>
            </a:r>
            <a:endParaRPr lang="en-US" altLang="ja-JP" sz="2800" b="1" dirty="0" smtClean="0">
              <a:latin typeface="BIZ UDゴシック" panose="020B0400000000000000" pitchFamily="49" charset="-128"/>
              <a:ea typeface="BIZ UDゴシック" panose="020B0400000000000000" pitchFamily="49" charset="-128"/>
            </a:endParaRPr>
          </a:p>
          <a:p>
            <a:r>
              <a:rPr lang="en-US" altLang="ja-JP" sz="2800" b="1" dirty="0" smtClean="0">
                <a:latin typeface="BIZ UDゴシック" panose="020B0400000000000000" pitchFamily="49" charset="-128"/>
                <a:ea typeface="BIZ UDゴシック" panose="020B0400000000000000" pitchFamily="49" charset="-128"/>
              </a:rPr>
              <a:t>  □</a:t>
            </a:r>
            <a:r>
              <a:rPr lang="en-US" altLang="ja-JP" sz="2800" b="1" dirty="0" err="1" smtClean="0">
                <a:latin typeface="BIZ UDゴシック" panose="020B0400000000000000" pitchFamily="49" charset="-128"/>
                <a:ea typeface="BIZ UDゴシック" panose="020B0400000000000000" pitchFamily="49" charset="-128"/>
              </a:rPr>
              <a:t>請求のデータCDについては必ずパスワードを</a:t>
            </a:r>
            <a:endParaRPr lang="en-US" altLang="ja-JP" sz="2800" b="1" dirty="0" smtClean="0">
              <a:latin typeface="BIZ UDゴシック" panose="020B0400000000000000" pitchFamily="49" charset="-128"/>
              <a:ea typeface="BIZ UDゴシック" panose="020B0400000000000000" pitchFamily="49" charset="-128"/>
            </a:endParaRPr>
          </a:p>
          <a:p>
            <a:r>
              <a:rPr lang="ja-JP" altLang="en-US" sz="2800" b="1" dirty="0">
                <a:latin typeface="BIZ UDゴシック" panose="020B0400000000000000" pitchFamily="49" charset="-128"/>
                <a:ea typeface="BIZ UDゴシック" panose="020B0400000000000000" pitchFamily="49" charset="-128"/>
              </a:rPr>
              <a:t>　</a:t>
            </a:r>
            <a:r>
              <a:rPr lang="ja-JP" altLang="en-US" sz="2800" b="1" dirty="0" smtClean="0">
                <a:latin typeface="BIZ UDゴシック" panose="020B0400000000000000" pitchFamily="49" charset="-128"/>
                <a:ea typeface="BIZ UDゴシック" panose="020B0400000000000000" pitchFamily="49" charset="-128"/>
              </a:rPr>
              <a:t>　</a:t>
            </a:r>
            <a:r>
              <a:rPr lang="en-US" altLang="ja-JP" sz="2800" b="1" dirty="0" err="1" smtClean="0">
                <a:latin typeface="BIZ UDゴシック" panose="020B0400000000000000" pitchFamily="49" charset="-128"/>
                <a:ea typeface="BIZ UDゴシック" panose="020B0400000000000000" pitchFamily="49" charset="-128"/>
              </a:rPr>
              <a:t>つける</a:t>
            </a:r>
            <a:endParaRPr lang="en-US" altLang="ja-JP" sz="2400" dirty="0">
              <a:latin typeface="BIZ UDゴシック" panose="020B0400000000000000" pitchFamily="49" charset="-128"/>
              <a:ea typeface="BIZ UDゴシック" panose="020B0400000000000000" pitchFamily="49" charset="-128"/>
            </a:endParaRPr>
          </a:p>
          <a:p>
            <a:endParaRPr lang="en-US" altLang="ja-JP" sz="2400" b="1" dirty="0" smtClean="0">
              <a:latin typeface="BIZ UDゴシック" panose="020B0400000000000000" pitchFamily="49" charset="-128"/>
              <a:ea typeface="BIZ UDゴシック" panose="020B0400000000000000" pitchFamily="49" charset="-128"/>
            </a:endParaRPr>
          </a:p>
          <a:p>
            <a:r>
              <a:rPr lang="en-US" altLang="ja-JP" sz="2400" b="1" dirty="0">
                <a:latin typeface="BIZ UDゴシック" panose="020B0400000000000000" pitchFamily="49" charset="-128"/>
                <a:ea typeface="BIZ UDゴシック" panose="020B0400000000000000" pitchFamily="49" charset="-128"/>
              </a:rPr>
              <a:t> </a:t>
            </a:r>
            <a:r>
              <a:rPr lang="en-US" altLang="ja-JP" sz="2400" b="1" dirty="0" smtClean="0">
                <a:latin typeface="BIZ UDゴシック" panose="020B0400000000000000" pitchFamily="49" charset="-128"/>
                <a:ea typeface="BIZ UDゴシック" panose="020B0400000000000000" pitchFamily="49" charset="-128"/>
              </a:rPr>
              <a:t> </a:t>
            </a:r>
            <a:r>
              <a:rPr lang="ja-JP" altLang="en-US" sz="2800" b="1" dirty="0" smtClean="0">
                <a:latin typeface="BIZ UDゴシック" panose="020B0400000000000000" pitchFamily="49" charset="-128"/>
                <a:ea typeface="BIZ UDゴシック" panose="020B0400000000000000" pitchFamily="49" charset="-128"/>
              </a:rPr>
              <a:t>□請求書には提出年月日を入れる</a:t>
            </a:r>
            <a:endParaRPr lang="en-US" altLang="ja-JP" sz="2800" b="1" dirty="0" smtClean="0">
              <a:latin typeface="BIZ UDゴシック" panose="020B0400000000000000" pitchFamily="49" charset="-128"/>
              <a:ea typeface="BIZ UDゴシック" panose="020B0400000000000000" pitchFamily="49" charset="-128"/>
            </a:endParaRPr>
          </a:p>
          <a:p>
            <a:endParaRPr lang="en-US" altLang="ja-JP" sz="2800" b="1" dirty="0">
              <a:latin typeface="BIZ UDゴシック" panose="020B0400000000000000" pitchFamily="49" charset="-128"/>
              <a:ea typeface="BIZ UDゴシック" panose="020B0400000000000000" pitchFamily="49" charset="-128"/>
            </a:endParaRPr>
          </a:p>
          <a:p>
            <a:r>
              <a:rPr lang="en-US" altLang="ja-JP" sz="2800" b="1" dirty="0" smtClean="0">
                <a:latin typeface="BIZ UDゴシック" panose="020B0400000000000000" pitchFamily="49" charset="-128"/>
                <a:ea typeface="BIZ UDゴシック" panose="020B0400000000000000" pitchFamily="49" charset="-128"/>
              </a:rPr>
              <a:t>  □支援計画は必ず180pの設定をする</a:t>
            </a:r>
          </a:p>
        </p:txBody>
      </p:sp>
      <p:sp>
        <p:nvSpPr>
          <p:cNvPr id="6" name="スライド番号プレースホルダー 3"/>
          <p:cNvSpPr>
            <a:spLocks noGrp="1"/>
          </p:cNvSpPr>
          <p:nvPr>
            <p:ph type="sldNum" sz="quarter" idx="12"/>
          </p:nvPr>
        </p:nvSpPr>
        <p:spPr>
          <a:xfrm>
            <a:off x="4236389" y="6492875"/>
            <a:ext cx="671222" cy="365125"/>
          </a:xfrm>
        </p:spPr>
        <p:txBody>
          <a:bodyPr/>
          <a:lstStyle/>
          <a:p>
            <a:fld id="{FF7AB8E5-EA74-49F0-9DF9-0A7C0ED13750}" type="slidenum">
              <a:rPr kumimoji="1" lang="ja-JP" altLang="en-US" sz="1800" smtClean="0"/>
              <a:t>19</a:t>
            </a:fld>
            <a:endParaRPr kumimoji="1" lang="ja-JP" altLang="en-US" sz="1800" dirty="0"/>
          </a:p>
        </p:txBody>
      </p:sp>
      <p:cxnSp>
        <p:nvCxnSpPr>
          <p:cNvPr id="7" name="直線コネクタ 6"/>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8" name="Picture 2" descr="\\p82ns56\p82v0103\sharefs\07.福島支部\75.保健G\＜Ⅰ健＞健診機関発出文書関係\28年度健診実施機関事務打合せ会議\y_fukushim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10" name="テキスト ボックス 9"/>
          <p:cNvSpPr txBox="1"/>
          <p:nvPr/>
        </p:nvSpPr>
        <p:spPr>
          <a:xfrm>
            <a:off x="611228" y="4608525"/>
            <a:ext cx="8496944" cy="1323439"/>
          </a:xfrm>
          <a:prstGeom prst="rect">
            <a:avLst/>
          </a:prstGeom>
          <a:noFill/>
        </p:spPr>
        <p:txBody>
          <a:bodyPr wrap="square" rtlCol="0">
            <a:spAutoFit/>
          </a:bodyPr>
          <a:lstStyle/>
          <a:p>
            <a:endParaRPr lang="en-US" altLang="ja-JP" sz="2400" dirty="0" smtClean="0">
              <a:latin typeface="BIZ UDゴシック" panose="020B0400000000000000" pitchFamily="49" charset="-128"/>
              <a:ea typeface="BIZ UDゴシック" panose="020B0400000000000000" pitchFamily="49" charset="-128"/>
            </a:endParaRPr>
          </a:p>
          <a:p>
            <a:r>
              <a:rPr lang="ja-JP" altLang="en-US" sz="2800" b="1" dirty="0" smtClean="0">
                <a:latin typeface="BIZ UDゴシック" panose="020B0400000000000000" pitchFamily="49" charset="-128"/>
                <a:ea typeface="BIZ UDゴシック" panose="020B0400000000000000" pitchFamily="49" charset="-128"/>
              </a:rPr>
              <a:t>階層化誤りに注意！！</a:t>
            </a:r>
            <a:endParaRPr lang="en-US" altLang="ja-JP" sz="2800" b="1" dirty="0" smtClean="0">
              <a:latin typeface="BIZ UDゴシック" panose="020B0400000000000000" pitchFamily="49" charset="-128"/>
              <a:ea typeface="BIZ UDゴシック" panose="020B0400000000000000" pitchFamily="49" charset="-128"/>
            </a:endParaRPr>
          </a:p>
          <a:p>
            <a:r>
              <a:rPr lang="en-US" altLang="ja-JP" sz="2800" b="1" dirty="0">
                <a:latin typeface="BIZ UDゴシック" panose="020B0400000000000000" pitchFamily="49" charset="-128"/>
                <a:ea typeface="BIZ UDゴシック" panose="020B0400000000000000" pitchFamily="49" charset="-128"/>
              </a:rPr>
              <a:t> </a:t>
            </a:r>
            <a:r>
              <a:rPr lang="ja-JP" altLang="en-US" sz="2800" b="1" dirty="0" smtClean="0">
                <a:latin typeface="BIZ UDゴシック" panose="020B0400000000000000" pitchFamily="49" charset="-128"/>
                <a:ea typeface="BIZ UDゴシック" panose="020B0400000000000000" pitchFamily="49" charset="-128"/>
              </a:rPr>
              <a:t>対象者の年齢をまずは確認するこ</a:t>
            </a:r>
            <a:r>
              <a:rPr lang="ja-JP" altLang="en-US" sz="2800" b="1" dirty="0">
                <a:latin typeface="BIZ UDゴシック" panose="020B0400000000000000" pitchFamily="49" charset="-128"/>
                <a:ea typeface="BIZ UDゴシック" panose="020B0400000000000000" pitchFamily="49" charset="-128"/>
              </a:rPr>
              <a:t>と</a:t>
            </a:r>
            <a:endParaRPr lang="en-US" altLang="ja-JP" sz="2800" b="1" dirty="0" smtClean="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044881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85800" y="836712"/>
            <a:ext cx="7772400" cy="4893647"/>
          </a:xfrm>
        </p:spPr>
        <p:txBody>
          <a:bodyPr>
            <a:spAutoFit/>
          </a:bodyPr>
          <a:lstStyle/>
          <a:p>
            <a:r>
              <a:rPr kumimoji="1" lang="ja-JP" altLang="en-US" sz="2400" b="1"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目　次</a:t>
            </a:r>
            <a:endParaRPr kumimoji="1" lang="en-US" altLang="ja-JP" sz="2400" b="1"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endPar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r>
              <a:rPr kumimoji="1"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１．はじめに（保健指導の目的）　　　　・・・</a:t>
            </a:r>
            <a:r>
              <a:rPr kumimoji="1" lang="en-US" altLang="ja-JP"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3</a:t>
            </a:r>
          </a:p>
          <a:p>
            <a:endParaRPr kumimoji="1" lang="en-US" altLang="ja-JP"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２．福島県民、福島支部加入者のすがた　・</a:t>
            </a:r>
            <a:r>
              <a:rPr lang="ja-JP" altLang="en-US"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4</a:t>
            </a:r>
          </a:p>
          <a:p>
            <a:endPar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３</a:t>
            </a:r>
            <a:r>
              <a:rPr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特定保健指導の実施状況に</a:t>
            </a:r>
            <a:r>
              <a:rPr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ついて　　</a:t>
            </a:r>
            <a:r>
              <a:rPr kumimoji="1"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6</a:t>
            </a:r>
            <a:endParaRPr kumimoji="1" lang="en-US" altLang="ja-JP"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endPar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４</a:t>
            </a:r>
            <a:r>
              <a:rPr kumimoji="1"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．特定保健指導の</a:t>
            </a:r>
            <a:r>
              <a:rPr lang="ja-JP" altLang="en-US"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初回</a:t>
            </a:r>
            <a:r>
              <a:rPr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面談を増やすために</a:t>
            </a:r>
            <a:r>
              <a:rPr kumimoji="1"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1</a:t>
            </a:r>
            <a:r>
              <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2</a:t>
            </a:r>
            <a:endParaRPr kumimoji="1" lang="en-US" altLang="ja-JP"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endPar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a:p>
            <a:r>
              <a:rPr lang="ja-JP" altLang="en-US"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５</a:t>
            </a:r>
            <a:r>
              <a:rPr kumimoji="1"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情報交換　　　　　</a:t>
            </a:r>
            <a:r>
              <a:rPr kumimoji="1" lang="ja-JP" altLang="en-US"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　　　　　　 　 ・・・</a:t>
            </a:r>
            <a:r>
              <a:rPr lang="en-US" altLang="ja-JP" sz="2400" dirty="0" smtClean="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rPr>
              <a:t>17</a:t>
            </a:r>
            <a:endParaRPr lang="en-US" altLang="ja-JP" sz="2400" dirty="0">
              <a:solidFill>
                <a:schemeClr val="tx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4278796" y="6309320"/>
            <a:ext cx="586408" cy="365125"/>
          </a:xfrm>
        </p:spPr>
        <p:txBody>
          <a:bodyPr/>
          <a:lstStyle/>
          <a:p>
            <a:fld id="{FF7AB8E5-EA74-49F0-9DF9-0A7C0ED13750}" type="slidenum">
              <a:rPr kumimoji="1" lang="ja-JP" altLang="en-US" sz="1800" smtClean="0"/>
              <a:t>2</a:t>
            </a:fld>
            <a:endParaRPr kumimoji="1" lang="ja-JP" altLang="en-US" sz="1800" dirty="0"/>
          </a:p>
        </p:txBody>
      </p:sp>
    </p:spTree>
    <p:extLst>
      <p:ext uri="{BB962C8B-B14F-4D97-AF65-F5344CB8AC3E}">
        <p14:creationId xmlns:p14="http://schemas.microsoft.com/office/powerpoint/2010/main" val="14030820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404664"/>
            <a:ext cx="3456384" cy="523220"/>
          </a:xfrm>
          <a:prstGeom prst="rect">
            <a:avLst/>
          </a:prstGeom>
          <a:noFill/>
        </p:spPr>
        <p:txBody>
          <a:bodyPr wrap="square" rtlCol="0">
            <a:spAutoFit/>
          </a:bodyPr>
          <a:lstStyle/>
          <a:p>
            <a:r>
              <a:rPr lang="ja-JP" altLang="en-US" sz="2800" b="1" dirty="0" smtClean="0">
                <a:solidFill>
                  <a:schemeClr val="tx2"/>
                </a:solidFill>
                <a:latin typeface="BIZ UDゴシック" panose="020B0400000000000000" pitchFamily="49" charset="-128"/>
                <a:ea typeface="BIZ UDゴシック" panose="020B0400000000000000" pitchFamily="49" charset="-128"/>
              </a:rPr>
              <a:t>～本日のまと</a:t>
            </a:r>
            <a:r>
              <a:rPr lang="ja-JP" altLang="en-US" sz="2800" b="1" dirty="0">
                <a:solidFill>
                  <a:schemeClr val="tx2"/>
                </a:solidFill>
                <a:latin typeface="BIZ UDゴシック" panose="020B0400000000000000" pitchFamily="49" charset="-128"/>
                <a:ea typeface="BIZ UDゴシック" panose="020B0400000000000000" pitchFamily="49" charset="-128"/>
              </a:rPr>
              <a:t>め</a:t>
            </a:r>
            <a:r>
              <a:rPr lang="ja-JP" altLang="en-US" sz="2800" b="1" dirty="0" smtClean="0">
                <a:solidFill>
                  <a:schemeClr val="tx2"/>
                </a:solidFill>
                <a:latin typeface="BIZ UDゴシック" panose="020B0400000000000000" pitchFamily="49" charset="-128"/>
                <a:ea typeface="BIZ UDゴシック" panose="020B0400000000000000" pitchFamily="49" charset="-128"/>
              </a:rPr>
              <a:t>～</a:t>
            </a:r>
            <a:endParaRPr lang="ja-JP" altLang="en-US" sz="2800" b="1" dirty="0">
              <a:solidFill>
                <a:schemeClr val="tx2"/>
              </a:solidFill>
              <a:latin typeface="BIZ UDゴシック" panose="020B0400000000000000" pitchFamily="49" charset="-128"/>
              <a:ea typeface="BIZ UDゴシック" panose="020B0400000000000000" pitchFamily="49" charset="-128"/>
            </a:endParaRPr>
          </a:p>
        </p:txBody>
      </p:sp>
      <p:sp>
        <p:nvSpPr>
          <p:cNvPr id="5" name="テキスト ボックス 4"/>
          <p:cNvSpPr txBox="1"/>
          <p:nvPr/>
        </p:nvSpPr>
        <p:spPr>
          <a:xfrm>
            <a:off x="323528" y="1124744"/>
            <a:ext cx="8496944" cy="5324535"/>
          </a:xfrm>
          <a:prstGeom prst="rect">
            <a:avLst/>
          </a:prstGeom>
          <a:noFill/>
        </p:spPr>
        <p:txBody>
          <a:bodyPr wrap="square" rtlCol="0">
            <a:spAutoFit/>
          </a:bodyPr>
          <a:lstStyle/>
          <a:p>
            <a:endParaRPr lang="en-US" altLang="ja-JP" sz="2000" dirty="0" smtClean="0">
              <a:latin typeface="BIZ UDゴシック" panose="020B0400000000000000" pitchFamily="49" charset="-128"/>
              <a:ea typeface="BIZ UDゴシック" panose="020B0400000000000000" pitchFamily="49" charset="-128"/>
            </a:endParaRPr>
          </a:p>
          <a:p>
            <a:r>
              <a:rPr lang="ja-JP" altLang="en-US" sz="2400" b="1" dirty="0" smtClean="0">
                <a:latin typeface="BIZ UDゴシック" panose="020B0400000000000000" pitchFamily="49" charset="-128"/>
                <a:ea typeface="BIZ UDゴシック" panose="020B0400000000000000" pitchFamily="49" charset="-128"/>
              </a:rPr>
              <a:t>□健診日当日に初回面談を実施すること</a:t>
            </a:r>
            <a:r>
              <a:rPr lang="ja-JP" altLang="en-US" sz="2000" dirty="0" smtClean="0">
                <a:latin typeface="BIZ UDゴシック" panose="020B0400000000000000" pitchFamily="49" charset="-128"/>
                <a:ea typeface="BIZ UDゴシック" panose="020B0400000000000000" pitchFamily="49" charset="-128"/>
              </a:rPr>
              <a:t>　</a:t>
            </a:r>
            <a:endParaRPr lang="en-US" altLang="ja-JP" sz="2000" dirty="0" smtClean="0">
              <a:latin typeface="BIZ UDゴシック" panose="020B0400000000000000" pitchFamily="49" charset="-128"/>
              <a:ea typeface="BIZ UDゴシック" panose="020B0400000000000000" pitchFamily="49" charset="-128"/>
            </a:endParaRPr>
          </a:p>
          <a:p>
            <a:endParaRPr lang="en-US" altLang="ja-JP" sz="2000" dirty="0" smtClean="0">
              <a:latin typeface="BIZ UDゴシック" panose="020B0400000000000000" pitchFamily="49" charset="-128"/>
              <a:ea typeface="BIZ UDゴシック" panose="020B0400000000000000" pitchFamily="49" charset="-128"/>
            </a:endParaRPr>
          </a:p>
          <a:p>
            <a:endParaRPr lang="en-US" altLang="ja-JP" sz="2000" dirty="0" smtClean="0">
              <a:latin typeface="BIZ UDゴシック" panose="020B0400000000000000" pitchFamily="49" charset="-128"/>
              <a:ea typeface="BIZ UDゴシック" panose="020B0400000000000000" pitchFamily="49" charset="-128"/>
            </a:endParaRPr>
          </a:p>
          <a:p>
            <a:pPr marL="717550" indent="-717550"/>
            <a:r>
              <a:rPr lang="ja-JP" altLang="en-US" sz="2400" b="1" dirty="0" smtClean="0">
                <a:latin typeface="BIZ UDゴシック" panose="020B0400000000000000" pitchFamily="49" charset="-128"/>
                <a:ea typeface="BIZ UDゴシック" panose="020B0400000000000000" pitchFamily="49" charset="-128"/>
              </a:rPr>
              <a:t>□初回面談実施した対象者は評価まで実施すること</a:t>
            </a:r>
            <a:endParaRPr lang="en-US" altLang="ja-JP" sz="2400" b="1" dirty="0" smtClean="0">
              <a:latin typeface="BIZ UDゴシック" panose="020B0400000000000000" pitchFamily="49" charset="-128"/>
              <a:ea typeface="BIZ UDゴシック" panose="020B0400000000000000" pitchFamily="49" charset="-128"/>
            </a:endParaRPr>
          </a:p>
          <a:p>
            <a:pPr marL="717550" indent="-717550"/>
            <a:endParaRPr lang="en-US" altLang="ja-JP" sz="2000" dirty="0">
              <a:latin typeface="BIZ UDゴシック" panose="020B0400000000000000" pitchFamily="49" charset="-128"/>
              <a:ea typeface="BIZ UDゴシック" panose="020B0400000000000000" pitchFamily="49" charset="-128"/>
            </a:endParaRPr>
          </a:p>
          <a:p>
            <a:pPr marL="717550" indent="-717550"/>
            <a:endParaRPr lang="en-US" altLang="ja-JP" sz="2000" dirty="0" smtClean="0">
              <a:latin typeface="BIZ UDゴシック" panose="020B0400000000000000" pitchFamily="49" charset="-128"/>
              <a:ea typeface="BIZ UDゴシック" panose="020B0400000000000000" pitchFamily="49" charset="-128"/>
            </a:endParaRPr>
          </a:p>
          <a:p>
            <a:pPr marL="717550" indent="-717550"/>
            <a:r>
              <a:rPr lang="ja-JP" altLang="en-US" sz="2400" b="1" dirty="0" smtClean="0">
                <a:latin typeface="BIZ UDゴシック" panose="020B0400000000000000" pitchFamily="49" charset="-128"/>
                <a:ea typeface="BIZ UDゴシック" panose="020B0400000000000000" pitchFamily="49" charset="-128"/>
              </a:rPr>
              <a:t>□治療が必要な対象者には受診勧奨を実施すること</a:t>
            </a:r>
            <a:endParaRPr lang="en-US" altLang="ja-JP" sz="2400" b="1" dirty="0" smtClean="0">
              <a:latin typeface="BIZ UDゴシック" panose="020B0400000000000000" pitchFamily="49" charset="-128"/>
              <a:ea typeface="BIZ UDゴシック" panose="020B0400000000000000" pitchFamily="49" charset="-128"/>
            </a:endParaRPr>
          </a:p>
          <a:p>
            <a:endParaRPr lang="en-US" altLang="ja-JP" sz="2000" dirty="0">
              <a:latin typeface="BIZ UDゴシック" panose="020B0400000000000000" pitchFamily="49" charset="-128"/>
              <a:ea typeface="BIZ UDゴシック" panose="020B0400000000000000" pitchFamily="49" charset="-128"/>
            </a:endParaRPr>
          </a:p>
          <a:p>
            <a:endParaRPr lang="en-US" altLang="ja-JP" sz="2000" dirty="0" smtClean="0">
              <a:latin typeface="BIZ UDゴシック" panose="020B0400000000000000" pitchFamily="49" charset="-128"/>
              <a:ea typeface="BIZ UDゴシック" panose="020B0400000000000000" pitchFamily="49" charset="-128"/>
            </a:endParaRPr>
          </a:p>
          <a:p>
            <a:r>
              <a:rPr lang="ja-JP" altLang="en-US" sz="2400" b="1" dirty="0" smtClean="0">
                <a:latin typeface="BIZ UDゴシック" panose="020B0400000000000000" pitchFamily="49" charset="-128"/>
                <a:ea typeface="BIZ UDゴシック" panose="020B0400000000000000" pitchFamily="49" charset="-128"/>
              </a:rPr>
              <a:t>□被扶養者も</a:t>
            </a:r>
            <a:r>
              <a:rPr lang="ja-JP" altLang="en-US" sz="2400" b="1" dirty="0">
                <a:latin typeface="BIZ UDゴシック" panose="020B0400000000000000" pitchFamily="49" charset="-128"/>
                <a:ea typeface="BIZ UDゴシック" panose="020B0400000000000000" pitchFamily="49" charset="-128"/>
              </a:rPr>
              <a:t>積極的に</a:t>
            </a:r>
            <a:r>
              <a:rPr lang="ja-JP" altLang="en-US" sz="2400" b="1" dirty="0" smtClean="0">
                <a:latin typeface="BIZ UDゴシック" panose="020B0400000000000000" pitchFamily="49" charset="-128"/>
                <a:ea typeface="BIZ UDゴシック" panose="020B0400000000000000" pitchFamily="49" charset="-128"/>
              </a:rPr>
              <a:t>当日</a:t>
            </a:r>
            <a:r>
              <a:rPr lang="ja-JP" altLang="en-US" sz="2400" b="1" dirty="0">
                <a:latin typeface="BIZ UDゴシック" panose="020B0400000000000000" pitchFamily="49" charset="-128"/>
                <a:ea typeface="BIZ UDゴシック" panose="020B0400000000000000" pitchFamily="49" charset="-128"/>
              </a:rPr>
              <a:t>の</a:t>
            </a:r>
            <a:r>
              <a:rPr lang="ja-JP" altLang="en-US" sz="2400" b="1" dirty="0" smtClean="0">
                <a:latin typeface="BIZ UDゴシック" panose="020B0400000000000000" pitchFamily="49" charset="-128"/>
                <a:ea typeface="BIZ UDゴシック" panose="020B0400000000000000" pitchFamily="49" charset="-128"/>
              </a:rPr>
              <a:t>初回面談を</a:t>
            </a:r>
            <a:r>
              <a:rPr lang="ja-JP" altLang="en-US" sz="2400" b="1" dirty="0">
                <a:latin typeface="BIZ UDゴシック" panose="020B0400000000000000" pitchFamily="49" charset="-128"/>
                <a:ea typeface="BIZ UDゴシック" panose="020B0400000000000000" pitchFamily="49" charset="-128"/>
              </a:rPr>
              <a:t>お願い</a:t>
            </a:r>
            <a:r>
              <a:rPr lang="ja-JP" altLang="en-US" sz="2400" b="1" dirty="0" smtClean="0">
                <a:latin typeface="BIZ UDゴシック" panose="020B0400000000000000" pitchFamily="49" charset="-128"/>
                <a:ea typeface="BIZ UDゴシック" panose="020B0400000000000000" pitchFamily="49" charset="-128"/>
              </a:rPr>
              <a:t>します！</a:t>
            </a:r>
            <a:endParaRPr lang="en-US" altLang="ja-JP" sz="2400" b="1" dirty="0" smtClean="0">
              <a:latin typeface="BIZ UDゴシック" panose="020B0400000000000000" pitchFamily="49" charset="-128"/>
              <a:ea typeface="BIZ UDゴシック" panose="020B0400000000000000" pitchFamily="49" charset="-128"/>
            </a:endParaRPr>
          </a:p>
          <a:p>
            <a:r>
              <a:rPr lang="ja-JP" altLang="en-US" sz="2400" b="1" dirty="0">
                <a:latin typeface="BIZ UDゴシック" panose="020B0400000000000000" pitchFamily="49" charset="-128"/>
                <a:ea typeface="BIZ UDゴシック" panose="020B0400000000000000" pitchFamily="49" charset="-128"/>
              </a:rPr>
              <a:t>　</a:t>
            </a:r>
            <a:r>
              <a:rPr lang="ja-JP" altLang="en-US" sz="2000" b="1" dirty="0" smtClean="0">
                <a:latin typeface="BIZ UDゴシック" panose="020B0400000000000000" pitchFamily="49" charset="-128"/>
                <a:ea typeface="BIZ UDゴシック" panose="020B0400000000000000" pitchFamily="49" charset="-128"/>
              </a:rPr>
              <a:t>令和</a:t>
            </a:r>
            <a:r>
              <a:rPr lang="en-US" altLang="ja-JP" sz="2000" b="1" dirty="0" smtClean="0">
                <a:latin typeface="BIZ UDゴシック" panose="020B0400000000000000" pitchFamily="49" charset="-128"/>
                <a:ea typeface="BIZ UDゴシック" panose="020B0400000000000000" pitchFamily="49" charset="-128"/>
              </a:rPr>
              <a:t>3</a:t>
            </a:r>
            <a:r>
              <a:rPr lang="ja-JP" altLang="en-US" sz="2000" b="1" dirty="0" smtClean="0">
                <a:latin typeface="BIZ UDゴシック" panose="020B0400000000000000" pitchFamily="49" charset="-128"/>
                <a:ea typeface="BIZ UDゴシック" panose="020B0400000000000000" pitchFamily="49" charset="-128"/>
              </a:rPr>
              <a:t>年度初回面談実施者数</a:t>
            </a:r>
            <a:r>
              <a:rPr lang="en-US" altLang="ja-JP" sz="2000" b="1" dirty="0" smtClean="0">
                <a:latin typeface="BIZ UDゴシック" panose="020B0400000000000000" pitchFamily="49" charset="-128"/>
                <a:ea typeface="BIZ UDゴシック" panose="020B0400000000000000" pitchFamily="49" charset="-128"/>
              </a:rPr>
              <a:t>116</a:t>
            </a:r>
            <a:r>
              <a:rPr lang="ja-JP" altLang="en-US" sz="2000" b="1" dirty="0" smtClean="0">
                <a:latin typeface="BIZ UDゴシック" panose="020B0400000000000000" pitchFamily="49" charset="-128"/>
                <a:ea typeface="BIZ UDゴシック" panose="020B0400000000000000" pitchFamily="49" charset="-128"/>
              </a:rPr>
              <a:t>件、実施率</a:t>
            </a:r>
            <a:r>
              <a:rPr lang="en-US" altLang="ja-JP" sz="2000" b="1" dirty="0" smtClean="0">
                <a:latin typeface="BIZ UDゴシック" panose="020B0400000000000000" pitchFamily="49" charset="-128"/>
                <a:ea typeface="BIZ UDゴシック" panose="020B0400000000000000" pitchFamily="49" charset="-128"/>
              </a:rPr>
              <a:t>5.9</a:t>
            </a:r>
            <a:r>
              <a:rPr lang="ja-JP" altLang="en-US" sz="2000" b="1" dirty="0" smtClean="0">
                <a:latin typeface="BIZ UDゴシック" panose="020B0400000000000000" pitchFamily="49" charset="-128"/>
                <a:ea typeface="BIZ UDゴシック" panose="020B0400000000000000" pitchFamily="49" charset="-128"/>
              </a:rPr>
              <a:t>％　ワースト</a:t>
            </a:r>
            <a:r>
              <a:rPr lang="en-US" altLang="ja-JP" sz="2000" b="1" dirty="0" smtClean="0">
                <a:latin typeface="BIZ UDゴシック" panose="020B0400000000000000" pitchFamily="49" charset="-128"/>
                <a:ea typeface="BIZ UDゴシック" panose="020B0400000000000000" pitchFamily="49" charset="-128"/>
              </a:rPr>
              <a:t>7</a:t>
            </a:r>
            <a:r>
              <a:rPr lang="ja-JP" altLang="en-US" sz="2000" b="1" dirty="0" smtClean="0">
                <a:latin typeface="BIZ UDゴシック" panose="020B0400000000000000" pitchFamily="49" charset="-128"/>
                <a:ea typeface="BIZ UDゴシック" panose="020B0400000000000000" pitchFamily="49" charset="-128"/>
              </a:rPr>
              <a:t>位</a:t>
            </a:r>
            <a:endParaRPr lang="en-US" altLang="ja-JP" sz="2000" b="1" dirty="0" smtClean="0">
              <a:latin typeface="BIZ UDゴシック" panose="020B0400000000000000" pitchFamily="49" charset="-128"/>
              <a:ea typeface="BIZ UDゴシック" panose="020B0400000000000000" pitchFamily="49" charset="-128"/>
            </a:endParaRPr>
          </a:p>
          <a:p>
            <a:r>
              <a:rPr lang="ja-JP" altLang="en-US" sz="2000" b="1" dirty="0">
                <a:latin typeface="BIZ UDゴシック" panose="020B0400000000000000" pitchFamily="49" charset="-128"/>
                <a:ea typeface="BIZ UDゴシック" panose="020B0400000000000000" pitchFamily="49" charset="-128"/>
              </a:rPr>
              <a:t>　</a:t>
            </a:r>
            <a:r>
              <a:rPr lang="ja-JP" altLang="en-US" sz="2000" b="1" dirty="0" smtClean="0">
                <a:latin typeface="BIZ UDゴシック" panose="020B0400000000000000" pitchFamily="49" charset="-128"/>
                <a:ea typeface="BIZ UDゴシック" panose="020B0400000000000000" pitchFamily="49" charset="-128"/>
              </a:rPr>
              <a:t>　　　　　　　　　評価者数</a:t>
            </a:r>
            <a:r>
              <a:rPr lang="en-US" altLang="ja-JP" sz="2000" b="1" dirty="0" smtClean="0">
                <a:latin typeface="BIZ UDゴシック" panose="020B0400000000000000" pitchFamily="49" charset="-128"/>
                <a:ea typeface="BIZ UDゴシック" panose="020B0400000000000000" pitchFamily="49" charset="-128"/>
              </a:rPr>
              <a:t>76</a:t>
            </a:r>
            <a:r>
              <a:rPr lang="ja-JP" altLang="en-US" sz="2000" b="1" dirty="0" smtClean="0">
                <a:latin typeface="BIZ UDゴシック" panose="020B0400000000000000" pitchFamily="49" charset="-128"/>
                <a:ea typeface="BIZ UDゴシック" panose="020B0400000000000000" pitchFamily="49" charset="-128"/>
              </a:rPr>
              <a:t>件、実施率</a:t>
            </a:r>
            <a:r>
              <a:rPr lang="en-US" altLang="ja-JP" sz="2000" b="1" dirty="0" smtClean="0">
                <a:latin typeface="BIZ UDゴシック" panose="020B0400000000000000" pitchFamily="49" charset="-128"/>
                <a:ea typeface="BIZ UDゴシック" panose="020B0400000000000000" pitchFamily="49" charset="-128"/>
              </a:rPr>
              <a:t>3.9</a:t>
            </a:r>
            <a:r>
              <a:rPr lang="ja-JP" altLang="en-US" sz="2000" b="1" dirty="0" smtClean="0">
                <a:latin typeface="BIZ UDゴシック" panose="020B0400000000000000" pitchFamily="49" charset="-128"/>
                <a:ea typeface="BIZ UDゴシック" panose="020B0400000000000000" pitchFamily="49" charset="-128"/>
              </a:rPr>
              <a:t>％　ワースト</a:t>
            </a:r>
            <a:r>
              <a:rPr lang="en-US" altLang="ja-JP" sz="2000" b="1" dirty="0" smtClean="0">
                <a:latin typeface="BIZ UDゴシック" panose="020B0400000000000000" pitchFamily="49" charset="-128"/>
                <a:ea typeface="BIZ UDゴシック" panose="020B0400000000000000" pitchFamily="49" charset="-128"/>
              </a:rPr>
              <a:t>6</a:t>
            </a:r>
            <a:r>
              <a:rPr lang="ja-JP" altLang="en-US" sz="2000" b="1" dirty="0" smtClean="0">
                <a:latin typeface="BIZ UDゴシック" panose="020B0400000000000000" pitchFamily="49" charset="-128"/>
                <a:ea typeface="BIZ UDゴシック" panose="020B0400000000000000" pitchFamily="49" charset="-128"/>
              </a:rPr>
              <a:t>位</a:t>
            </a:r>
            <a:endParaRPr lang="en-US" altLang="ja-JP" sz="2000" b="1" dirty="0" smtClean="0">
              <a:latin typeface="BIZ UDゴシック" panose="020B0400000000000000" pitchFamily="49" charset="-128"/>
              <a:ea typeface="BIZ UDゴシック" panose="020B0400000000000000" pitchFamily="49" charset="-128"/>
            </a:endParaRPr>
          </a:p>
          <a:p>
            <a:endParaRPr lang="en-US" altLang="ja-JP" sz="2000" dirty="0">
              <a:latin typeface="BIZ UDゴシック" panose="020B0400000000000000" pitchFamily="49" charset="-128"/>
              <a:ea typeface="BIZ UDゴシック" panose="020B0400000000000000" pitchFamily="49" charset="-128"/>
            </a:endParaRPr>
          </a:p>
          <a:p>
            <a:endParaRPr lang="en-US" altLang="ja-JP" sz="2000" dirty="0" smtClean="0">
              <a:latin typeface="BIZ UDゴシック" panose="020B0400000000000000" pitchFamily="49" charset="-128"/>
              <a:ea typeface="BIZ UDゴシック" panose="020B0400000000000000" pitchFamily="49" charset="-128"/>
            </a:endParaRPr>
          </a:p>
          <a:p>
            <a:endParaRPr lang="en-US" altLang="ja-JP" sz="2000" dirty="0" smtClean="0">
              <a:latin typeface="BIZ UDゴシック" panose="020B0400000000000000" pitchFamily="49" charset="-128"/>
              <a:ea typeface="BIZ UDゴシック" panose="020B0400000000000000" pitchFamily="49" charset="-128"/>
            </a:endParaRPr>
          </a:p>
        </p:txBody>
      </p:sp>
      <p:sp>
        <p:nvSpPr>
          <p:cNvPr id="6" name="スライド番号プレースホルダー 3"/>
          <p:cNvSpPr>
            <a:spLocks noGrp="1"/>
          </p:cNvSpPr>
          <p:nvPr>
            <p:ph type="sldNum" sz="quarter" idx="12"/>
          </p:nvPr>
        </p:nvSpPr>
        <p:spPr>
          <a:xfrm>
            <a:off x="4236389" y="6492875"/>
            <a:ext cx="671222" cy="365125"/>
          </a:xfrm>
        </p:spPr>
        <p:txBody>
          <a:bodyPr/>
          <a:lstStyle/>
          <a:p>
            <a:fld id="{FF7AB8E5-EA74-49F0-9DF9-0A7C0ED13750}" type="slidenum">
              <a:rPr kumimoji="1" lang="ja-JP" altLang="en-US" sz="1800" smtClean="0"/>
              <a:t>20</a:t>
            </a:fld>
            <a:endParaRPr kumimoji="1" lang="ja-JP" altLang="en-US" sz="1800" dirty="0"/>
          </a:p>
        </p:txBody>
      </p:sp>
      <p:cxnSp>
        <p:nvCxnSpPr>
          <p:cNvPr id="7" name="直線コネクタ 6"/>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8" name="Picture 2" descr="\\p82ns56\p82v0103\sharefs\07.福島支部\75.保健G\＜Ⅰ健＞健診機関発出文書関係\28年度健診実施機関事務打合せ会議\y_fukushim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Tree>
    <p:extLst>
      <p:ext uri="{BB962C8B-B14F-4D97-AF65-F5344CB8AC3E}">
        <p14:creationId xmlns:p14="http://schemas.microsoft.com/office/powerpoint/2010/main" val="1682061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16" name="テキスト ボックス 15"/>
          <p:cNvSpPr txBox="1"/>
          <p:nvPr/>
        </p:nvSpPr>
        <p:spPr>
          <a:xfrm>
            <a:off x="467544" y="476673"/>
            <a:ext cx="8352928" cy="2062103"/>
          </a:xfrm>
          <a:prstGeom prst="rect">
            <a:avLst/>
          </a:prstGeom>
          <a:noFill/>
        </p:spPr>
        <p:txBody>
          <a:bodyPr wrap="square" rtlCol="0">
            <a:spAutoFit/>
          </a:bodyPr>
          <a:lstStyle/>
          <a:p>
            <a:r>
              <a:rPr lang="ja-JP" altLang="en-US" sz="3200" b="1" dirty="0">
                <a:solidFill>
                  <a:schemeClr val="tx2"/>
                </a:solidFill>
                <a:latin typeface="BIZ UDPゴシック" panose="020B0400000000000000" pitchFamily="50" charset="-128"/>
                <a:ea typeface="BIZ UDPゴシック" panose="020B0400000000000000" pitchFamily="50" charset="-128"/>
              </a:rPr>
              <a:t>最後</a:t>
            </a:r>
            <a:r>
              <a:rPr lang="ja-JP" altLang="en-US" sz="3200" b="1" dirty="0" smtClean="0">
                <a:solidFill>
                  <a:schemeClr val="tx2"/>
                </a:solidFill>
                <a:latin typeface="BIZ UDPゴシック" panose="020B0400000000000000" pitchFamily="50" charset="-128"/>
                <a:ea typeface="BIZ UDPゴシック" panose="020B0400000000000000" pitchFamily="50" charset="-128"/>
              </a:rPr>
              <a:t>に・・・</a:t>
            </a:r>
            <a:endParaRPr lang="en-US" altLang="ja-JP" sz="3200" b="1" dirty="0" smtClean="0">
              <a:solidFill>
                <a:schemeClr val="tx2"/>
              </a:solidFill>
              <a:latin typeface="BIZ UDPゴシック" panose="020B0400000000000000" pitchFamily="50" charset="-128"/>
              <a:ea typeface="BIZ UDPゴシック" panose="020B0400000000000000" pitchFamily="50" charset="-128"/>
            </a:endParaRPr>
          </a:p>
          <a:p>
            <a:endParaRPr lang="en-US" altLang="ja-JP" sz="3200" b="1" dirty="0" smtClean="0">
              <a:solidFill>
                <a:schemeClr val="tx2"/>
              </a:solidFill>
              <a:latin typeface="BIZ UDPゴシック" panose="020B0400000000000000" pitchFamily="50" charset="-128"/>
              <a:ea typeface="BIZ UDPゴシック" panose="020B0400000000000000" pitchFamily="50" charset="-128"/>
            </a:endParaRPr>
          </a:p>
          <a:p>
            <a:r>
              <a:rPr lang="ja-JP" altLang="en-US" sz="3200" b="1" dirty="0" smtClean="0">
                <a:latin typeface="BIZ UDPゴシック" panose="020B0400000000000000" pitchFamily="50" charset="-128"/>
                <a:ea typeface="BIZ UDPゴシック" panose="020B0400000000000000" pitchFamily="50" charset="-128"/>
              </a:rPr>
              <a:t>本会議</a:t>
            </a:r>
            <a:r>
              <a:rPr lang="ja-JP" altLang="en-US" sz="3200" b="1" dirty="0">
                <a:latin typeface="BIZ UDPゴシック" panose="020B0400000000000000" pitchFamily="50" charset="-128"/>
                <a:ea typeface="BIZ UDPゴシック" panose="020B0400000000000000" pitchFamily="50" charset="-128"/>
              </a:rPr>
              <a:t>の</a:t>
            </a:r>
            <a:r>
              <a:rPr lang="ja-JP" altLang="en-US" sz="3200" b="1" dirty="0" smtClean="0">
                <a:latin typeface="BIZ UDPゴシック" panose="020B0400000000000000" pitchFamily="50" charset="-128"/>
                <a:ea typeface="BIZ UDPゴシック" panose="020B0400000000000000" pitchFamily="50" charset="-128"/>
              </a:rPr>
              <a:t>事例</a:t>
            </a:r>
            <a:r>
              <a:rPr lang="ja-JP" altLang="en-US" sz="3200" b="1" dirty="0">
                <a:latin typeface="BIZ UDPゴシック" panose="020B0400000000000000" pitchFamily="50" charset="-128"/>
                <a:ea typeface="BIZ UDPゴシック" panose="020B0400000000000000" pitchFamily="50" charset="-128"/>
              </a:rPr>
              <a:t>紹介、意見交換を実施</a:t>
            </a:r>
            <a:r>
              <a:rPr lang="ja-JP" altLang="en-US" sz="3200" b="1" dirty="0" smtClean="0">
                <a:latin typeface="BIZ UDPゴシック" panose="020B0400000000000000" pitchFamily="50" charset="-128"/>
                <a:ea typeface="BIZ UDPゴシック" panose="020B0400000000000000" pitchFamily="50" charset="-128"/>
              </a:rPr>
              <a:t>して</a:t>
            </a:r>
            <a:endParaRPr lang="en-US" altLang="ja-JP" sz="3200" b="1" dirty="0" smtClean="0">
              <a:latin typeface="BIZ UDPゴシック" panose="020B0400000000000000" pitchFamily="50" charset="-128"/>
              <a:ea typeface="BIZ UDPゴシック" panose="020B0400000000000000" pitchFamily="50" charset="-128"/>
            </a:endParaRPr>
          </a:p>
          <a:p>
            <a:r>
              <a:rPr lang="ja-JP" altLang="en-US" sz="3200" b="1" dirty="0">
                <a:solidFill>
                  <a:schemeClr val="tx2"/>
                </a:solidFill>
                <a:latin typeface="BIZ UDPゴシック" panose="020B0400000000000000" pitchFamily="50" charset="-128"/>
                <a:ea typeface="BIZ UDPゴシック" panose="020B0400000000000000" pitchFamily="50" charset="-128"/>
              </a:rPr>
              <a:t>　</a:t>
            </a:r>
          </a:p>
        </p:txBody>
      </p:sp>
      <p:sp>
        <p:nvSpPr>
          <p:cNvPr id="4" name="テキスト ボックス 3"/>
          <p:cNvSpPr txBox="1"/>
          <p:nvPr/>
        </p:nvSpPr>
        <p:spPr>
          <a:xfrm>
            <a:off x="465579" y="2610784"/>
            <a:ext cx="6827713" cy="2281476"/>
          </a:xfrm>
          <a:prstGeom prst="wedgeRoundRectCallout">
            <a:avLst>
              <a:gd name="adj1" fmla="val 57034"/>
              <a:gd name="adj2" fmla="val 8379"/>
              <a:gd name="adj3" fmla="val 16667"/>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3200" dirty="0" smtClean="0">
                <a:latin typeface="BIZ UDPゴシック" panose="020B0400000000000000" pitchFamily="50" charset="-128"/>
                <a:ea typeface="BIZ UDPゴシック" panose="020B0400000000000000" pitchFamily="50" charset="-128"/>
              </a:rPr>
              <a:t>□</a:t>
            </a:r>
            <a:r>
              <a:rPr lang="ja-JP" altLang="en-US" sz="3200" dirty="0">
                <a:latin typeface="BIZ UDPゴシック" panose="020B0400000000000000" pitchFamily="50" charset="-128"/>
                <a:ea typeface="BIZ UDPゴシック" panose="020B0400000000000000" pitchFamily="50" charset="-128"/>
              </a:rPr>
              <a:t>　</a:t>
            </a:r>
            <a:r>
              <a:rPr lang="ja-JP" altLang="en-US" sz="3200" dirty="0" smtClean="0">
                <a:latin typeface="BIZ UDPゴシック" panose="020B0400000000000000" pitchFamily="50" charset="-128"/>
                <a:ea typeface="BIZ UDPゴシック" panose="020B0400000000000000" pitchFamily="50" charset="-128"/>
              </a:rPr>
              <a:t>専門職として？</a:t>
            </a:r>
            <a:endParaRPr lang="en-US" altLang="ja-JP" sz="3200" dirty="0" smtClean="0">
              <a:latin typeface="BIZ UDPゴシック" panose="020B0400000000000000" pitchFamily="50" charset="-128"/>
              <a:ea typeface="BIZ UDPゴシック" panose="020B0400000000000000" pitchFamily="50" charset="-128"/>
            </a:endParaRPr>
          </a:p>
          <a:p>
            <a:r>
              <a:rPr lang="ja-JP" altLang="en-US" sz="3200" dirty="0" smtClean="0">
                <a:latin typeface="BIZ UDPゴシック" panose="020B0400000000000000" pitchFamily="50" charset="-128"/>
                <a:ea typeface="BIZ UDPゴシック" panose="020B0400000000000000" pitchFamily="50" charset="-128"/>
              </a:rPr>
              <a:t>□　体制として？</a:t>
            </a:r>
            <a:endParaRPr lang="en-US" altLang="ja-JP" sz="3200" dirty="0" smtClean="0">
              <a:latin typeface="BIZ UDPゴシック" panose="020B0400000000000000" pitchFamily="50" charset="-128"/>
              <a:ea typeface="BIZ UDPゴシック" panose="020B0400000000000000" pitchFamily="50" charset="-128"/>
            </a:endParaRPr>
          </a:p>
          <a:p>
            <a:endParaRPr lang="en-US" altLang="ja-JP" sz="3200" dirty="0">
              <a:latin typeface="BIZ UDPゴシック" panose="020B0400000000000000" pitchFamily="50" charset="-128"/>
              <a:ea typeface="BIZ UDPゴシック" panose="020B0400000000000000" pitchFamily="50" charset="-128"/>
            </a:endParaRPr>
          </a:p>
          <a:p>
            <a:r>
              <a:rPr lang="ja-JP" altLang="en-US" sz="3200" dirty="0" smtClean="0">
                <a:latin typeface="BIZ UDPゴシック" panose="020B0400000000000000" pitchFamily="50" charset="-128"/>
                <a:ea typeface="BIZ UDPゴシック" panose="020B0400000000000000" pitchFamily="50" charset="-128"/>
              </a:rPr>
              <a:t>アンケートにご記入ください</a:t>
            </a:r>
            <a:endParaRPr lang="en-US" altLang="ja-JP" sz="3200" dirty="0" smtClean="0">
              <a:latin typeface="BIZ UDPゴシック" panose="020B0400000000000000" pitchFamily="50" charset="-128"/>
              <a:ea typeface="BIZ UDPゴシック" panose="020B0400000000000000" pitchFamily="50" charset="-128"/>
            </a:endParaRPr>
          </a:p>
        </p:txBody>
      </p:sp>
      <p:sp>
        <p:nvSpPr>
          <p:cNvPr id="9" name="スライド番号プレースホルダー 3"/>
          <p:cNvSpPr>
            <a:spLocks noGrp="1"/>
          </p:cNvSpPr>
          <p:nvPr>
            <p:ph type="sldNum" sz="quarter" idx="12"/>
          </p:nvPr>
        </p:nvSpPr>
        <p:spPr>
          <a:xfrm>
            <a:off x="4107009" y="6502017"/>
            <a:ext cx="765448" cy="365125"/>
          </a:xfrm>
        </p:spPr>
        <p:txBody>
          <a:bodyPr/>
          <a:lstStyle/>
          <a:p>
            <a:fld id="{FF7AB8E5-EA74-49F0-9DF9-0A7C0ED13750}" type="slidenum">
              <a:rPr kumimoji="1" lang="ja-JP" altLang="en-US" sz="1800" smtClean="0"/>
              <a:t>21</a:t>
            </a:fld>
            <a:endParaRPr kumimoji="1" lang="ja-JP" altLang="en-US" sz="1800" dirty="0"/>
          </a:p>
        </p:txBody>
      </p:sp>
      <p:pic>
        <p:nvPicPr>
          <p:cNvPr id="11" name="図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05516" y="3056761"/>
            <a:ext cx="1802806" cy="3338531"/>
          </a:xfrm>
          <a:prstGeom prst="rect">
            <a:avLst/>
          </a:prstGeom>
        </p:spPr>
      </p:pic>
    </p:spTree>
    <p:extLst>
      <p:ext uri="{BB962C8B-B14F-4D97-AF65-F5344CB8AC3E}">
        <p14:creationId xmlns:p14="http://schemas.microsoft.com/office/powerpoint/2010/main" val="3523441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4" name="テキスト ボックス 3"/>
          <p:cNvSpPr txBox="1"/>
          <p:nvPr/>
        </p:nvSpPr>
        <p:spPr>
          <a:xfrm>
            <a:off x="467544" y="1412776"/>
            <a:ext cx="8208912" cy="1050155"/>
          </a:xfrm>
          <a:prstGeom prst="rect">
            <a:avLst/>
          </a:prstGeom>
          <a:noFill/>
          <a:ln w="38100">
            <a:solidFill>
              <a:srgbClr val="C00000"/>
            </a:solidFill>
          </a:ln>
        </p:spPr>
        <p:txBody>
          <a:bodyPr wrap="none" rtlCol="0" anchor="ctr">
            <a:noAutofit/>
          </a:bodyPr>
          <a:lstStyle/>
          <a:p>
            <a:r>
              <a:rPr kumimoji="1" lang="ja-JP" altLang="en-US" sz="2800" dirty="0" smtClean="0"/>
              <a:t>生活習慣病に移行させないこと、重症化させないこと</a:t>
            </a:r>
            <a:endParaRPr kumimoji="1" lang="ja-JP" altLang="en-US" sz="2800" dirty="0"/>
          </a:p>
        </p:txBody>
      </p:sp>
      <p:sp>
        <p:nvSpPr>
          <p:cNvPr id="6" name="テキスト ボックス 5"/>
          <p:cNvSpPr txBox="1"/>
          <p:nvPr/>
        </p:nvSpPr>
        <p:spPr>
          <a:xfrm>
            <a:off x="2411760" y="2694702"/>
            <a:ext cx="3262432" cy="400110"/>
          </a:xfrm>
          <a:prstGeom prst="rect">
            <a:avLst/>
          </a:prstGeom>
          <a:noFill/>
        </p:spPr>
        <p:txBody>
          <a:bodyPr wrap="none" rtlCol="0">
            <a:spAutoFit/>
          </a:bodyPr>
          <a:lstStyle/>
          <a:p>
            <a:r>
              <a:rPr kumimoji="1" lang="ja-JP" altLang="en-US" sz="2000" u="wavyHeavy" dirty="0" smtClean="0">
                <a:latin typeface="BIZ UDゴシック" panose="020B0400000000000000" pitchFamily="49" charset="-128"/>
                <a:ea typeface="BIZ UDゴシック" panose="020B0400000000000000" pitchFamily="49" charset="-128"/>
              </a:rPr>
              <a:t>そのための</a:t>
            </a:r>
            <a:r>
              <a:rPr kumimoji="1" lang="ja-JP" altLang="en-US" sz="2000" dirty="0" smtClean="0">
                <a:latin typeface="BIZ UDゴシック" panose="020B0400000000000000" pitchFamily="49" charset="-128"/>
                <a:ea typeface="BIZ UDゴシック" panose="020B0400000000000000" pitchFamily="49" charset="-128"/>
              </a:rPr>
              <a:t>保健指導として</a:t>
            </a:r>
            <a:endParaRPr kumimoji="1" lang="ja-JP" altLang="en-US" sz="2000" dirty="0">
              <a:latin typeface="BIZ UDゴシック" panose="020B0400000000000000" pitchFamily="49" charset="-128"/>
              <a:ea typeface="BIZ UDゴシック" panose="020B0400000000000000" pitchFamily="49" charset="-128"/>
            </a:endParaRPr>
          </a:p>
        </p:txBody>
      </p:sp>
      <p:sp>
        <p:nvSpPr>
          <p:cNvPr id="9" name="下矢印 8"/>
          <p:cNvSpPr/>
          <p:nvPr/>
        </p:nvSpPr>
        <p:spPr>
          <a:xfrm>
            <a:off x="1222638" y="2621681"/>
            <a:ext cx="899954" cy="611794"/>
          </a:xfrm>
          <a:prstGeom prst="downArrow">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67544" y="3501008"/>
            <a:ext cx="8208912" cy="1215717"/>
          </a:xfrm>
          <a:prstGeom prst="rect">
            <a:avLst/>
          </a:prstGeom>
          <a:solidFill>
            <a:schemeClr val="accent6">
              <a:lumMod val="20000"/>
              <a:lumOff val="80000"/>
            </a:schemeClr>
          </a:solidFill>
        </p:spPr>
        <p:txBody>
          <a:bodyPr wrap="square" rtlCol="0">
            <a:spAutoFit/>
          </a:bodyPr>
          <a:lstStyle/>
          <a:p>
            <a:pPr>
              <a:lnSpc>
                <a:spcPct val="150000"/>
              </a:lnSpc>
              <a:spcAft>
                <a:spcPts val="600"/>
              </a:spcAft>
            </a:pPr>
            <a:r>
              <a:rPr lang="ja-JP" altLang="en-US" dirty="0" smtClean="0">
                <a:latin typeface="BIZ UDゴシック" panose="020B0400000000000000" pitchFamily="49" charset="-128"/>
                <a:ea typeface="BIZ UDゴシック" panose="020B0400000000000000" pitchFamily="49" charset="-128"/>
              </a:rPr>
              <a:t>・対象者自身が健診結果を理解して体の変化に気づく</a:t>
            </a:r>
            <a:endParaRPr lang="en-US" altLang="ja-JP" dirty="0" smtClean="0">
              <a:latin typeface="BIZ UDゴシック" panose="020B0400000000000000" pitchFamily="49" charset="-128"/>
              <a:ea typeface="BIZ UDゴシック" panose="020B0400000000000000" pitchFamily="49" charset="-128"/>
            </a:endParaRPr>
          </a:p>
          <a:p>
            <a:pPr>
              <a:spcAft>
                <a:spcPts val="600"/>
              </a:spcAft>
            </a:pPr>
            <a:r>
              <a:rPr kumimoji="1" lang="ja-JP" altLang="en-US" dirty="0" smtClean="0">
                <a:latin typeface="BIZ UDゴシック" panose="020B0400000000000000" pitchFamily="49" charset="-128"/>
                <a:ea typeface="BIZ UDゴシック" panose="020B0400000000000000" pitchFamily="49" charset="-128"/>
              </a:rPr>
              <a:t>・自らの生活習慣を振り返り、生活習慣を改善するための行動目標を</a:t>
            </a:r>
            <a:endParaRPr kumimoji="1" lang="en-US" altLang="ja-JP" dirty="0" smtClean="0">
              <a:latin typeface="BIZ UDゴシック" panose="020B0400000000000000" pitchFamily="49" charset="-128"/>
              <a:ea typeface="BIZ UDゴシック" panose="020B0400000000000000" pitchFamily="49" charset="-128"/>
            </a:endParaRPr>
          </a:p>
          <a:p>
            <a:pPr>
              <a:spcAft>
                <a:spcPts val="600"/>
              </a:spcAft>
            </a:pPr>
            <a:r>
              <a:rPr lang="ja-JP" altLang="en-US" dirty="0">
                <a:latin typeface="BIZ UDゴシック" panose="020B0400000000000000" pitchFamily="49" charset="-128"/>
                <a:ea typeface="BIZ UDゴシック" panose="020B0400000000000000" pitchFamily="49" charset="-128"/>
              </a:rPr>
              <a:t>　</a:t>
            </a:r>
            <a:r>
              <a:rPr kumimoji="1" lang="ja-JP" altLang="en-US" dirty="0" smtClean="0">
                <a:latin typeface="BIZ UDゴシック" panose="020B0400000000000000" pitchFamily="49" charset="-128"/>
                <a:ea typeface="BIZ UDゴシック" panose="020B0400000000000000" pitchFamily="49" charset="-128"/>
              </a:rPr>
              <a:t>設定し、自らが実践</a:t>
            </a:r>
            <a:r>
              <a:rPr lang="ja-JP" altLang="en-US" dirty="0" smtClean="0">
                <a:latin typeface="BIZ UDゴシック" panose="020B0400000000000000" pitchFamily="49" charset="-128"/>
                <a:ea typeface="BIZ UDゴシック" panose="020B0400000000000000" pitchFamily="49" charset="-128"/>
              </a:rPr>
              <a:t>できるようになる</a:t>
            </a:r>
            <a:endParaRPr kumimoji="1" lang="ja-JP" altLang="en-US" dirty="0">
              <a:latin typeface="BIZ UDゴシック" panose="020B0400000000000000" pitchFamily="49" charset="-128"/>
              <a:ea typeface="BIZ UDゴシック" panose="020B0400000000000000" pitchFamily="49" charset="-128"/>
            </a:endParaRPr>
          </a:p>
        </p:txBody>
      </p:sp>
      <p:sp>
        <p:nvSpPr>
          <p:cNvPr id="11" name="テキスト ボックス 10"/>
          <p:cNvSpPr txBox="1"/>
          <p:nvPr/>
        </p:nvSpPr>
        <p:spPr>
          <a:xfrm>
            <a:off x="2051720" y="4984258"/>
            <a:ext cx="5616624" cy="1032039"/>
          </a:xfrm>
          <a:prstGeom prst="wedgeRoundRectCallout">
            <a:avLst>
              <a:gd name="adj1" fmla="val 56317"/>
              <a:gd name="adj2" fmla="val -21183"/>
              <a:gd name="adj3" fmla="val 16667"/>
            </a:avLst>
          </a:prstGeom>
        </p:spPr>
        <p:style>
          <a:lnRef idx="3">
            <a:schemeClr val="lt1"/>
          </a:lnRef>
          <a:fillRef idx="1">
            <a:schemeClr val="accent5"/>
          </a:fillRef>
          <a:effectRef idx="1">
            <a:schemeClr val="accent5"/>
          </a:effectRef>
          <a:fontRef idx="minor">
            <a:schemeClr val="lt1"/>
          </a:fontRef>
        </p:style>
        <p:txBody>
          <a:bodyPr wrap="square" rtlCol="0" anchor="ctr">
            <a:noAutofit/>
          </a:bodyPr>
          <a:lstStyle/>
          <a:p>
            <a:r>
              <a:rPr kumimoji="1" lang="ja-JP" altLang="en-US" b="1" dirty="0" smtClean="0">
                <a:solidFill>
                  <a:schemeClr val="bg1"/>
                </a:solidFill>
                <a:latin typeface="BIZ UDゴシック" panose="020B0400000000000000" pitchFamily="49" charset="-128"/>
                <a:ea typeface="BIZ UDゴシック" panose="020B0400000000000000" pitchFamily="49" charset="-128"/>
              </a:rPr>
              <a:t>　つまり、</a:t>
            </a:r>
            <a:r>
              <a:rPr lang="ja-JP" altLang="en-US" b="1" dirty="0" smtClean="0">
                <a:solidFill>
                  <a:schemeClr val="bg1"/>
                </a:solidFill>
                <a:latin typeface="BIZ UDゴシック" panose="020B0400000000000000" pitchFamily="49" charset="-128"/>
                <a:ea typeface="BIZ UDゴシック" panose="020B0400000000000000" pitchFamily="49" charset="-128"/>
              </a:rPr>
              <a:t>対象者が自分の健康に関する</a:t>
            </a:r>
            <a:endParaRPr lang="en-US" altLang="ja-JP" b="1" dirty="0" smtClean="0">
              <a:solidFill>
                <a:schemeClr val="bg1"/>
              </a:solidFill>
              <a:latin typeface="BIZ UDゴシック" panose="020B0400000000000000" pitchFamily="49" charset="-128"/>
              <a:ea typeface="BIZ UDゴシック" panose="020B0400000000000000" pitchFamily="49" charset="-128"/>
            </a:endParaRPr>
          </a:p>
          <a:p>
            <a:r>
              <a:rPr lang="ja-JP" altLang="en-US" b="1" dirty="0" smtClean="0">
                <a:solidFill>
                  <a:schemeClr val="bg1"/>
                </a:solidFill>
                <a:latin typeface="BIZ UDゴシック" panose="020B0400000000000000" pitchFamily="49" charset="-128"/>
                <a:ea typeface="BIZ UDゴシック" panose="020B0400000000000000" pitchFamily="49" charset="-128"/>
              </a:rPr>
              <a:t>　セルフケア（自己管理）ができるようになる。</a:t>
            </a:r>
            <a:endParaRPr kumimoji="1" lang="ja-JP" altLang="en-US" b="1" dirty="0">
              <a:solidFill>
                <a:schemeClr val="bg1"/>
              </a:solidFill>
              <a:latin typeface="BIZ UDゴシック" panose="020B0400000000000000" pitchFamily="49" charset="-128"/>
              <a:ea typeface="BIZ UDゴシック" panose="020B0400000000000000" pitchFamily="49" charset="-128"/>
            </a:endParaRPr>
          </a:p>
        </p:txBody>
      </p:sp>
      <p:sp>
        <p:nvSpPr>
          <p:cNvPr id="12" name="スライド番号プレースホルダー 3"/>
          <p:cNvSpPr>
            <a:spLocks noGrp="1"/>
          </p:cNvSpPr>
          <p:nvPr>
            <p:ph type="sldNum" sz="quarter" idx="12"/>
          </p:nvPr>
        </p:nvSpPr>
        <p:spPr>
          <a:xfrm>
            <a:off x="4283968" y="6488591"/>
            <a:ext cx="576064" cy="365125"/>
          </a:xfrm>
        </p:spPr>
        <p:txBody>
          <a:bodyPr/>
          <a:lstStyle/>
          <a:p>
            <a:fld id="{FF7AB8E5-EA74-49F0-9DF9-0A7C0ED13750}" type="slidenum">
              <a:rPr kumimoji="1" lang="ja-JP" altLang="en-US" sz="1800" smtClean="0"/>
              <a:t>3</a:t>
            </a:fld>
            <a:endParaRPr kumimoji="1" lang="ja-JP" altLang="en-US" sz="1800" dirty="0"/>
          </a:p>
        </p:txBody>
      </p:sp>
      <p:sp>
        <p:nvSpPr>
          <p:cNvPr id="13" name="Rectangle 22"/>
          <p:cNvSpPr txBox="1">
            <a:spLocks noChangeArrowheads="1"/>
          </p:cNvSpPr>
          <p:nvPr/>
        </p:nvSpPr>
        <p:spPr bwMode="auto">
          <a:xfrm>
            <a:off x="0" y="371215"/>
            <a:ext cx="9144000" cy="523220"/>
          </a:xfrm>
          <a:prstGeom prst="rect">
            <a:avLst/>
          </a:prstGeom>
          <a:solidFill>
            <a:srgbClr val="0070C0"/>
          </a:solidFill>
          <a:ln>
            <a:miter lim="800000"/>
            <a:headEnd/>
            <a:tailEnd/>
          </a:ln>
        </p:spPr>
        <p:txBody>
          <a:bodyPr wrap="square" anchor="b">
            <a:spAutoFit/>
          </a:bodyPr>
          <a:lstStyle/>
          <a:p>
            <a:pPr eaLnBrk="0" fontAlgn="auto" hangingPunct="0">
              <a:spcBef>
                <a:spcPts val="0"/>
              </a:spcBef>
              <a:spcAft>
                <a:spcPts val="0"/>
              </a:spcAft>
              <a:defRPr/>
            </a:pPr>
            <a:r>
              <a:rPr kumimoji="0" lang="ja-JP" altLang="en-US" sz="2800" b="1" kern="0"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　１</a:t>
            </a:r>
            <a:r>
              <a:rPr kumimoji="0" lang="ja-JP" altLang="en-US" sz="2800" b="1" kern="0"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a:t>
            </a:r>
            <a:r>
              <a:rPr kumimoji="0" lang="ja-JP" altLang="en-US" sz="2800" b="1" kern="0"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はじめ</a:t>
            </a:r>
            <a:r>
              <a:rPr kumimoji="0" lang="ja-JP" altLang="en-US" sz="2800" b="1" kern="0"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に</a:t>
            </a:r>
          </a:p>
        </p:txBody>
      </p:sp>
      <p:sp>
        <p:nvSpPr>
          <p:cNvPr id="3" name="テキスト ボックス 2"/>
          <p:cNvSpPr txBox="1"/>
          <p:nvPr/>
        </p:nvSpPr>
        <p:spPr>
          <a:xfrm>
            <a:off x="323528" y="1060384"/>
            <a:ext cx="2698175" cy="523220"/>
          </a:xfrm>
          <a:prstGeom prst="rect">
            <a:avLst/>
          </a:prstGeom>
          <a:solidFill>
            <a:srgbClr val="C00000"/>
          </a:solidFill>
        </p:spPr>
        <p:txBody>
          <a:bodyPr wrap="none" rtlCol="0">
            <a:spAutoFit/>
          </a:bodyPr>
          <a:lstStyle/>
          <a:p>
            <a:r>
              <a:rPr kumimoji="1" lang="ja-JP" altLang="en-US" sz="2800" b="1" dirty="0" smtClean="0">
                <a:solidFill>
                  <a:schemeClr val="bg1"/>
                </a:solidFill>
                <a:latin typeface="BIZ UDゴシック" panose="020B0400000000000000" pitchFamily="49" charset="-128"/>
                <a:ea typeface="BIZ UDゴシック" panose="020B0400000000000000" pitchFamily="49" charset="-128"/>
              </a:rPr>
              <a:t>保健指導の目的</a:t>
            </a:r>
            <a:endParaRPr kumimoji="1" lang="ja-JP" altLang="en-US" sz="2800" b="1" dirty="0">
              <a:solidFill>
                <a:schemeClr val="bg1"/>
              </a:solidFill>
              <a:latin typeface="BIZ UDゴシック" panose="020B0400000000000000" pitchFamily="49" charset="-128"/>
              <a:ea typeface="BIZ UDゴシック" panose="020B0400000000000000" pitchFamily="49" charset="-128"/>
            </a:endParaRPr>
          </a:p>
        </p:txBody>
      </p:sp>
      <p:pic>
        <p:nvPicPr>
          <p:cNvPr id="2" name="図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2360" y="3894448"/>
            <a:ext cx="1362762" cy="2523634"/>
          </a:xfrm>
          <a:prstGeom prst="rect">
            <a:avLst/>
          </a:prstGeom>
        </p:spPr>
      </p:pic>
    </p:spTree>
    <p:extLst>
      <p:ext uri="{BB962C8B-B14F-4D97-AF65-F5344CB8AC3E}">
        <p14:creationId xmlns:p14="http://schemas.microsoft.com/office/powerpoint/2010/main" val="3329288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0" y="260765"/>
            <a:ext cx="9144000" cy="523220"/>
          </a:xfrm>
          <a:prstGeom prst="rect">
            <a:avLst/>
          </a:prstGeom>
          <a:solidFill>
            <a:srgbClr val="0070C0"/>
          </a:solidFill>
        </p:spPr>
        <p:txBody>
          <a:bodyPr wrap="square">
            <a:spAutoFit/>
          </a:bodyPr>
          <a:lstStyle/>
          <a:p>
            <a:pPr>
              <a:spcAft>
                <a:spcPts val="600"/>
              </a:spcAft>
            </a:pPr>
            <a:r>
              <a:rPr lang="ja-JP" altLang="en-US" sz="28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　２．データからみる福島県民のすがた</a:t>
            </a:r>
            <a:endParaRPr lang="en-US" altLang="ja-JP" sz="28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graphicFrame>
        <p:nvGraphicFramePr>
          <p:cNvPr id="15" name="表 14"/>
          <p:cNvGraphicFramePr>
            <a:graphicFrameLocks noGrp="1"/>
          </p:cNvGraphicFramePr>
          <p:nvPr>
            <p:extLst>
              <p:ext uri="{D42A27DB-BD31-4B8C-83A1-F6EECF244321}">
                <p14:modId xmlns:p14="http://schemas.microsoft.com/office/powerpoint/2010/main" val="923313518"/>
              </p:ext>
            </p:extLst>
          </p:nvPr>
        </p:nvGraphicFramePr>
        <p:xfrm>
          <a:off x="395536" y="1201336"/>
          <a:ext cx="8352927" cy="2223667"/>
        </p:xfrm>
        <a:graphic>
          <a:graphicData uri="http://schemas.openxmlformats.org/drawingml/2006/table">
            <a:tbl>
              <a:tblPr firstRow="1" bandRow="1">
                <a:tableStyleId>{F5AB1C69-6EDB-4FF4-983F-18BD219EF322}</a:tableStyleId>
              </a:tblPr>
              <a:tblGrid>
                <a:gridCol w="3883581">
                  <a:extLst>
                    <a:ext uri="{9D8B030D-6E8A-4147-A177-3AD203B41FA5}">
                      <a16:colId xmlns:a16="http://schemas.microsoft.com/office/drawing/2014/main" val="20000"/>
                    </a:ext>
                  </a:extLst>
                </a:gridCol>
                <a:gridCol w="2234673">
                  <a:extLst>
                    <a:ext uri="{9D8B030D-6E8A-4147-A177-3AD203B41FA5}">
                      <a16:colId xmlns:a16="http://schemas.microsoft.com/office/drawing/2014/main" val="20001"/>
                    </a:ext>
                  </a:extLst>
                </a:gridCol>
                <a:gridCol w="2234673">
                  <a:extLst>
                    <a:ext uri="{9D8B030D-6E8A-4147-A177-3AD203B41FA5}">
                      <a16:colId xmlns:a16="http://schemas.microsoft.com/office/drawing/2014/main" val="20002"/>
                    </a:ext>
                  </a:extLst>
                </a:gridCol>
              </a:tblGrid>
              <a:tr h="290043">
                <a:tc>
                  <a:txBody>
                    <a:bodyPr/>
                    <a:lstStyle/>
                    <a:p>
                      <a:pPr algn="ctr"/>
                      <a:r>
                        <a:rPr kumimoji="1" lang="ja-JP" altLang="en-US" sz="1200" dirty="0" smtClean="0">
                          <a:latin typeface="メイリオ" panose="020B0604030504040204" pitchFamily="50" charset="-128"/>
                          <a:ea typeface="メイリオ" panose="020B0604030504040204" pitchFamily="50" charset="-128"/>
                        </a:rPr>
                        <a:t>項　　目</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男　　性</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女　　性</a:t>
                      </a:r>
                      <a:endParaRPr kumimoji="1" lang="ja-JP" altLang="en-US" sz="12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0"/>
                  </a:ext>
                </a:extLst>
              </a:tr>
              <a:tr h="483406">
                <a:tc>
                  <a:txBody>
                    <a:bodyPr/>
                    <a:lstStyle/>
                    <a:p>
                      <a:pPr algn="l"/>
                      <a:r>
                        <a:rPr kumimoji="1" lang="ja-JP" altLang="en-US" sz="1200" dirty="0" smtClean="0">
                          <a:latin typeface="メイリオ" panose="020B0604030504040204" pitchFamily="50" charset="-128"/>
                          <a:ea typeface="メイリオ" panose="020B0604030504040204" pitchFamily="50" charset="-128"/>
                        </a:rPr>
                        <a:t>急性心筋梗塞による死亡率＊</a:t>
                      </a:r>
                      <a:r>
                        <a:rPr kumimoji="1" lang="en-US" altLang="ja-JP" sz="1200" dirty="0" smtClean="0">
                          <a:latin typeface="メイリオ" panose="020B0604030504040204" pitchFamily="50" charset="-128"/>
                          <a:ea typeface="メイリオ" panose="020B0604030504040204" pitchFamily="50" charset="-128"/>
                        </a:rPr>
                        <a:t>1</a:t>
                      </a:r>
                      <a:r>
                        <a:rPr kumimoji="1" lang="ja-JP" altLang="en-US" sz="1200" dirty="0" smtClean="0">
                          <a:latin typeface="メイリオ" panose="020B0604030504040204" pitchFamily="50" charset="-128"/>
                          <a:ea typeface="メイリオ" panose="020B0604030504040204" pitchFamily="50" charset="-128"/>
                        </a:rPr>
                        <a:t>（福島県民）</a:t>
                      </a: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１位</a:t>
                      </a: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１位</a:t>
                      </a:r>
                    </a:p>
                  </a:txBody>
                  <a:tcPr anchor="ctr"/>
                </a:tc>
                <a:extLst>
                  <a:ext uri="{0D108BD9-81ED-4DB2-BD59-A6C34878D82A}">
                    <a16:rowId xmlns:a16="http://schemas.microsoft.com/office/drawing/2014/main" val="10001"/>
                  </a:ext>
                </a:extLst>
              </a:tr>
              <a:tr h="483406">
                <a:tc>
                  <a:txBody>
                    <a:bodyPr/>
                    <a:lstStyle/>
                    <a:p>
                      <a:pPr algn="l"/>
                      <a:r>
                        <a:rPr kumimoji="1" lang="ja-JP" altLang="en-US" sz="1200" dirty="0" smtClean="0">
                          <a:latin typeface="メイリオ" panose="020B0604030504040204" pitchFamily="50" charset="-128"/>
                          <a:ea typeface="メイリオ" panose="020B0604030504040204" pitchFamily="50" charset="-128"/>
                        </a:rPr>
                        <a:t>脳梗塞による死亡率＊</a:t>
                      </a:r>
                      <a:r>
                        <a:rPr kumimoji="1" lang="en-US" altLang="ja-JP" sz="1200" dirty="0" smtClean="0">
                          <a:latin typeface="メイリオ" panose="020B0604030504040204" pitchFamily="50" charset="-128"/>
                          <a:ea typeface="メイリオ" panose="020B0604030504040204" pitchFamily="50" charset="-128"/>
                        </a:rPr>
                        <a:t>1</a:t>
                      </a:r>
                      <a:r>
                        <a:rPr kumimoji="1" lang="ja-JP" altLang="en-US" sz="1200" dirty="0" smtClean="0">
                          <a:latin typeface="メイリオ" panose="020B0604030504040204" pitchFamily="50" charset="-128"/>
                          <a:ea typeface="メイリオ" panose="020B0604030504040204" pitchFamily="50" charset="-128"/>
                        </a:rPr>
                        <a:t>（福島県民）</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７位</a:t>
                      </a: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５位</a:t>
                      </a:r>
                    </a:p>
                  </a:txBody>
                  <a:tcPr anchor="ctr"/>
                </a:tc>
                <a:extLst>
                  <a:ext uri="{0D108BD9-81ED-4DB2-BD59-A6C34878D82A}">
                    <a16:rowId xmlns:a16="http://schemas.microsoft.com/office/drawing/2014/main" val="10002"/>
                  </a:ext>
                </a:extLst>
              </a:tr>
              <a:tr h="483406">
                <a:tc>
                  <a:txBody>
                    <a:bodyPr/>
                    <a:lstStyle/>
                    <a:p>
                      <a:pPr algn="l"/>
                      <a:r>
                        <a:rPr kumimoji="1" lang="ja-JP" altLang="en-US" sz="1200" dirty="0" smtClean="0">
                          <a:latin typeface="メイリオ" panose="020B0604030504040204" pitchFamily="50" charset="-128"/>
                          <a:ea typeface="メイリオ" panose="020B0604030504040204" pitchFamily="50" charset="-128"/>
                        </a:rPr>
                        <a:t>糖尿病による死亡率＊１（福島県民）</a:t>
                      </a: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a:t>
                      </a:r>
                      <a:r>
                        <a:rPr kumimoji="1" lang="en-US" altLang="ja-JP" sz="1200" dirty="0" smtClean="0">
                          <a:latin typeface="メイリオ" panose="020B0604030504040204" pitchFamily="50" charset="-128"/>
                          <a:ea typeface="メイリオ" panose="020B0604030504040204" pitchFamily="50" charset="-128"/>
                        </a:rPr>
                        <a:t>11</a:t>
                      </a:r>
                      <a:r>
                        <a:rPr kumimoji="1" lang="ja-JP" altLang="en-US" sz="1200" dirty="0" smtClean="0">
                          <a:latin typeface="メイリオ" panose="020B0604030504040204" pitchFamily="50" charset="-128"/>
                          <a:ea typeface="メイリオ" panose="020B0604030504040204" pitchFamily="50" charset="-128"/>
                        </a:rPr>
                        <a:t>位</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ワースト　９位</a:t>
                      </a:r>
                    </a:p>
                  </a:txBody>
                  <a:tcPr anchor="ctr"/>
                </a:tc>
                <a:extLst>
                  <a:ext uri="{0D108BD9-81ED-4DB2-BD59-A6C34878D82A}">
                    <a16:rowId xmlns:a16="http://schemas.microsoft.com/office/drawing/2014/main" val="10003"/>
                  </a:ext>
                </a:extLst>
              </a:tr>
              <a:tr h="483406">
                <a:tc>
                  <a:txBody>
                    <a:bodyPr/>
                    <a:lstStyle/>
                    <a:p>
                      <a:pPr algn="l"/>
                      <a:r>
                        <a:rPr kumimoji="1" lang="ja-JP" altLang="en-US" sz="1200" dirty="0" smtClean="0">
                          <a:latin typeface="メイリオ" panose="020B0604030504040204" pitchFamily="50" charset="-128"/>
                          <a:ea typeface="メイリオ" panose="020B0604030504040204" pitchFamily="50" charset="-128"/>
                        </a:rPr>
                        <a:t>喫煙者の割合*</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（福島県民）</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５位</a:t>
                      </a: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ワースト　</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位</a:t>
                      </a:r>
                    </a:p>
                  </a:txBody>
                  <a:tcPr anchor="ctr"/>
                </a:tc>
                <a:extLst>
                  <a:ext uri="{0D108BD9-81ED-4DB2-BD59-A6C34878D82A}">
                    <a16:rowId xmlns:a16="http://schemas.microsoft.com/office/drawing/2014/main" val="10004"/>
                  </a:ext>
                </a:extLst>
              </a:tr>
            </a:tbl>
          </a:graphicData>
        </a:graphic>
      </p:graphicFrame>
      <p:sp>
        <p:nvSpPr>
          <p:cNvPr id="16" name="正方形/長方形 15"/>
          <p:cNvSpPr/>
          <p:nvPr/>
        </p:nvSpPr>
        <p:spPr>
          <a:xfrm>
            <a:off x="971600" y="865283"/>
            <a:ext cx="55103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latin typeface="メイリオ" panose="020B0604030504040204" pitchFamily="50" charset="-128"/>
                <a:ea typeface="メイリオ" panose="020B0604030504040204" pitchFamily="50" charset="-128"/>
              </a:rPr>
              <a:t>＜福島県民の健康度＞</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395536" y="3480982"/>
            <a:ext cx="3781026" cy="307777"/>
          </a:xfrm>
          <a:prstGeom prst="rect">
            <a:avLst/>
          </a:prstGeom>
          <a:noFill/>
        </p:spPr>
        <p:txBody>
          <a:bodyPr wrap="square" rtlCol="0">
            <a:spAutoFit/>
          </a:bodyPr>
          <a:lstStyle/>
          <a:p>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出典：＊</a:t>
            </a:r>
            <a:r>
              <a:rPr lang="en-US" altLang="ja-JP" sz="700" dirty="0" smtClean="0">
                <a:solidFill>
                  <a:schemeClr val="tx1">
                    <a:lumMod val="65000"/>
                    <a:lumOff val="35000"/>
                  </a:schemeClr>
                </a:solidFill>
                <a:latin typeface="メイリオ" panose="020B0604030504040204" pitchFamily="50" charset="-128"/>
                <a:ea typeface="メイリオ" panose="020B0604030504040204" pitchFamily="50" charset="-128"/>
              </a:rPr>
              <a:t>1</a:t>
            </a:r>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平成</a:t>
            </a:r>
            <a:r>
              <a:rPr lang="en-US" altLang="ja-JP" sz="700" dirty="0" smtClean="0">
                <a:solidFill>
                  <a:schemeClr val="tx1">
                    <a:lumMod val="65000"/>
                    <a:lumOff val="35000"/>
                  </a:schemeClr>
                </a:solidFill>
                <a:latin typeface="メイリオ" panose="020B0604030504040204" pitchFamily="50" charset="-128"/>
                <a:ea typeface="メイリオ" panose="020B0604030504040204" pitchFamily="50" charset="-128"/>
              </a:rPr>
              <a:t>27</a:t>
            </a:r>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年度都道府県別にみた主な死因別男女別年齢調整死亡率（厚生労働省）</a:t>
            </a:r>
            <a:endParaRPr lang="en-US" altLang="ja-JP" sz="700" dirty="0" smtClean="0">
              <a:solidFill>
                <a:schemeClr val="tx1">
                  <a:lumMod val="65000"/>
                  <a:lumOff val="35000"/>
                </a:schemeClr>
              </a:solidFill>
              <a:latin typeface="メイリオ" panose="020B0604030504040204" pitchFamily="50" charset="-128"/>
              <a:ea typeface="メイリオ" panose="020B0604030504040204" pitchFamily="50" charset="-128"/>
            </a:endParaRPr>
          </a:p>
          <a:p>
            <a:r>
              <a:rPr lang="ja-JP" altLang="en-US" sz="700" dirty="0">
                <a:solidFill>
                  <a:schemeClr val="tx1">
                    <a:lumMod val="65000"/>
                    <a:lumOff val="35000"/>
                  </a:schemeClr>
                </a:solidFill>
                <a:latin typeface="メイリオ" panose="020B0604030504040204" pitchFamily="50" charset="-128"/>
                <a:ea typeface="メイリオ" panose="020B0604030504040204" pitchFamily="50" charset="-128"/>
              </a:rPr>
              <a:t>　</a:t>
            </a:r>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65000"/>
                    <a:lumOff val="35000"/>
                  </a:schemeClr>
                </a:solidFill>
                <a:latin typeface="メイリオ" panose="020B0604030504040204" pitchFamily="50" charset="-128"/>
                <a:ea typeface="メイリオ" panose="020B0604030504040204" pitchFamily="50" charset="-128"/>
              </a:rPr>
              <a:t>2</a:t>
            </a:r>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令和元年度国民生活</a:t>
            </a:r>
            <a:r>
              <a:rPr lang="ja-JP" altLang="en-US" sz="700" dirty="0">
                <a:solidFill>
                  <a:schemeClr val="tx1">
                    <a:lumMod val="65000"/>
                    <a:lumOff val="35000"/>
                  </a:schemeClr>
                </a:solidFill>
                <a:latin typeface="メイリオ" panose="020B0604030504040204" pitchFamily="50" charset="-128"/>
                <a:ea typeface="メイリオ" panose="020B0604030504040204" pitchFamily="50" charset="-128"/>
              </a:rPr>
              <a:t>基礎調査</a:t>
            </a:r>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（厚生労働省）</a:t>
            </a:r>
            <a:endParaRPr lang="en-US" altLang="ja-JP" sz="7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395536" y="6137194"/>
            <a:ext cx="3348000" cy="200055"/>
          </a:xfrm>
          <a:prstGeom prst="rect">
            <a:avLst/>
          </a:prstGeom>
          <a:noFill/>
        </p:spPr>
        <p:txBody>
          <a:bodyPr wrap="square" rtlCol="0">
            <a:spAutoFit/>
          </a:bodyPr>
          <a:lstStyle/>
          <a:p>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*厚生労働省「特定健康診査・特定保健指導の実施状況に関するデータ」より</a:t>
            </a:r>
          </a:p>
        </p:txBody>
      </p:sp>
      <p:graphicFrame>
        <p:nvGraphicFramePr>
          <p:cNvPr id="20" name="グラフ 19"/>
          <p:cNvGraphicFramePr>
            <a:graphicFrameLocks/>
          </p:cNvGraphicFramePr>
          <p:nvPr>
            <p:extLst>
              <p:ext uri="{D42A27DB-BD31-4B8C-83A1-F6EECF244321}">
                <p14:modId xmlns:p14="http://schemas.microsoft.com/office/powerpoint/2010/main" val="1444997156"/>
              </p:ext>
            </p:extLst>
          </p:nvPr>
        </p:nvGraphicFramePr>
        <p:xfrm>
          <a:off x="395536" y="3995494"/>
          <a:ext cx="8352928" cy="2088232"/>
        </p:xfrm>
        <a:graphic>
          <a:graphicData uri="http://schemas.openxmlformats.org/drawingml/2006/chart">
            <c:chart xmlns:c="http://schemas.openxmlformats.org/drawingml/2006/chart" xmlns:r="http://schemas.openxmlformats.org/officeDocument/2006/relationships" r:id="rId5"/>
          </a:graphicData>
        </a:graphic>
      </p:graphicFrame>
      <p:sp>
        <p:nvSpPr>
          <p:cNvPr id="11" name="スライド番号プレースホルダー 3"/>
          <p:cNvSpPr>
            <a:spLocks noGrp="1"/>
          </p:cNvSpPr>
          <p:nvPr>
            <p:ph type="sldNum" sz="quarter" idx="12"/>
          </p:nvPr>
        </p:nvSpPr>
        <p:spPr>
          <a:xfrm>
            <a:off x="4258487" y="6492875"/>
            <a:ext cx="624798" cy="365125"/>
          </a:xfrm>
        </p:spPr>
        <p:txBody>
          <a:bodyPr/>
          <a:lstStyle/>
          <a:p>
            <a:fld id="{FF7AB8E5-EA74-49F0-9DF9-0A7C0ED13750}" type="slidenum">
              <a:rPr kumimoji="1" lang="ja-JP" altLang="en-US" sz="1800" smtClean="0"/>
              <a:t>4</a:t>
            </a:fld>
            <a:endParaRPr kumimoji="1" lang="ja-JP" altLang="en-US" sz="1800" dirty="0"/>
          </a:p>
        </p:txBody>
      </p:sp>
    </p:spTree>
    <p:extLst>
      <p:ext uri="{BB962C8B-B14F-4D97-AF65-F5344CB8AC3E}">
        <p14:creationId xmlns:p14="http://schemas.microsoft.com/office/powerpoint/2010/main" val="1550841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graphicFrame>
        <p:nvGraphicFramePr>
          <p:cNvPr id="9" name="表 8"/>
          <p:cNvGraphicFramePr>
            <a:graphicFrameLocks noGrp="1"/>
          </p:cNvGraphicFramePr>
          <p:nvPr>
            <p:extLst>
              <p:ext uri="{D42A27DB-BD31-4B8C-83A1-F6EECF244321}">
                <p14:modId xmlns:p14="http://schemas.microsoft.com/office/powerpoint/2010/main" val="199174670"/>
              </p:ext>
            </p:extLst>
          </p:nvPr>
        </p:nvGraphicFramePr>
        <p:xfrm>
          <a:off x="395537" y="1394558"/>
          <a:ext cx="8352926" cy="2429698"/>
        </p:xfrm>
        <a:graphic>
          <a:graphicData uri="http://schemas.openxmlformats.org/drawingml/2006/table">
            <a:tbl>
              <a:tblPr firstRow="1" bandRow="1">
                <a:tableStyleId>{F5AB1C69-6EDB-4FF4-983F-18BD219EF322}</a:tableStyleId>
              </a:tblPr>
              <a:tblGrid>
                <a:gridCol w="4505674">
                  <a:extLst>
                    <a:ext uri="{9D8B030D-6E8A-4147-A177-3AD203B41FA5}">
                      <a16:colId xmlns:a16="http://schemas.microsoft.com/office/drawing/2014/main" val="20000"/>
                    </a:ext>
                  </a:extLst>
                </a:gridCol>
                <a:gridCol w="1923626">
                  <a:extLst>
                    <a:ext uri="{9D8B030D-6E8A-4147-A177-3AD203B41FA5}">
                      <a16:colId xmlns:a16="http://schemas.microsoft.com/office/drawing/2014/main" val="20001"/>
                    </a:ext>
                  </a:extLst>
                </a:gridCol>
                <a:gridCol w="1923626">
                  <a:extLst>
                    <a:ext uri="{9D8B030D-6E8A-4147-A177-3AD203B41FA5}">
                      <a16:colId xmlns:a16="http://schemas.microsoft.com/office/drawing/2014/main" val="20002"/>
                    </a:ext>
                  </a:extLst>
                </a:gridCol>
              </a:tblGrid>
              <a:tr h="336154">
                <a:tc>
                  <a:txBody>
                    <a:bodyPr/>
                    <a:lstStyle/>
                    <a:p>
                      <a:pPr algn="ctr"/>
                      <a:r>
                        <a:rPr kumimoji="1" lang="ja-JP" altLang="en-US" sz="1200" dirty="0" smtClean="0">
                          <a:latin typeface="メイリオ" panose="020B0604030504040204" pitchFamily="50" charset="-128"/>
                          <a:ea typeface="メイリオ" panose="020B0604030504040204" pitchFamily="50" charset="-128"/>
                        </a:rPr>
                        <a:t>項　　目</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男　　性</a:t>
                      </a: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rPr>
                        <a:t>女　　性</a:t>
                      </a:r>
                      <a:endParaRPr kumimoji="1" lang="ja-JP" altLang="en-US" sz="12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0"/>
                  </a:ext>
                </a:extLst>
              </a:tr>
              <a:tr h="550071">
                <a:tc>
                  <a:txBody>
                    <a:bodyPr/>
                    <a:lstStyle/>
                    <a:p>
                      <a:pPr algn="l" fontAlgn="ctr"/>
                      <a:r>
                        <a:rPr lang="ja-JP" altLang="en-US" sz="1300" u="none" strike="noStrike" dirty="0" smtClean="0">
                          <a:effectLst/>
                          <a:latin typeface="メイリオ" panose="020B0604030504040204" pitchFamily="50" charset="-128"/>
                          <a:ea typeface="メイリオ" panose="020B0604030504040204" pitchFamily="50" charset="-128"/>
                        </a:rPr>
                        <a:t>メタボリックシンドロームのリスク保有率</a:t>
                      </a:r>
                      <a:endParaRPr lang="ja-JP" altLang="en-US" sz="13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a:t>
                      </a:r>
                      <a:r>
                        <a:rPr kumimoji="1" lang="en-US" altLang="ja-JP" sz="1400" dirty="0" smtClean="0">
                          <a:latin typeface="メイリオ" panose="020B0604030504040204" pitchFamily="50" charset="-128"/>
                          <a:ea typeface="メイリオ" panose="020B0604030504040204" pitchFamily="50" charset="-128"/>
                        </a:rPr>
                        <a:t>5</a:t>
                      </a:r>
                      <a:r>
                        <a:rPr kumimoji="1" lang="ja-JP" altLang="en-US" sz="1400" dirty="0" smtClean="0">
                          <a:latin typeface="メイリオ" panose="020B0604030504040204" pitchFamily="50" charset="-128"/>
                          <a:ea typeface="メイリオ" panose="020B0604030504040204" pitchFamily="50" charset="-128"/>
                        </a:rPr>
                        <a:t>位</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a:t>
                      </a:r>
                      <a:r>
                        <a:rPr kumimoji="1" lang="en-US" altLang="ja-JP" sz="1400" dirty="0" smtClean="0">
                          <a:latin typeface="メイリオ" panose="020B0604030504040204" pitchFamily="50" charset="-128"/>
                          <a:ea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rPr>
                        <a:t>位</a:t>
                      </a:r>
                      <a:endParaRPr kumimoji="1" lang="ja-JP" altLang="en-US" sz="14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1"/>
                  </a:ext>
                </a:extLst>
              </a:tr>
              <a:tr h="514491">
                <a:tc>
                  <a:txBody>
                    <a:bodyPr/>
                    <a:lstStyle/>
                    <a:p>
                      <a:pPr algn="l"/>
                      <a:r>
                        <a:rPr kumimoji="1" lang="ja-JP" altLang="en-US" sz="1400" dirty="0" smtClean="0">
                          <a:latin typeface="メイリオ" panose="020B0604030504040204" pitchFamily="50" charset="-128"/>
                          <a:ea typeface="メイリオ" panose="020B0604030504040204" pitchFamily="50" charset="-128"/>
                        </a:rPr>
                        <a:t>高血圧のリスク保有率</a:t>
                      </a:r>
                      <a:endParaRPr kumimoji="1" lang="en-US" altLang="ja-JP" sz="1400" dirty="0" smtClean="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５位</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a:t>
                      </a:r>
                      <a:r>
                        <a:rPr kumimoji="1" lang="en-US" altLang="ja-JP" sz="1400" dirty="0" smtClean="0">
                          <a:latin typeface="メイリオ" panose="020B0604030504040204" pitchFamily="50" charset="-128"/>
                          <a:ea typeface="メイリオ" panose="020B0604030504040204" pitchFamily="50" charset="-128"/>
                        </a:rPr>
                        <a:t>3</a:t>
                      </a:r>
                      <a:r>
                        <a:rPr kumimoji="1" lang="ja-JP" altLang="en-US" sz="1400" dirty="0" smtClean="0">
                          <a:latin typeface="メイリオ" panose="020B0604030504040204" pitchFamily="50" charset="-128"/>
                          <a:ea typeface="メイリオ" panose="020B0604030504040204" pitchFamily="50" charset="-128"/>
                        </a:rPr>
                        <a:t>位</a:t>
                      </a:r>
                    </a:p>
                  </a:txBody>
                  <a:tcPr anchor="ctr"/>
                </a:tc>
                <a:extLst>
                  <a:ext uri="{0D108BD9-81ED-4DB2-BD59-A6C34878D82A}">
                    <a16:rowId xmlns:a16="http://schemas.microsoft.com/office/drawing/2014/main" val="10002"/>
                  </a:ext>
                </a:extLst>
              </a:tr>
              <a:tr h="514491">
                <a:tc>
                  <a:txBody>
                    <a:bodyPr/>
                    <a:lstStyle/>
                    <a:p>
                      <a:pPr algn="l" fontAlgn="ctr"/>
                      <a:r>
                        <a:rPr lang="ja-JP" altLang="en-US" sz="1400" u="none" strike="noStrike" dirty="0" smtClean="0">
                          <a:effectLst/>
                          <a:latin typeface="メイリオ" panose="020B0604030504040204" pitchFamily="50" charset="-128"/>
                          <a:ea typeface="メイリオ" panose="020B0604030504040204" pitchFamily="50" charset="-128"/>
                        </a:rPr>
                        <a:t>脂質のリスク保有率</a:t>
                      </a:r>
                      <a:endPar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a:t>
                      </a:r>
                      <a:r>
                        <a:rPr kumimoji="1" lang="en-US" altLang="ja-JP" sz="1400" dirty="0" smtClean="0">
                          <a:latin typeface="メイリオ" panose="020B0604030504040204" pitchFamily="50" charset="-128"/>
                          <a:ea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rPr>
                        <a:t>位</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a:t>
                      </a:r>
                      <a:r>
                        <a:rPr kumimoji="1" lang="en-US" altLang="ja-JP" sz="1400" dirty="0" smtClean="0">
                          <a:latin typeface="メイリオ" panose="020B0604030504040204" pitchFamily="50" charset="-128"/>
                          <a:ea typeface="メイリオ" panose="020B0604030504040204" pitchFamily="50" charset="-128"/>
                        </a:rPr>
                        <a:t>2</a:t>
                      </a:r>
                      <a:r>
                        <a:rPr kumimoji="1" lang="ja-JP" altLang="en-US" sz="1400" dirty="0" smtClean="0">
                          <a:latin typeface="メイリオ" panose="020B0604030504040204" pitchFamily="50" charset="-128"/>
                          <a:ea typeface="メイリオ" panose="020B0604030504040204" pitchFamily="50" charset="-128"/>
                        </a:rPr>
                        <a:t>位</a:t>
                      </a:r>
                      <a:endParaRPr kumimoji="1" lang="ja-JP" altLang="en-US" sz="14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3"/>
                  </a:ext>
                </a:extLst>
              </a:tr>
              <a:tr h="5144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メイリオ" panose="020B0604030504040204" pitchFamily="50" charset="-128"/>
                          <a:ea typeface="メイリオ" panose="020B0604030504040204" pitchFamily="50" charset="-128"/>
                        </a:rPr>
                        <a:t>喫煙者の割合</a:t>
                      </a:r>
                      <a:endPar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a:t>
                      </a:r>
                      <a:r>
                        <a:rPr kumimoji="1" lang="en-US" altLang="ja-JP" sz="1400" dirty="0" smtClean="0">
                          <a:latin typeface="メイリオ" panose="020B0604030504040204" pitchFamily="50" charset="-128"/>
                          <a:ea typeface="メイリオ" panose="020B0604030504040204" pitchFamily="50" charset="-128"/>
                        </a:rPr>
                        <a:t>4</a:t>
                      </a:r>
                      <a:r>
                        <a:rPr kumimoji="1" lang="ja-JP" altLang="en-US" sz="1400" dirty="0" smtClean="0">
                          <a:latin typeface="メイリオ" panose="020B0604030504040204" pitchFamily="50" charset="-128"/>
                          <a:ea typeface="メイリオ" panose="020B0604030504040204" pitchFamily="50" charset="-128"/>
                        </a:rPr>
                        <a:t>位</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ワースト　７位</a:t>
                      </a:r>
                      <a:endParaRPr kumimoji="1" lang="ja-JP" altLang="en-US" sz="14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4"/>
                  </a:ext>
                </a:extLst>
              </a:tr>
            </a:tbl>
          </a:graphicData>
        </a:graphic>
      </p:graphicFrame>
      <p:sp>
        <p:nvSpPr>
          <p:cNvPr id="11" name="正方形/長方形 10"/>
          <p:cNvSpPr/>
          <p:nvPr/>
        </p:nvSpPr>
        <p:spPr>
          <a:xfrm>
            <a:off x="251520" y="943076"/>
            <a:ext cx="55103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latin typeface="メイリオ" panose="020B0604030504040204" pitchFamily="50" charset="-128"/>
                <a:ea typeface="メイリオ" panose="020B0604030504040204" pitchFamily="50" charset="-128"/>
              </a:rPr>
              <a:t>＜協会けんぽ福島支部加入者の健康度＞</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395536" y="3857968"/>
            <a:ext cx="4968551" cy="200055"/>
          </a:xfrm>
          <a:prstGeom prst="rect">
            <a:avLst/>
          </a:prstGeom>
          <a:noFill/>
        </p:spPr>
        <p:txBody>
          <a:bodyPr wrap="square" rtlCol="0">
            <a:spAutoFit/>
          </a:bodyPr>
          <a:lstStyle/>
          <a:p>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*令和３年度「特定健診、特定保健指導分析データ分析報告書」の支部別全受診者より各項目の年齢</a:t>
            </a:r>
            <a:r>
              <a:rPr lang="ja-JP" altLang="en-US" sz="700" dirty="0">
                <a:solidFill>
                  <a:schemeClr val="tx1">
                    <a:lumMod val="65000"/>
                    <a:lumOff val="35000"/>
                  </a:schemeClr>
                </a:solidFill>
                <a:latin typeface="メイリオ" panose="020B0604030504040204" pitchFamily="50" charset="-128"/>
                <a:ea typeface="メイリオ" panose="020B0604030504040204" pitchFamily="50" charset="-128"/>
              </a:rPr>
              <a:t>構成</a:t>
            </a:r>
            <a:r>
              <a:rPr lang="ja-JP" altLang="en-US" sz="700" dirty="0" smtClean="0">
                <a:solidFill>
                  <a:schemeClr val="tx1">
                    <a:lumMod val="65000"/>
                    <a:lumOff val="35000"/>
                  </a:schemeClr>
                </a:solidFill>
                <a:latin typeface="メイリオ" panose="020B0604030504040204" pitchFamily="50" charset="-128"/>
                <a:ea typeface="メイリオ" panose="020B0604030504040204" pitchFamily="50" charset="-128"/>
              </a:rPr>
              <a:t>割合</a:t>
            </a:r>
          </a:p>
        </p:txBody>
      </p:sp>
      <p:graphicFrame>
        <p:nvGraphicFramePr>
          <p:cNvPr id="13" name="表 12"/>
          <p:cNvGraphicFramePr>
            <a:graphicFrameLocks noGrp="1"/>
          </p:cNvGraphicFramePr>
          <p:nvPr>
            <p:extLst>
              <p:ext uri="{D42A27DB-BD31-4B8C-83A1-F6EECF244321}">
                <p14:modId xmlns:p14="http://schemas.microsoft.com/office/powerpoint/2010/main" val="3588417165"/>
              </p:ext>
            </p:extLst>
          </p:nvPr>
        </p:nvGraphicFramePr>
        <p:xfrm>
          <a:off x="395536" y="4743605"/>
          <a:ext cx="8352927" cy="1475964"/>
        </p:xfrm>
        <a:graphic>
          <a:graphicData uri="http://schemas.openxmlformats.org/drawingml/2006/table">
            <a:tbl>
              <a:tblPr>
                <a:tableStyleId>{5C22544A-7EE6-4342-B048-85BDC9FD1C3A}</a:tableStyleId>
              </a:tblPr>
              <a:tblGrid>
                <a:gridCol w="1676874">
                  <a:extLst>
                    <a:ext uri="{9D8B030D-6E8A-4147-A177-3AD203B41FA5}">
                      <a16:colId xmlns:a16="http://schemas.microsoft.com/office/drawing/2014/main" val="20000"/>
                    </a:ext>
                  </a:extLst>
                </a:gridCol>
                <a:gridCol w="6676053">
                  <a:extLst>
                    <a:ext uri="{9D8B030D-6E8A-4147-A177-3AD203B41FA5}">
                      <a16:colId xmlns:a16="http://schemas.microsoft.com/office/drawing/2014/main" val="20001"/>
                    </a:ext>
                  </a:extLst>
                </a:gridCol>
              </a:tblGrid>
              <a:tr h="368991">
                <a:tc>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メタボリックリスク</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　腹囲が男性で</a:t>
                      </a:r>
                      <a:r>
                        <a:rPr lang="en-US" altLang="ja-JP" sz="1000" u="none" strike="noStrike" dirty="0" smtClean="0">
                          <a:effectLst/>
                          <a:latin typeface="メイリオ" panose="020B0604030504040204" pitchFamily="50" charset="-128"/>
                          <a:ea typeface="メイリオ" panose="020B0604030504040204" pitchFamily="50" charset="-128"/>
                        </a:rPr>
                        <a:t>85㎝</a:t>
                      </a:r>
                      <a:r>
                        <a:rPr lang="ja-JP" altLang="en-US" sz="1000" u="none" strike="noStrike" dirty="0" smtClean="0">
                          <a:effectLst/>
                          <a:latin typeface="メイリオ" panose="020B0604030504040204" pitchFamily="50" charset="-128"/>
                          <a:ea typeface="メイリオ" panose="020B0604030504040204" pitchFamily="50" charset="-128"/>
                        </a:rPr>
                        <a:t>以上、女性で</a:t>
                      </a:r>
                      <a:r>
                        <a:rPr lang="en-US" altLang="ja-JP" sz="1000" u="none" strike="noStrike" dirty="0" smtClean="0">
                          <a:effectLst/>
                          <a:latin typeface="メイリオ" panose="020B0604030504040204" pitchFamily="50" charset="-128"/>
                          <a:ea typeface="メイリオ" panose="020B0604030504040204" pitchFamily="50" charset="-128"/>
                        </a:rPr>
                        <a:t>90㎝</a:t>
                      </a:r>
                      <a:r>
                        <a:rPr lang="ja-JP" altLang="en-US" sz="1000" u="none" strike="noStrike" dirty="0" smtClean="0">
                          <a:effectLst/>
                          <a:latin typeface="メイリオ" panose="020B0604030504040204" pitchFamily="50" charset="-128"/>
                          <a:ea typeface="メイリオ" panose="020B0604030504040204" pitchFamily="50" charset="-128"/>
                        </a:rPr>
                        <a:t>以上、かつ血圧、代謝、脂質のうち</a:t>
                      </a:r>
                      <a:r>
                        <a:rPr lang="en-US" altLang="ja-JP" sz="1000" u="none" strike="noStrike" dirty="0">
                          <a:effectLst/>
                          <a:latin typeface="メイリオ" panose="020B0604030504040204" pitchFamily="50" charset="-128"/>
                          <a:ea typeface="メイリオ" panose="020B0604030504040204" pitchFamily="50" charset="-128"/>
                        </a:rPr>
                        <a:t>2</a:t>
                      </a:r>
                      <a:r>
                        <a:rPr lang="ja-JP" altLang="en-US" sz="1000" u="none" strike="noStrike" dirty="0">
                          <a:effectLst/>
                          <a:latin typeface="メイリオ" panose="020B0604030504040204" pitchFamily="50" charset="-128"/>
                          <a:ea typeface="メイリオ" panose="020B0604030504040204" pitchFamily="50" charset="-128"/>
                        </a:rPr>
                        <a:t>項目</a:t>
                      </a:r>
                      <a:r>
                        <a:rPr lang="ja-JP" altLang="en-US" sz="1000" u="none" strike="noStrike" dirty="0" smtClean="0">
                          <a:effectLst/>
                          <a:latin typeface="メイリオ" panose="020B0604030504040204" pitchFamily="50" charset="-128"/>
                          <a:ea typeface="メイリオ" panose="020B0604030504040204" pitchFamily="50" charset="-128"/>
                        </a:rPr>
                        <a:t>以上のリスクを保有している</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4441512"/>
                  </a:ext>
                </a:extLst>
              </a:tr>
              <a:tr h="368991">
                <a:tc>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高血圧</a:t>
                      </a:r>
                      <a:r>
                        <a:rPr lang="ja-JP" altLang="en-US" sz="1000" u="none" strike="noStrike" dirty="0">
                          <a:effectLst/>
                          <a:latin typeface="メイリオ" panose="020B0604030504040204" pitchFamily="50" charset="-128"/>
                          <a:ea typeface="メイリオ" panose="020B0604030504040204" pitchFamily="50" charset="-128"/>
                        </a:rPr>
                        <a:t>リスク</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　収縮期</a:t>
                      </a:r>
                      <a:r>
                        <a:rPr lang="ja-JP" altLang="en-US" sz="1000" u="none" strike="noStrike" dirty="0">
                          <a:effectLst/>
                          <a:latin typeface="メイリオ" panose="020B0604030504040204" pitchFamily="50" charset="-128"/>
                          <a:ea typeface="メイリオ" panose="020B0604030504040204" pitchFamily="50" charset="-128"/>
                        </a:rPr>
                        <a:t>血圧</a:t>
                      </a:r>
                      <a:r>
                        <a:rPr lang="en-US" altLang="ja-JP" sz="1000" u="none" strike="noStrike" dirty="0">
                          <a:effectLst/>
                          <a:latin typeface="メイリオ" panose="020B0604030504040204" pitchFamily="50" charset="-128"/>
                          <a:ea typeface="メイリオ" panose="020B0604030504040204" pitchFamily="50" charset="-128"/>
                        </a:rPr>
                        <a:t>130mmHg</a:t>
                      </a:r>
                      <a:r>
                        <a:rPr lang="ja-JP" altLang="en-US" sz="1000" u="none" strike="noStrike" dirty="0">
                          <a:effectLst/>
                          <a:latin typeface="メイリオ" panose="020B0604030504040204" pitchFamily="50" charset="-128"/>
                          <a:ea typeface="メイリオ" panose="020B0604030504040204" pitchFamily="50" charset="-128"/>
                        </a:rPr>
                        <a:t>以上、または拡張期血圧</a:t>
                      </a:r>
                      <a:r>
                        <a:rPr lang="en-US" altLang="ja-JP" sz="1000" u="none" strike="noStrike" dirty="0">
                          <a:effectLst/>
                          <a:latin typeface="メイリオ" panose="020B0604030504040204" pitchFamily="50" charset="-128"/>
                          <a:ea typeface="メイリオ" panose="020B0604030504040204" pitchFamily="50" charset="-128"/>
                        </a:rPr>
                        <a:t>85mmHg</a:t>
                      </a:r>
                      <a:r>
                        <a:rPr lang="ja-JP" altLang="en-US" sz="1000" u="none" strike="noStrike" dirty="0" smtClean="0">
                          <a:effectLst/>
                          <a:latin typeface="メイリオ" panose="020B0604030504040204" pitchFamily="50" charset="-128"/>
                          <a:ea typeface="メイリオ" panose="020B0604030504040204" pitchFamily="50" charset="-128"/>
                        </a:rPr>
                        <a:t>以上又は服薬</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991">
                <a:tc>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脂質のリスク</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　中性</a:t>
                      </a:r>
                      <a:r>
                        <a:rPr lang="ja-JP" altLang="en-US" sz="1000" u="none" strike="noStrike" dirty="0">
                          <a:effectLst/>
                          <a:latin typeface="メイリオ" panose="020B0604030504040204" pitchFamily="50" charset="-128"/>
                          <a:ea typeface="メイリオ" panose="020B0604030504040204" pitchFamily="50" charset="-128"/>
                        </a:rPr>
                        <a:t>脂肪</a:t>
                      </a:r>
                      <a:r>
                        <a:rPr lang="en-US" altLang="ja-JP" sz="1000" u="none" strike="noStrike" dirty="0">
                          <a:effectLst/>
                          <a:latin typeface="メイリオ" panose="020B0604030504040204" pitchFamily="50" charset="-128"/>
                          <a:ea typeface="メイリオ" panose="020B0604030504040204" pitchFamily="50" charset="-128"/>
                        </a:rPr>
                        <a:t>150mg/dl</a:t>
                      </a:r>
                      <a:r>
                        <a:rPr lang="ja-JP" altLang="en-US" sz="1000" u="none" strike="noStrike" dirty="0">
                          <a:effectLst/>
                          <a:latin typeface="メイリオ" panose="020B0604030504040204" pitchFamily="50" charset="-128"/>
                          <a:ea typeface="メイリオ" panose="020B0604030504040204" pitchFamily="50" charset="-128"/>
                        </a:rPr>
                        <a:t>以上、または</a:t>
                      </a:r>
                      <a:r>
                        <a:rPr lang="en-US" altLang="ja-JP" sz="1000" u="none" strike="noStrike" dirty="0">
                          <a:effectLst/>
                          <a:latin typeface="メイリオ" panose="020B0604030504040204" pitchFamily="50" charset="-128"/>
                          <a:ea typeface="メイリオ" panose="020B0604030504040204" pitchFamily="50" charset="-128"/>
                        </a:rPr>
                        <a:t>HDL</a:t>
                      </a:r>
                      <a:r>
                        <a:rPr lang="ja-JP" altLang="en-US" sz="1000" u="none" strike="noStrike" dirty="0">
                          <a:effectLst/>
                          <a:latin typeface="メイリオ" panose="020B0604030504040204" pitchFamily="50" charset="-128"/>
                          <a:ea typeface="メイリオ" panose="020B0604030504040204" pitchFamily="50" charset="-128"/>
                        </a:rPr>
                        <a:t>コレステロール</a:t>
                      </a:r>
                      <a:r>
                        <a:rPr lang="en-US" altLang="ja-JP" sz="1000" u="none" strike="noStrike" dirty="0">
                          <a:effectLst/>
                          <a:latin typeface="メイリオ" panose="020B0604030504040204" pitchFamily="50" charset="-128"/>
                          <a:ea typeface="メイリオ" panose="020B0604030504040204" pitchFamily="50" charset="-128"/>
                        </a:rPr>
                        <a:t>40mg/dl</a:t>
                      </a:r>
                      <a:r>
                        <a:rPr lang="ja-JP" altLang="en-US" sz="1000" u="none" strike="noStrike" dirty="0" smtClean="0">
                          <a:effectLst/>
                          <a:latin typeface="メイリオ" panose="020B0604030504040204" pitchFamily="50" charset="-128"/>
                          <a:ea typeface="メイリオ" panose="020B0604030504040204" pitchFamily="50" charset="-128"/>
                        </a:rPr>
                        <a:t>未満または服薬</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991">
                <a:tc>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代謝のリスク</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rPr>
                        <a:t>　空腹</a:t>
                      </a:r>
                      <a:r>
                        <a:rPr lang="ja-JP" altLang="en-US" sz="1000" u="none" strike="noStrike" dirty="0">
                          <a:effectLst/>
                          <a:latin typeface="メイリオ" panose="020B0604030504040204" pitchFamily="50" charset="-128"/>
                          <a:ea typeface="メイリオ" panose="020B0604030504040204" pitchFamily="50" charset="-128"/>
                        </a:rPr>
                        <a:t>時血糖</a:t>
                      </a:r>
                      <a:r>
                        <a:rPr lang="en-US" altLang="ja-JP" sz="1000" u="none" strike="noStrike" dirty="0">
                          <a:effectLst/>
                          <a:latin typeface="メイリオ" panose="020B0604030504040204" pitchFamily="50" charset="-128"/>
                          <a:ea typeface="メイリオ" panose="020B0604030504040204" pitchFamily="50" charset="-128"/>
                        </a:rPr>
                        <a:t>110㎎/dl</a:t>
                      </a:r>
                      <a:r>
                        <a:rPr lang="ja-JP" altLang="en-US" sz="1000" u="none" strike="noStrike" dirty="0" smtClean="0">
                          <a:effectLst/>
                          <a:latin typeface="メイリオ" panose="020B0604030504040204" pitchFamily="50" charset="-128"/>
                          <a:ea typeface="メイリオ" panose="020B0604030504040204" pitchFamily="50" charset="-128"/>
                        </a:rPr>
                        <a:t>以上、または</a:t>
                      </a:r>
                      <a:r>
                        <a:rPr lang="ja-JP" altLang="en-US" sz="1000" u="none" strike="noStrike" dirty="0">
                          <a:effectLst/>
                          <a:latin typeface="メイリオ" panose="020B0604030504040204" pitchFamily="50" charset="-128"/>
                          <a:ea typeface="メイリオ" panose="020B0604030504040204" pitchFamily="50" charset="-128"/>
                        </a:rPr>
                        <a:t>、</a:t>
                      </a:r>
                      <a:r>
                        <a:rPr lang="en-US" altLang="ja-JP" sz="1000" u="none" strike="noStrike" dirty="0">
                          <a:effectLst/>
                          <a:latin typeface="メイリオ" panose="020B0604030504040204" pitchFamily="50" charset="-128"/>
                          <a:ea typeface="メイリオ" panose="020B0604030504040204" pitchFamily="50" charset="-128"/>
                        </a:rPr>
                        <a:t>HbA1c 6.0%</a:t>
                      </a:r>
                      <a:r>
                        <a:rPr lang="ja-JP" altLang="en-US" sz="1000" u="none" strike="noStrike" dirty="0" smtClean="0">
                          <a:effectLst/>
                          <a:latin typeface="メイリオ" panose="020B0604030504040204" pitchFamily="50" charset="-128"/>
                          <a:ea typeface="メイリオ" panose="020B0604030504040204" pitchFamily="50" charset="-128"/>
                        </a:rPr>
                        <a:t>以上又は服薬</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9" marR="9429" marT="9429" marB="0" anchor="ctr">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4" name="テキスト ボックス 13"/>
          <p:cNvSpPr txBox="1"/>
          <p:nvPr/>
        </p:nvSpPr>
        <p:spPr>
          <a:xfrm>
            <a:off x="395536" y="4219660"/>
            <a:ext cx="1872208" cy="246221"/>
          </a:xfrm>
          <a:prstGeom prst="rect">
            <a:avLst/>
          </a:prstGeom>
          <a:noFill/>
        </p:spPr>
        <p:txBody>
          <a:bodyPr wrap="square" rtlCol="0">
            <a:spAutoFit/>
          </a:bodyPr>
          <a:lstStyle/>
          <a:p>
            <a:r>
              <a:rPr lang="ja-JP" altLang="en-US" sz="1000" dirty="0" smtClean="0">
                <a:solidFill>
                  <a:schemeClr val="tx1">
                    <a:lumMod val="65000"/>
                    <a:lumOff val="35000"/>
                  </a:schemeClr>
                </a:solidFill>
                <a:latin typeface="メイリオ" panose="020B0604030504040204" pitchFamily="50" charset="-128"/>
                <a:ea typeface="メイリオ" panose="020B0604030504040204" pitchFamily="50" charset="-128"/>
              </a:rPr>
              <a:t>＜リスク用語の定義＞</a:t>
            </a:r>
            <a:endParaRPr lang="en-US" altLang="ja-JP" sz="1000" dirty="0" smtClean="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5" name="スライド番号プレースホルダー 3"/>
          <p:cNvSpPr>
            <a:spLocks noGrp="1"/>
          </p:cNvSpPr>
          <p:nvPr>
            <p:ph type="sldNum" sz="quarter" idx="12"/>
          </p:nvPr>
        </p:nvSpPr>
        <p:spPr>
          <a:xfrm>
            <a:off x="4295605" y="6502017"/>
            <a:ext cx="552790" cy="365125"/>
          </a:xfrm>
        </p:spPr>
        <p:txBody>
          <a:bodyPr/>
          <a:lstStyle/>
          <a:p>
            <a:fld id="{FF7AB8E5-EA74-49F0-9DF9-0A7C0ED13750}" type="slidenum">
              <a:rPr kumimoji="1" lang="ja-JP" altLang="en-US" sz="1800" smtClean="0"/>
              <a:t>5</a:t>
            </a:fld>
            <a:endParaRPr kumimoji="1" lang="ja-JP" altLang="en-US" sz="1800" dirty="0"/>
          </a:p>
        </p:txBody>
      </p:sp>
      <p:sp>
        <p:nvSpPr>
          <p:cNvPr id="16" name="正方形/長方形 15"/>
          <p:cNvSpPr/>
          <p:nvPr/>
        </p:nvSpPr>
        <p:spPr>
          <a:xfrm>
            <a:off x="0" y="260765"/>
            <a:ext cx="9144000" cy="523220"/>
          </a:xfrm>
          <a:prstGeom prst="rect">
            <a:avLst/>
          </a:prstGeom>
          <a:solidFill>
            <a:srgbClr val="0070C0"/>
          </a:solidFill>
        </p:spPr>
        <p:txBody>
          <a:bodyPr wrap="square">
            <a:spAutoFit/>
          </a:bodyPr>
          <a:lstStyle/>
          <a:p>
            <a:pPr>
              <a:spcAft>
                <a:spcPts val="600"/>
              </a:spcAft>
            </a:pPr>
            <a:r>
              <a:rPr lang="ja-JP" altLang="en-US" sz="28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　２．データからみる福島支部加入者のすがた</a:t>
            </a:r>
            <a:endParaRPr lang="en-US" altLang="ja-JP" sz="28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Tree>
    <p:extLst>
      <p:ext uri="{BB962C8B-B14F-4D97-AF65-F5344CB8AC3E}">
        <p14:creationId xmlns:p14="http://schemas.microsoft.com/office/powerpoint/2010/main" val="248616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4018" y="2996952"/>
            <a:ext cx="7772400" cy="584775"/>
          </a:xfrm>
        </p:spPr>
        <p:txBody>
          <a:bodyPr>
            <a:spAutoFit/>
          </a:bodyPr>
          <a:lstStyle/>
          <a:p>
            <a:r>
              <a:rPr lang="ja-JP" altLang="en-US" sz="3200" dirty="0">
                <a:latin typeface="BIZ UDゴシック" panose="020B0400000000000000" pitchFamily="49" charset="-128"/>
                <a:ea typeface="BIZ UDゴシック" panose="020B0400000000000000" pitchFamily="49" charset="-128"/>
                <a:cs typeface="メイリオ" panose="020B0604030504040204" pitchFamily="50" charset="-128"/>
              </a:rPr>
              <a:t>３</a:t>
            </a:r>
            <a:r>
              <a:rPr lang="en-US" altLang="ja-JP" sz="3200" dirty="0" smtClean="0">
                <a:latin typeface="BIZ UDゴシック" panose="020B0400000000000000" pitchFamily="49" charset="-128"/>
                <a:ea typeface="BIZ UDゴシック" panose="020B0400000000000000" pitchFamily="49" charset="-128"/>
                <a:cs typeface="メイリオ" panose="020B0604030504040204" pitchFamily="50" charset="-128"/>
              </a:rPr>
              <a:t>.</a:t>
            </a:r>
            <a:r>
              <a:rPr kumimoji="1" lang="ja-JP" altLang="en-US" sz="3200" dirty="0" smtClean="0">
                <a:latin typeface="BIZ UDゴシック" panose="020B0400000000000000" pitchFamily="49" charset="-128"/>
                <a:ea typeface="BIZ UDゴシック" panose="020B0400000000000000" pitchFamily="49" charset="-128"/>
                <a:cs typeface="メイリオ" panose="020B0604030504040204" pitchFamily="50" charset="-128"/>
              </a:rPr>
              <a:t>特定保健指導実施状況について</a:t>
            </a:r>
            <a:endParaRPr kumimoji="1" lang="ja-JP" altLang="en-US" sz="3200"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3" name="テキスト プレースホルダー 2"/>
          <p:cNvSpPr>
            <a:spLocks noGrp="1"/>
          </p:cNvSpPr>
          <p:nvPr>
            <p:ph type="body" idx="1"/>
          </p:nvPr>
        </p:nvSpPr>
        <p:spPr>
          <a:xfrm>
            <a:off x="685800" y="2492896"/>
            <a:ext cx="7772400" cy="400110"/>
          </a:xfrm>
        </p:spPr>
        <p:txBody>
          <a:bodyPr anchor="ctr">
            <a:spAutoFit/>
          </a:bodyPr>
          <a:lstStyle/>
          <a:p>
            <a:r>
              <a:rPr kumimoji="1" lang="ja-JP" altLang="en-US" dirty="0" smtClean="0">
                <a:latin typeface="BIZ UDゴシック" panose="020B0400000000000000" pitchFamily="49" charset="-128"/>
                <a:ea typeface="BIZ UDゴシック" panose="020B0400000000000000" pitchFamily="49" charset="-128"/>
                <a:cs typeface="メイリオ" panose="020B0604030504040204" pitchFamily="50" charset="-128"/>
              </a:rPr>
              <a:t>令和</a:t>
            </a:r>
            <a:r>
              <a:rPr lang="en-US" altLang="ja-JP" dirty="0">
                <a:latin typeface="BIZ UDゴシック" panose="020B0400000000000000" pitchFamily="49" charset="-128"/>
                <a:ea typeface="BIZ UDゴシック" panose="020B0400000000000000" pitchFamily="49" charset="-128"/>
                <a:cs typeface="メイリオ" panose="020B0604030504040204" pitchFamily="50" charset="-128"/>
              </a:rPr>
              <a:t>4</a:t>
            </a:r>
            <a:r>
              <a:rPr kumimoji="1" lang="ja-JP" altLang="en-US" dirty="0" smtClean="0">
                <a:latin typeface="BIZ UDゴシック" panose="020B0400000000000000" pitchFamily="49" charset="-128"/>
                <a:ea typeface="BIZ UDゴシック" panose="020B0400000000000000" pitchFamily="49" charset="-128"/>
                <a:cs typeface="メイリオ" panose="020B0604030504040204" pitchFamily="50" charset="-128"/>
              </a:rPr>
              <a:t>年度　特定保健指導実施機関会議</a:t>
            </a:r>
            <a:endParaRPr kumimoji="1" lang="ja-JP" altLang="en-US"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4289512" y="6309320"/>
            <a:ext cx="560512" cy="365125"/>
          </a:xfrm>
        </p:spPr>
        <p:txBody>
          <a:bodyPr/>
          <a:lstStyle/>
          <a:p>
            <a:fld id="{FF7AB8E5-EA74-49F0-9DF9-0A7C0ED13750}" type="slidenum">
              <a:rPr kumimoji="1" lang="ja-JP" altLang="en-US" sz="1800" smtClean="0"/>
              <a:t>6</a:t>
            </a:fld>
            <a:endParaRPr kumimoji="1" lang="ja-JP" altLang="en-US" sz="1800" dirty="0"/>
          </a:p>
        </p:txBody>
      </p:sp>
    </p:spTree>
    <p:extLst>
      <p:ext uri="{BB962C8B-B14F-4D97-AF65-F5344CB8AC3E}">
        <p14:creationId xmlns:p14="http://schemas.microsoft.com/office/powerpoint/2010/main" val="503100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0" y="6220695"/>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327565"/>
            <a:ext cx="1727483" cy="206681"/>
          </a:xfrm>
          <a:prstGeom prst="rect">
            <a:avLst/>
          </a:prstGeom>
          <a:noFill/>
          <a:extLst>
            <a:ext uri="{909E8E84-426E-40DD-AFC4-6F175D3DCCD1}">
              <a14:hiddenFill xmlns:a14="http://schemas.microsoft.com/office/drawing/2010/main">
                <a:solidFill>
                  <a:srgbClr val="FFFFFF"/>
                </a:solidFill>
              </a14:hiddenFill>
            </a:ext>
          </a:extLst>
        </p:spPr>
      </p:pic>
      <p:sp>
        <p:nvSpPr>
          <p:cNvPr id="8" name="コンテンツ プレースホルダー 2"/>
          <p:cNvSpPr txBox="1">
            <a:spLocks/>
          </p:cNvSpPr>
          <p:nvPr/>
        </p:nvSpPr>
        <p:spPr>
          <a:xfrm>
            <a:off x="214312" y="974858"/>
            <a:ext cx="8673484" cy="1395847"/>
          </a:xfrm>
          <a:prstGeom prst="rect">
            <a:avLst/>
          </a:prstGeom>
        </p:spPr>
        <p:txBody>
          <a:bodyPr vert="horz" lIns="84406" tIns="42203" rIns="84406" bIns="42203"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662"/>
              </a:lnSpc>
              <a:spcBef>
                <a:spcPts val="0"/>
              </a:spcBef>
              <a:spcAft>
                <a:spcPts val="554"/>
              </a:spcAft>
            </a:pP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　高齢者の医療の確保に関する法律（昭和</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57</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年法律第</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80</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号。以下「高確法」という。）第</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19</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条に基づき、平成</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30</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年度から令和</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5</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年度までの間の特定健康診査等実施計画を定め、本部と支部が連携し協会けんぽの行動計画である保険者機能強化アクションプランのもと特定健康診査及び特定保健指導に取り組む</a:t>
            </a:r>
          </a:p>
          <a:p>
            <a:pPr algn="l">
              <a:lnSpc>
                <a:spcPts val="1662"/>
              </a:lnSpc>
              <a:spcBef>
                <a:spcPts val="0"/>
              </a:spcBef>
            </a:pP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■実施率目標及び対象者数 </a:t>
            </a:r>
          </a:p>
          <a:p>
            <a:pPr algn="l">
              <a:lnSpc>
                <a:spcPts val="1662"/>
              </a:lnSpc>
              <a:spcBef>
                <a:spcPts val="0"/>
              </a:spcBef>
              <a:spcAft>
                <a:spcPts val="554"/>
              </a:spcAft>
            </a:pP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　厚生労働大臣が定めた基本指針で示された令和</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5</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年度の協会けんぽの実施率目標（特定保健指導</a:t>
            </a:r>
            <a:r>
              <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35</a:t>
            </a:r>
            <a:r>
              <a:rPr lang="ja-JP" altLang="en-US"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rPr>
              <a:t>％）を達成するよう、各年度の実施率目標を設定しています。</a:t>
            </a:r>
            <a:endParaRPr lang="en-US" altLang="ja-JP" sz="1108" dirty="0">
              <a:solidFill>
                <a:schemeClr val="tx1"/>
              </a:solidFill>
              <a:latin typeface="BIZ UDP明朝 Medium" panose="02020500000000000000" pitchFamily="18" charset="-128"/>
              <a:ea typeface="BIZ UDP明朝 Medium" panose="02020500000000000000" pitchFamily="18" charset="-128"/>
              <a:cs typeface="メイリオ" panose="020B0604030504040204" pitchFamily="50" charset="-128"/>
            </a:endParaRPr>
          </a:p>
        </p:txBody>
      </p:sp>
      <p:pic>
        <p:nvPicPr>
          <p:cNvPr id="12" name="図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3" y="6287165"/>
            <a:ext cx="3817959" cy="269186"/>
          </a:xfrm>
          <a:prstGeom prst="rect">
            <a:avLst/>
          </a:prstGeom>
        </p:spPr>
      </p:pic>
      <p:sp>
        <p:nvSpPr>
          <p:cNvPr id="3" name="正方形/長方形 2"/>
          <p:cNvSpPr/>
          <p:nvPr/>
        </p:nvSpPr>
        <p:spPr>
          <a:xfrm>
            <a:off x="0" y="532865"/>
            <a:ext cx="9144000" cy="348109"/>
          </a:xfrm>
          <a:prstGeom prst="rect">
            <a:avLst/>
          </a:prstGeom>
          <a:solidFill>
            <a:srgbClr val="009900"/>
          </a:solidFill>
        </p:spPr>
        <p:txBody>
          <a:bodyPr wrap="square">
            <a:spAutoFit/>
          </a:bodyPr>
          <a:lstStyle/>
          <a:p>
            <a:r>
              <a:rPr lang="ja-JP"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zh-TW"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第三期特定</a:t>
            </a:r>
            <a:r>
              <a:rPr lang="ja-JP"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保健指導</a:t>
            </a:r>
            <a:r>
              <a:rPr lang="zh-TW"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実施計画（概要） </a:t>
            </a:r>
            <a:endParaRPr lang="en-US" altLang="zh-TW"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065587198"/>
              </p:ext>
            </p:extLst>
          </p:nvPr>
        </p:nvGraphicFramePr>
        <p:xfrm>
          <a:off x="218287" y="2872860"/>
          <a:ext cx="8669509" cy="3076420"/>
        </p:xfrm>
        <a:graphic>
          <a:graphicData uri="http://schemas.openxmlformats.org/drawingml/2006/table">
            <a:tbl>
              <a:tblPr>
                <a:tableStyleId>{5C22544A-7EE6-4342-B048-85BDC9FD1C3A}</a:tableStyleId>
              </a:tblPr>
              <a:tblGrid>
                <a:gridCol w="659327">
                  <a:extLst>
                    <a:ext uri="{9D8B030D-6E8A-4147-A177-3AD203B41FA5}">
                      <a16:colId xmlns:a16="http://schemas.microsoft.com/office/drawing/2014/main" val="2101553298"/>
                    </a:ext>
                  </a:extLst>
                </a:gridCol>
                <a:gridCol w="1822400">
                  <a:extLst>
                    <a:ext uri="{9D8B030D-6E8A-4147-A177-3AD203B41FA5}">
                      <a16:colId xmlns:a16="http://schemas.microsoft.com/office/drawing/2014/main" val="3335263127"/>
                    </a:ext>
                  </a:extLst>
                </a:gridCol>
                <a:gridCol w="1031297">
                  <a:extLst>
                    <a:ext uri="{9D8B030D-6E8A-4147-A177-3AD203B41FA5}">
                      <a16:colId xmlns:a16="http://schemas.microsoft.com/office/drawing/2014/main" val="343024935"/>
                    </a:ext>
                  </a:extLst>
                </a:gridCol>
                <a:gridCol w="1031297">
                  <a:extLst>
                    <a:ext uri="{9D8B030D-6E8A-4147-A177-3AD203B41FA5}">
                      <a16:colId xmlns:a16="http://schemas.microsoft.com/office/drawing/2014/main" val="2399892611"/>
                    </a:ext>
                  </a:extLst>
                </a:gridCol>
                <a:gridCol w="1031297">
                  <a:extLst>
                    <a:ext uri="{9D8B030D-6E8A-4147-A177-3AD203B41FA5}">
                      <a16:colId xmlns:a16="http://schemas.microsoft.com/office/drawing/2014/main" val="1355031314"/>
                    </a:ext>
                  </a:extLst>
                </a:gridCol>
                <a:gridCol w="1031297">
                  <a:extLst>
                    <a:ext uri="{9D8B030D-6E8A-4147-A177-3AD203B41FA5}">
                      <a16:colId xmlns:a16="http://schemas.microsoft.com/office/drawing/2014/main" val="3765428740"/>
                    </a:ext>
                  </a:extLst>
                </a:gridCol>
                <a:gridCol w="1031297">
                  <a:extLst>
                    <a:ext uri="{9D8B030D-6E8A-4147-A177-3AD203B41FA5}">
                      <a16:colId xmlns:a16="http://schemas.microsoft.com/office/drawing/2014/main" val="3002344466"/>
                    </a:ext>
                  </a:extLst>
                </a:gridCol>
                <a:gridCol w="1031297">
                  <a:extLst>
                    <a:ext uri="{9D8B030D-6E8A-4147-A177-3AD203B41FA5}">
                      <a16:colId xmlns:a16="http://schemas.microsoft.com/office/drawing/2014/main" val="1293770627"/>
                    </a:ext>
                  </a:extLst>
                </a:gridCol>
              </a:tblGrid>
              <a:tr h="307642">
                <a:tc gridSpan="2">
                  <a:txBody>
                    <a:bodyPr/>
                    <a:lstStyle/>
                    <a:p>
                      <a:pPr algn="ctr"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区分</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hMerge="1">
                  <a:txBody>
                    <a:bodyPr/>
                    <a:lstStyle/>
                    <a:p>
                      <a:endParaRPr kumimoji="1" lang="ja-JP" altLang="en-US"/>
                    </a:p>
                  </a:txBody>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平成</a:t>
                      </a:r>
                      <a:r>
                        <a:rPr lang="en-US" altLang="ja-JP" sz="800" u="none" strike="noStrike" dirty="0">
                          <a:solidFill>
                            <a:schemeClr val="bg1"/>
                          </a:solidFill>
                          <a:effectLst/>
                          <a:latin typeface="BIZ UDPゴシック" panose="020B0400000000000000" pitchFamily="50" charset="-128"/>
                          <a:ea typeface="BIZ UDPゴシック" panose="020B0400000000000000" pitchFamily="50" charset="-128"/>
                        </a:rPr>
                        <a:t>30</a:t>
                      </a: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年度</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令和元年度</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令和</a:t>
                      </a:r>
                      <a:r>
                        <a:rPr lang="en-US" altLang="ja-JP" sz="800" u="none" strike="noStrike" dirty="0">
                          <a:solidFill>
                            <a:schemeClr val="bg1"/>
                          </a:solidFill>
                          <a:effectLst/>
                          <a:latin typeface="BIZ UDPゴシック" panose="020B0400000000000000" pitchFamily="50" charset="-128"/>
                          <a:ea typeface="BIZ UDPゴシック" panose="020B0400000000000000" pitchFamily="50" charset="-128"/>
                        </a:rPr>
                        <a:t>2</a:t>
                      </a: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年度</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令和</a:t>
                      </a:r>
                      <a:r>
                        <a:rPr lang="en-US" altLang="ja-JP" sz="800" u="none" strike="noStrike" dirty="0">
                          <a:solidFill>
                            <a:schemeClr val="bg1"/>
                          </a:solidFill>
                          <a:effectLst/>
                          <a:latin typeface="BIZ UDPゴシック" panose="020B0400000000000000" pitchFamily="50" charset="-128"/>
                          <a:ea typeface="BIZ UDPゴシック" panose="020B0400000000000000" pitchFamily="50" charset="-128"/>
                        </a:rPr>
                        <a:t>3</a:t>
                      </a: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年度</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令和</a:t>
                      </a:r>
                      <a:r>
                        <a:rPr lang="en-US" altLang="ja-JP" sz="800" u="none" strike="noStrike" dirty="0">
                          <a:solidFill>
                            <a:schemeClr val="bg1"/>
                          </a:solidFill>
                          <a:effectLst/>
                          <a:latin typeface="BIZ UDPゴシック" panose="020B0400000000000000" pitchFamily="50" charset="-128"/>
                          <a:ea typeface="BIZ UDPゴシック" panose="020B0400000000000000" pitchFamily="50" charset="-128"/>
                        </a:rPr>
                        <a:t>4</a:t>
                      </a: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年度</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令和</a:t>
                      </a:r>
                      <a:r>
                        <a:rPr lang="en-US" altLang="ja-JP" sz="800" u="none" strike="noStrike" dirty="0">
                          <a:solidFill>
                            <a:schemeClr val="bg1"/>
                          </a:solidFill>
                          <a:effectLst/>
                          <a:latin typeface="BIZ UDPゴシック" panose="020B0400000000000000" pitchFamily="50" charset="-128"/>
                          <a:ea typeface="BIZ UDPゴシック" panose="020B0400000000000000" pitchFamily="50" charset="-128"/>
                        </a:rPr>
                        <a:t>5</a:t>
                      </a: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年度</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extLst>
                  <a:ext uri="{0D108BD9-81ED-4DB2-BD59-A6C34878D82A}">
                    <a16:rowId xmlns:a16="http://schemas.microsoft.com/office/drawing/2014/main" val="4194379678"/>
                  </a:ext>
                </a:extLst>
              </a:tr>
              <a:tr h="307642">
                <a:tc rowSpan="3">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被保険者</a:t>
                      </a:r>
                      <a:endPar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対象者数</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1,688</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1,769</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1,849</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1,930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2,011</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2,091</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extLst>
                  <a:ext uri="{0D108BD9-81ED-4DB2-BD59-A6C34878D82A}">
                    <a16:rowId xmlns:a16="http://schemas.microsoft.com/office/drawing/2014/main" val="3888293107"/>
                  </a:ext>
                </a:extLst>
              </a:tr>
              <a:tr h="307642">
                <a:tc vMerge="1">
                  <a:txBody>
                    <a:bodyPr/>
                    <a:lstStyle/>
                    <a:p>
                      <a:endParaRPr kumimoji="1" lang="ja-JP" altLang="en-US"/>
                    </a:p>
                  </a:txBody>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実施者数</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253,000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308,000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394,000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482,000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605,000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761,000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extLst>
                  <a:ext uri="{0D108BD9-81ED-4DB2-BD59-A6C34878D82A}">
                    <a16:rowId xmlns:a16="http://schemas.microsoft.com/office/drawing/2014/main" val="3088723988"/>
                  </a:ext>
                </a:extLst>
              </a:tr>
              <a:tr h="307642">
                <a:tc vMerge="1">
                  <a:txBody>
                    <a:bodyPr/>
                    <a:lstStyle/>
                    <a:p>
                      <a:endParaRPr kumimoji="1" lang="ja-JP" altLang="en-US"/>
                    </a:p>
                  </a:txBody>
                  <a:tcPr/>
                </a:tc>
                <a:tc>
                  <a:txBody>
                    <a:bodyPr/>
                    <a:lstStyle/>
                    <a:p>
                      <a:pPr algn="ctr" rtl="0" fontAlgn="ctr"/>
                      <a:r>
                        <a:rPr lang="ja-JP" altLang="en-US" sz="800" u="none" strike="noStrike" dirty="0" smtClean="0">
                          <a:effectLst/>
                          <a:latin typeface="BIZ UDPゴシック" panose="020B0400000000000000" pitchFamily="50" charset="-128"/>
                          <a:ea typeface="BIZ UDPゴシック" panose="020B0400000000000000" pitchFamily="50" charset="-128"/>
                        </a:rPr>
                        <a:t>実施率</a:t>
                      </a:r>
                      <a:r>
                        <a:rPr lang="ja-JP" altLang="en-US" sz="800" u="none" strike="noStrike" dirty="0">
                          <a:effectLst/>
                          <a:latin typeface="BIZ UDPゴシック" panose="020B0400000000000000" pitchFamily="50" charset="-128"/>
                          <a:ea typeface="BIZ UDPゴシック" panose="020B0400000000000000" pitchFamily="50" charset="-128"/>
                        </a:rPr>
                        <a:t>　</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15.0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17.4%</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21.3%</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25.0%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30.1%</a:t>
                      </a:r>
                      <a:endParaRPr lang="en-US" altLang="ja-JP"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B050"/>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36.4%</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extLst>
                  <a:ext uri="{0D108BD9-81ED-4DB2-BD59-A6C34878D82A}">
                    <a16:rowId xmlns:a16="http://schemas.microsoft.com/office/drawing/2014/main" val="2466006355"/>
                  </a:ext>
                </a:extLst>
              </a:tr>
              <a:tr h="307642">
                <a:tc rowSpan="3">
                  <a:txBody>
                    <a:bodyPr/>
                    <a:lstStyle/>
                    <a:p>
                      <a:pPr algn="ctr"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被扶養者</a:t>
                      </a:r>
                      <a:endPar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対象者数</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91,000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96,000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102,000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108,000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113,000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119,000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extLst>
                  <a:ext uri="{0D108BD9-81ED-4DB2-BD59-A6C34878D82A}">
                    <a16:rowId xmlns:a16="http://schemas.microsoft.com/office/drawing/2014/main" val="3177279419"/>
                  </a:ext>
                </a:extLst>
              </a:tr>
              <a:tr h="307642">
                <a:tc vMerge="1">
                  <a:txBody>
                    <a:bodyPr/>
                    <a:lstStyle/>
                    <a:p>
                      <a:endParaRPr kumimoji="1" lang="ja-JP" altLang="en-US"/>
                    </a:p>
                  </a:txBody>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実施者数</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5,000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6,000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7,000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9,000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10,000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12,000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extLst>
                  <a:ext uri="{0D108BD9-81ED-4DB2-BD59-A6C34878D82A}">
                    <a16:rowId xmlns:a16="http://schemas.microsoft.com/office/drawing/2014/main" val="3088826468"/>
                  </a:ext>
                </a:extLst>
              </a:tr>
              <a:tr h="307642">
                <a:tc vMerge="1">
                  <a:txBody>
                    <a:bodyPr/>
                    <a:lstStyle/>
                    <a:p>
                      <a:endParaRPr kumimoji="1" lang="ja-JP" altLang="en-US"/>
                    </a:p>
                  </a:txBody>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実施率</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5.0%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6.0%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7.0%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8.0%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9.0%</a:t>
                      </a:r>
                      <a:endParaRPr lang="en-US" altLang="ja-JP"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B050"/>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10.0%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extLst>
                  <a:ext uri="{0D108BD9-81ED-4DB2-BD59-A6C34878D82A}">
                    <a16:rowId xmlns:a16="http://schemas.microsoft.com/office/drawing/2014/main" val="4203209289"/>
                  </a:ext>
                </a:extLst>
              </a:tr>
              <a:tr h="307642">
                <a:tc rowSpan="3">
                  <a:txBody>
                    <a:bodyPr/>
                    <a:lstStyle/>
                    <a:p>
                      <a:pPr algn="ctr"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合計</a:t>
                      </a:r>
                      <a:endPar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0070C0"/>
                    </a:solidFill>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対象者数</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1,779</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1,865</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1,951</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2,038</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2,124</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2,210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千人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extLst>
                  <a:ext uri="{0D108BD9-81ED-4DB2-BD59-A6C34878D82A}">
                    <a16:rowId xmlns:a16="http://schemas.microsoft.com/office/drawing/2014/main" val="1166946997"/>
                  </a:ext>
                </a:extLst>
              </a:tr>
              <a:tr h="307642">
                <a:tc vMerge="1">
                  <a:txBody>
                    <a:bodyPr/>
                    <a:lstStyle/>
                    <a:p>
                      <a:endParaRPr kumimoji="1" lang="ja-JP" altLang="en-US"/>
                    </a:p>
                  </a:txBody>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実施者数</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258,000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314,000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401,000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491,000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615,000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773,000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20000"/>
                        <a:lumOff val="80000"/>
                      </a:schemeClr>
                    </a:solidFill>
                  </a:tcPr>
                </a:tc>
                <a:extLst>
                  <a:ext uri="{0D108BD9-81ED-4DB2-BD59-A6C34878D82A}">
                    <a16:rowId xmlns:a16="http://schemas.microsoft.com/office/drawing/2014/main" val="3054040677"/>
                  </a:ext>
                </a:extLst>
              </a:tr>
              <a:tr h="307642">
                <a:tc vMerge="1">
                  <a:txBody>
                    <a:bodyPr/>
                    <a:lstStyle/>
                    <a:p>
                      <a:endParaRPr kumimoji="1" lang="ja-JP" altLang="en-US"/>
                    </a:p>
                  </a:txBody>
                  <a:tcPr/>
                </a:tc>
                <a:tc>
                  <a:txBody>
                    <a:bodyPr/>
                    <a:lstStyle/>
                    <a:p>
                      <a:pPr algn="ctr" rtl="0" fontAlgn="ctr"/>
                      <a:r>
                        <a:rPr lang="ja-JP" altLang="en-US" sz="800" u="none" strike="noStrike" dirty="0">
                          <a:effectLst/>
                          <a:latin typeface="BIZ UDPゴシック" panose="020B0400000000000000" pitchFamily="50" charset="-128"/>
                          <a:ea typeface="BIZ UDPゴシック" panose="020B0400000000000000" pitchFamily="50" charset="-128"/>
                        </a:rPr>
                        <a:t>実施率</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14.5</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16.8%</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20.6%</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24.1%</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29.0%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5">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35.0%</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8792" marT="8792" marB="0" anchor="ctr">
                    <a:solidFill>
                      <a:srgbClr val="FFFF00"/>
                    </a:solidFill>
                  </a:tcPr>
                </a:tc>
                <a:extLst>
                  <a:ext uri="{0D108BD9-81ED-4DB2-BD59-A6C34878D82A}">
                    <a16:rowId xmlns:a16="http://schemas.microsoft.com/office/drawing/2014/main" val="2653065342"/>
                  </a:ext>
                </a:extLst>
              </a:tr>
            </a:tbl>
          </a:graphicData>
        </a:graphic>
      </p:graphicFrame>
      <p:sp>
        <p:nvSpPr>
          <p:cNvPr id="6" name="スライド番号プレースホルダー 5"/>
          <p:cNvSpPr>
            <a:spLocks noGrp="1"/>
          </p:cNvSpPr>
          <p:nvPr>
            <p:ph type="sldNum" sz="quarter" idx="12"/>
          </p:nvPr>
        </p:nvSpPr>
        <p:spPr/>
        <p:txBody>
          <a:bodyPr/>
          <a:lstStyle/>
          <a:p>
            <a:fld id="{42807D2D-357F-4166-8E05-8A19D5AB9ADD}" type="slidenum">
              <a:rPr kumimoji="1" lang="ja-JP" altLang="en-US" smtClean="0"/>
              <a:t>7</a:t>
            </a:fld>
            <a:endParaRPr kumimoji="1" lang="ja-JP" altLang="en-US"/>
          </a:p>
        </p:txBody>
      </p:sp>
      <p:sp>
        <p:nvSpPr>
          <p:cNvPr id="11" name="正方形/長方形 10"/>
          <p:cNvSpPr/>
          <p:nvPr/>
        </p:nvSpPr>
        <p:spPr>
          <a:xfrm>
            <a:off x="251520" y="2420888"/>
            <a:ext cx="8639209" cy="36004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defRPr/>
            </a:pP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年度までの特定保健指導目標値</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全国</a:t>
            </a:r>
            <a:r>
              <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5308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0" y="6220695"/>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327565"/>
            <a:ext cx="1727483" cy="206681"/>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3" y="6287165"/>
            <a:ext cx="3817959" cy="269186"/>
          </a:xfrm>
          <a:prstGeom prst="rect">
            <a:avLst/>
          </a:prstGeom>
        </p:spPr>
      </p:pic>
      <p:sp>
        <p:nvSpPr>
          <p:cNvPr id="6" name="正方形/長方形 5"/>
          <p:cNvSpPr/>
          <p:nvPr/>
        </p:nvSpPr>
        <p:spPr>
          <a:xfrm>
            <a:off x="0" y="570836"/>
            <a:ext cx="9144000" cy="332345"/>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■特定保健指導（被</a:t>
            </a:r>
            <a:r>
              <a:rPr lang="ja-JP" altLang="en-US" sz="1662"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保険者・被扶養者）</a:t>
            </a:r>
            <a:r>
              <a:rPr lang="ja-JP"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662"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実施状況</a:t>
            </a:r>
            <a:endParaRPr lang="ja-JP" altLang="en-US" sz="1662"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42807D2D-357F-4166-8E05-8A19D5AB9ADD}" type="slidenum">
              <a:rPr kumimoji="1" lang="ja-JP" altLang="en-US" smtClean="0"/>
              <a:t>8</a:t>
            </a:fld>
            <a:endParaRPr kumimoji="1" lang="ja-JP" altLang="en-US"/>
          </a:p>
        </p:txBody>
      </p:sp>
      <p:graphicFrame>
        <p:nvGraphicFramePr>
          <p:cNvPr id="14" name="表 13"/>
          <p:cNvGraphicFramePr>
            <a:graphicFrameLocks noGrp="1"/>
          </p:cNvGraphicFramePr>
          <p:nvPr>
            <p:extLst>
              <p:ext uri="{D42A27DB-BD31-4B8C-83A1-F6EECF244321}">
                <p14:modId xmlns:p14="http://schemas.microsoft.com/office/powerpoint/2010/main" val="617205794"/>
              </p:ext>
            </p:extLst>
          </p:nvPr>
        </p:nvGraphicFramePr>
        <p:xfrm>
          <a:off x="179512" y="1038835"/>
          <a:ext cx="8639209" cy="2198383"/>
        </p:xfrm>
        <a:graphic>
          <a:graphicData uri="http://schemas.openxmlformats.org/drawingml/2006/table">
            <a:tbl>
              <a:tblPr>
                <a:tableStyleId>{5C22544A-7EE6-4342-B048-85BDC9FD1C3A}</a:tableStyleId>
              </a:tblPr>
              <a:tblGrid>
                <a:gridCol w="368435">
                  <a:extLst>
                    <a:ext uri="{9D8B030D-6E8A-4147-A177-3AD203B41FA5}">
                      <a16:colId xmlns:a16="http://schemas.microsoft.com/office/drawing/2014/main" val="1961123394"/>
                    </a:ext>
                  </a:extLst>
                </a:gridCol>
                <a:gridCol w="416231">
                  <a:extLst>
                    <a:ext uri="{9D8B030D-6E8A-4147-A177-3AD203B41FA5}">
                      <a16:colId xmlns:a16="http://schemas.microsoft.com/office/drawing/2014/main" val="1891070968"/>
                    </a:ext>
                  </a:extLst>
                </a:gridCol>
                <a:gridCol w="416231">
                  <a:extLst>
                    <a:ext uri="{9D8B030D-6E8A-4147-A177-3AD203B41FA5}">
                      <a16:colId xmlns:a16="http://schemas.microsoft.com/office/drawing/2014/main" val="3589376957"/>
                    </a:ext>
                  </a:extLst>
                </a:gridCol>
                <a:gridCol w="285539">
                  <a:extLst>
                    <a:ext uri="{9D8B030D-6E8A-4147-A177-3AD203B41FA5}">
                      <a16:colId xmlns:a16="http://schemas.microsoft.com/office/drawing/2014/main" val="562306749"/>
                    </a:ext>
                  </a:extLst>
                </a:gridCol>
                <a:gridCol w="1085053">
                  <a:extLst>
                    <a:ext uri="{9D8B030D-6E8A-4147-A177-3AD203B41FA5}">
                      <a16:colId xmlns:a16="http://schemas.microsoft.com/office/drawing/2014/main" val="1751720016"/>
                    </a:ext>
                  </a:extLst>
                </a:gridCol>
                <a:gridCol w="1213544">
                  <a:extLst>
                    <a:ext uri="{9D8B030D-6E8A-4147-A177-3AD203B41FA5}">
                      <a16:colId xmlns:a16="http://schemas.microsoft.com/office/drawing/2014/main" val="1933843321"/>
                    </a:ext>
                  </a:extLst>
                </a:gridCol>
                <a:gridCol w="1213544">
                  <a:extLst>
                    <a:ext uri="{9D8B030D-6E8A-4147-A177-3AD203B41FA5}">
                      <a16:colId xmlns:a16="http://schemas.microsoft.com/office/drawing/2014/main" val="3340473882"/>
                    </a:ext>
                  </a:extLst>
                </a:gridCol>
                <a:gridCol w="1213544">
                  <a:extLst>
                    <a:ext uri="{9D8B030D-6E8A-4147-A177-3AD203B41FA5}">
                      <a16:colId xmlns:a16="http://schemas.microsoft.com/office/drawing/2014/main" val="443622593"/>
                    </a:ext>
                  </a:extLst>
                </a:gridCol>
                <a:gridCol w="1213544">
                  <a:extLst>
                    <a:ext uri="{9D8B030D-6E8A-4147-A177-3AD203B41FA5}">
                      <a16:colId xmlns:a16="http://schemas.microsoft.com/office/drawing/2014/main" val="4059349259"/>
                    </a:ext>
                  </a:extLst>
                </a:gridCol>
                <a:gridCol w="1213544">
                  <a:extLst>
                    <a:ext uri="{9D8B030D-6E8A-4147-A177-3AD203B41FA5}">
                      <a16:colId xmlns:a16="http://schemas.microsoft.com/office/drawing/2014/main" val="1074474516"/>
                    </a:ext>
                  </a:extLst>
                </a:gridCol>
              </a:tblGrid>
              <a:tr h="199853">
                <a:tc gridSpan="5">
                  <a:txBody>
                    <a:bodyPr/>
                    <a:lstStyle/>
                    <a:p>
                      <a:pPr algn="ctr" rtl="0" fontAlgn="ctr"/>
                      <a:r>
                        <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区分</a:t>
                      </a:r>
                      <a:endParaRPr lang="ja-JP" altLang="en-US" sz="8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hMerge="1">
                  <a:txBody>
                    <a:bodyPr/>
                    <a:lstStyle/>
                    <a:p>
                      <a:pPr algn="ctr" rtl="0" fontAlgn="ctr"/>
                      <a:endParaRPr lang="ja-JP" altLang="en-US" sz="11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平成</a:t>
                      </a:r>
                      <a:r>
                        <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30年度</a:t>
                      </a:r>
                      <a:endPar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algn="ctr" rtl="0" fontAlgn="ctr"/>
                      <a:r>
                        <a:rPr lang="ja-JP" altLang="en-US" sz="800" u="none" strike="noStrike" dirty="0">
                          <a:solidFill>
                            <a:schemeClr val="bg1"/>
                          </a:solidFill>
                          <a:effectLst/>
                          <a:latin typeface="BIZ UDPゴシック" panose="020B0400000000000000" pitchFamily="50" charset="-128"/>
                          <a:ea typeface="BIZ UDPゴシック" panose="020B0400000000000000" pitchFamily="50" charset="-128"/>
                        </a:rPr>
                        <a:t>令和元年度</a:t>
                      </a:r>
                      <a:endPar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u="none" strike="noStrike" dirty="0" smtClean="0">
                          <a:solidFill>
                            <a:schemeClr val="bg1"/>
                          </a:solidFill>
                          <a:effectLst/>
                          <a:latin typeface="BIZ UDPゴシック" panose="020B0400000000000000" pitchFamily="50" charset="-128"/>
                          <a:ea typeface="BIZ UDPゴシック" panose="020B0400000000000000" pitchFamily="50" charset="-128"/>
                        </a:rPr>
                        <a:t>令和</a:t>
                      </a:r>
                      <a:r>
                        <a:rPr lang="en-US" altLang="ja-JP" sz="800" u="none" strike="noStrike" dirty="0" smtClean="0">
                          <a:solidFill>
                            <a:schemeClr val="bg1"/>
                          </a:solidFill>
                          <a:effectLst/>
                          <a:latin typeface="BIZ UDPゴシック" panose="020B0400000000000000" pitchFamily="50" charset="-128"/>
                          <a:ea typeface="BIZ UDPゴシック" panose="020B0400000000000000" pitchFamily="50" charset="-128"/>
                        </a:rPr>
                        <a:t>2</a:t>
                      </a:r>
                      <a:r>
                        <a:rPr lang="ja-JP" altLang="en-US" sz="800" u="none" strike="noStrike" dirty="0" smtClean="0">
                          <a:solidFill>
                            <a:schemeClr val="bg1"/>
                          </a:solidFill>
                          <a:effectLst/>
                          <a:latin typeface="BIZ UDPゴシック" panose="020B0400000000000000" pitchFamily="50" charset="-128"/>
                          <a:ea typeface="BIZ UDPゴシック" panose="020B0400000000000000" pitchFamily="50" charset="-128"/>
                        </a:rPr>
                        <a:t>年度</a:t>
                      </a:r>
                      <a:endPar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令和</a:t>
                      </a:r>
                      <a:r>
                        <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3</a:t>
                      </a:r>
                      <a:r>
                        <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年度</a:t>
                      </a:r>
                      <a:endPar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令和４年度</a:t>
                      </a:r>
                      <a:r>
                        <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(R</a:t>
                      </a:r>
                      <a:r>
                        <a:rPr lang="ja-JP" altLang="en-US"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４</a:t>
                      </a:r>
                      <a:r>
                        <a:rPr lang="en-US" altLang="ja-JP" sz="800" b="0" i="0" u="none" strike="noStrike" dirty="0" smtClean="0">
                          <a:solidFill>
                            <a:schemeClr val="bg1"/>
                          </a:solidFill>
                          <a:effectLst/>
                          <a:latin typeface="BIZ UDPゴシック" panose="020B0400000000000000" pitchFamily="50" charset="-128"/>
                          <a:ea typeface="BIZ UDPゴシック" panose="020B0400000000000000" pitchFamily="50" charset="-128"/>
                        </a:rPr>
                        <a:t>.9)</a:t>
                      </a:r>
                    </a:p>
                  </a:txBody>
                  <a:tcPr marL="8792" marR="8792" marT="8792" marB="0" anchor="ctr">
                    <a:solidFill>
                      <a:schemeClr val="accent3"/>
                    </a:solidFill>
                  </a:tcPr>
                </a:tc>
                <a:extLst>
                  <a:ext uri="{0D108BD9-81ED-4DB2-BD59-A6C34878D82A}">
                    <a16:rowId xmlns:a16="http://schemas.microsoft.com/office/drawing/2014/main" val="1052082467"/>
                  </a:ext>
                </a:extLst>
              </a:tr>
              <a:tr h="199853">
                <a:tc rowSpan="10">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被保険者</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vert="eaVert" anchor="ctr">
                    <a:lnB w="38100" cap="flat" cmpd="sng" algn="ctr">
                      <a:solidFill>
                        <a:schemeClr val="bg1"/>
                      </a:solidFill>
                      <a:prstDash val="solid"/>
                      <a:round/>
                      <a:headEnd type="none" w="med" len="med"/>
                      <a:tailEnd type="none" w="med" len="med"/>
                    </a:lnB>
                    <a:solidFill>
                      <a:schemeClr val="accent3">
                        <a:lumMod val="60000"/>
                        <a:lumOff val="40000"/>
                      </a:schemeClr>
                    </a:solidFill>
                  </a:tcPr>
                </a:tc>
                <a:tc gridSpan="4">
                  <a:txBody>
                    <a:bodyPr/>
                    <a:lstStyle/>
                    <a:p>
                      <a:pPr algn="ctr" rtl="0" fontAlgn="ctr"/>
                      <a:r>
                        <a:rPr lang="ja-JP" altLang="en-US" sz="800" u="none" strike="noStrike" dirty="0">
                          <a:solidFill>
                            <a:schemeClr val="tx1"/>
                          </a:solidFill>
                          <a:effectLst/>
                          <a:latin typeface="BIZ UDPゴシック" panose="020B0400000000000000" pitchFamily="50" charset="-128"/>
                          <a:ea typeface="BIZ UDPゴシック" panose="020B0400000000000000" pitchFamily="50" charset="-128"/>
                        </a:rPr>
                        <a:t>対象者数</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34,654人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800" u="none" strike="noStrike" dirty="0" smtClean="0">
                          <a:effectLst/>
                          <a:latin typeface="BIZ UDPゴシック" panose="020B0400000000000000" pitchFamily="50" charset="-128"/>
                          <a:ea typeface="BIZ UDPゴシック" panose="020B0400000000000000" pitchFamily="50" charset="-128"/>
                        </a:rPr>
                        <a:t>35,043</a:t>
                      </a:r>
                      <a:r>
                        <a:rPr lang="ja-JP" altLang="en-US" sz="800" u="none" strike="noStrike" dirty="0" smtClean="0">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37,641</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38,663</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800" u="none" strike="noStrike" dirty="0" smtClean="0">
                          <a:effectLst/>
                          <a:latin typeface="BIZ UDPゴシック" panose="020B0400000000000000" pitchFamily="50" charset="-128"/>
                          <a:ea typeface="BIZ UDPゴシック" panose="020B0400000000000000" pitchFamily="50" charset="-128"/>
                        </a:rPr>
                        <a:t>39,815</a:t>
                      </a:r>
                      <a:r>
                        <a:rPr lang="ja-JP" altLang="en-US" sz="800" u="none" strike="noStrike" dirty="0" smtClean="0">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extLst>
                  <a:ext uri="{0D108BD9-81ED-4DB2-BD59-A6C34878D82A}">
                    <a16:rowId xmlns:a16="http://schemas.microsoft.com/office/drawing/2014/main" val="2718822765"/>
                  </a:ext>
                </a:extLst>
              </a:tr>
              <a:tr h="199853">
                <a:tc vMerge="1">
                  <a:txBody>
                    <a:bodyPr/>
                    <a:lstStyle/>
                    <a:p>
                      <a:pPr algn="ctr" rtl="0" fontAlgn="ctr"/>
                      <a:endParaRPr lang="ja-JP" altLang="en-US" sz="1100" b="1"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lumMod val="40000"/>
                        <a:lumOff val="60000"/>
                      </a:schemeClr>
                    </a:solidFill>
                  </a:tcPr>
                </a:tc>
                <a:tc rowSpan="3" gridSpan="2">
                  <a:txBody>
                    <a:bodyPr/>
                    <a:lstStyle/>
                    <a:p>
                      <a:pPr algn="ctr" rtl="0" fontAlgn="ctr"/>
                      <a:r>
                        <a:rPr lang="ja-JP" altLang="en-US" sz="800" u="none" strike="noStrike" dirty="0">
                          <a:solidFill>
                            <a:schemeClr val="tx1"/>
                          </a:solidFill>
                          <a:effectLst/>
                          <a:latin typeface="BIZ UDPゴシック" panose="020B0400000000000000" pitchFamily="50" charset="-128"/>
                          <a:ea typeface="BIZ UDPゴシック" panose="020B0400000000000000" pitchFamily="50" charset="-128"/>
                        </a:rPr>
                        <a:t>目標</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lumMod val="40000"/>
                        <a:lumOff val="60000"/>
                      </a:schemeClr>
                    </a:solidFill>
                  </a:tcPr>
                </a:tc>
                <a:tc rowSpan="3" hMerge="1">
                  <a:txBody>
                    <a:bodyPr/>
                    <a:lstStyle/>
                    <a:p>
                      <a:pPr algn="ctr" rtl="0" fontAlgn="ctr"/>
                      <a:endParaRPr lang="ja-JP" altLang="en-US" sz="1000" b="1"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lumMod val="40000"/>
                        <a:lumOff val="60000"/>
                      </a:schemeClr>
                    </a:solidFill>
                  </a:tcPr>
                </a:tc>
                <a:tc gridSpan="2">
                  <a:txBody>
                    <a:bodyPr/>
                    <a:lstStyle/>
                    <a:p>
                      <a:pPr algn="ctr" rtl="0" fontAlgn="ctr"/>
                      <a:r>
                        <a:rPr lang="ja-JP" altLang="en-US" sz="800" u="none" strike="noStrike" dirty="0" smtClean="0">
                          <a:solidFill>
                            <a:schemeClr val="tx1"/>
                          </a:solidFill>
                          <a:effectLst/>
                          <a:latin typeface="BIZ UDPゴシック" panose="020B0400000000000000" pitchFamily="50" charset="-128"/>
                          <a:ea typeface="BIZ UDPゴシック" panose="020B0400000000000000" pitchFamily="50" charset="-128"/>
                        </a:rPr>
                        <a:t>実績評価者数</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lumMod val="40000"/>
                        <a:lumOff val="60000"/>
                      </a:schemeClr>
                    </a:solidFill>
                  </a:tcPr>
                </a:tc>
                <a:tc hMerge="1">
                  <a:txBody>
                    <a:bodyPr/>
                    <a:lstStyle/>
                    <a:p>
                      <a:endParaRPr kumimoji="1" lang="ja-JP" altLang="en-US"/>
                    </a:p>
                  </a:txBody>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6,350人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kumimoji="1" lang="en-US" altLang="ja-JP" sz="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8,100</a:t>
                      </a:r>
                      <a:r>
                        <a:rPr kumimoji="1" lang="ja-JP" altLang="en-US" sz="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kumimoji="1" lang="en-US" altLang="ja-JP" sz="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9,420</a:t>
                      </a:r>
                      <a:r>
                        <a:rPr kumimoji="1" lang="ja-JP" altLang="en-US" sz="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11,540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lang="en-US" altLang="ja-JP" sz="800" u="none" strike="noStrike" dirty="0" smtClean="0">
                          <a:effectLst/>
                          <a:latin typeface="BIZ UDPゴシック" panose="020B0400000000000000" pitchFamily="50" charset="-128"/>
                          <a:ea typeface="BIZ UDPゴシック" panose="020B0400000000000000" pitchFamily="50" charset="-128"/>
                        </a:rPr>
                        <a:t>13,783</a:t>
                      </a:r>
                      <a:r>
                        <a:rPr lang="ja-JP" altLang="en-US" sz="800" u="none" strike="noStrike" dirty="0" smtClean="0">
                          <a:effectLst/>
                          <a:latin typeface="BIZ UDPゴシック" panose="020B0400000000000000" pitchFamily="50" charset="-128"/>
                          <a:ea typeface="BIZ UDPゴシック" panose="020B0400000000000000" pitchFamily="50" charset="-128"/>
                        </a:rPr>
                        <a:t>人</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extLst>
                  <a:ext uri="{0D108BD9-81ED-4DB2-BD59-A6C34878D82A}">
                    <a16:rowId xmlns:a16="http://schemas.microsoft.com/office/drawing/2014/main" val="1371100186"/>
                  </a:ext>
                </a:extLst>
              </a:tr>
              <a:tr h="199853">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ja-JP" altLang="en-US" sz="800" u="none" strike="noStrike" dirty="0" smtClean="0">
                          <a:solidFill>
                            <a:schemeClr val="tx1"/>
                          </a:solidFill>
                          <a:effectLst/>
                          <a:latin typeface="BIZ UDPゴシック" panose="020B0400000000000000" pitchFamily="50" charset="-128"/>
                          <a:ea typeface="BIZ UDPゴシック" panose="020B0400000000000000" pitchFamily="50" charset="-128"/>
                        </a:rPr>
                        <a:t>支部目標実施率</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18．6％</a:t>
                      </a:r>
                      <a:endParaRPr kumimoji="1" lang="en-US" altLang="ja-JP" sz="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21.6%</a:t>
                      </a:r>
                      <a:endParaRPr kumimoji="1" lang="en-US" altLang="ja-JP" sz="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25.0%</a:t>
                      </a:r>
                      <a:endParaRPr kumimoji="1" lang="en-US" altLang="ja-JP" sz="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29.8</a:t>
                      </a:r>
                      <a:r>
                        <a:rPr kumimoji="1" lang="ja-JP" altLang="en-US" sz="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34.6</a:t>
                      </a:r>
                      <a:r>
                        <a:rPr kumimoji="1" lang="ja-JP" altLang="en-US" sz="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99191790"/>
                  </a:ext>
                </a:extLst>
              </a:tr>
              <a:tr h="199853">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第三期目標実施率</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hMerge="1">
                  <a:txBody>
                    <a:bodyPr/>
                    <a:lstStyle/>
                    <a:p>
                      <a:endParaRPr kumimoji="1" lang="ja-JP" altLang="en-US"/>
                    </a:p>
                  </a:txBody>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15．0</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17.4%</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21.3%</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25.0</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30.1</a:t>
                      </a:r>
                      <a:r>
                        <a:rPr lang="ja-JP" altLang="en-US" sz="8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extLst>
                  <a:ext uri="{0D108BD9-81ED-4DB2-BD59-A6C34878D82A}">
                    <a16:rowId xmlns:a16="http://schemas.microsoft.com/office/drawing/2014/main" val="3939685443"/>
                  </a:ext>
                </a:extLst>
              </a:tr>
              <a:tr h="199853">
                <a:tc vMerge="1">
                  <a:txBody>
                    <a:bodyPr/>
                    <a:lstStyle/>
                    <a:p>
                      <a:pPr algn="ctr" rtl="0" fontAlgn="ctr"/>
                      <a:endParaRPr lang="ja-JP" altLang="en-US" sz="1100" b="1"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lumMod val="40000"/>
                        <a:lumOff val="60000"/>
                      </a:schemeClr>
                    </a:solidFill>
                  </a:tcPr>
                </a:tc>
                <a:tc rowSpan="6">
                  <a:txBody>
                    <a:bodyPr/>
                    <a:lstStyle/>
                    <a:p>
                      <a:pPr algn="ctr" rtl="0" fontAlgn="ctr"/>
                      <a:r>
                        <a:rPr lang="ja-JP" altLang="en-US" sz="800" u="none" strike="noStrike" dirty="0">
                          <a:solidFill>
                            <a:schemeClr val="tx1"/>
                          </a:solidFill>
                          <a:effectLst/>
                          <a:latin typeface="BIZ UDPゴシック" panose="020B0400000000000000" pitchFamily="50" charset="-128"/>
                          <a:ea typeface="BIZ UDPゴシック" panose="020B0400000000000000" pitchFamily="50" charset="-128"/>
                        </a:rPr>
                        <a:t>実績</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rowSpan="3">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初回</a:t>
                      </a:r>
                      <a:endParaRPr lang="en-US" altLang="ja-JP" sz="800" b="0" i="0" u="none" strike="noStrike" dirty="0" smtClean="0">
                        <a:solidFill>
                          <a:schemeClr val="tx1"/>
                        </a:solidFill>
                        <a:effectLst/>
                        <a:latin typeface="BIZ UDPゴシック" panose="020B0400000000000000" pitchFamily="50" charset="-128"/>
                        <a:ea typeface="BIZ UDPゴシック" panose="020B0400000000000000" pitchFamily="50" charset="-128"/>
                      </a:endParaRPr>
                    </a:p>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面談</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algn="ctr" rtl="0" fontAlgn="ctr"/>
                      <a:r>
                        <a:rPr lang="ja-JP" altLang="en-US" sz="800" u="none" strike="noStrike" dirty="0" smtClean="0">
                          <a:solidFill>
                            <a:schemeClr val="tx1"/>
                          </a:solidFill>
                          <a:effectLst/>
                          <a:latin typeface="BIZ UDPゴシック" panose="020B0400000000000000" pitchFamily="50" charset="-128"/>
                          <a:ea typeface="BIZ UDPゴシック" panose="020B0400000000000000" pitchFamily="50" charset="-128"/>
                        </a:rPr>
                        <a:t>実施人数</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mpd="sng">
                      <a:noFill/>
                    </a:lnB>
                    <a:solidFill>
                      <a:schemeClr val="accent6">
                        <a:lumMod val="20000"/>
                        <a:lumOff val="80000"/>
                      </a:schemeClr>
                    </a:solidFill>
                  </a:tcPr>
                </a:tc>
                <a:tc hMerge="1">
                  <a:txBody>
                    <a:bodyPr/>
                    <a:lstStyle/>
                    <a:p>
                      <a:endParaRPr kumimoji="1" lang="ja-JP" altLang="en-US"/>
                    </a:p>
                  </a:txBody>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9,689人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11,818</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12,141</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11,978</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5,938</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extLst>
                  <a:ext uri="{0D108BD9-81ED-4DB2-BD59-A6C34878D82A}">
                    <a16:rowId xmlns:a16="http://schemas.microsoft.com/office/drawing/2014/main" val="3196525434"/>
                  </a:ext>
                </a:extLst>
              </a:tr>
              <a:tr h="19985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mpd="sng">
                      <a:noFill/>
                    </a:lnT>
                    <a:solidFill>
                      <a:schemeClr val="accent6">
                        <a:lumMod val="20000"/>
                        <a:lumOff val="80000"/>
                      </a:schemeClr>
                    </a:solidFill>
                  </a:tcPr>
                </a:tc>
                <a:tc>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外部委託</a:t>
                      </a:r>
                      <a:r>
                        <a:rPr lang="en-US" altLang="ja-JP"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a:t>
                      </a: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再掲</a:t>
                      </a:r>
                      <a:r>
                        <a:rPr lang="en-US" altLang="ja-JP"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6">
                        <a:lumMod val="40000"/>
                        <a:lumOff val="6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1,804</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3,677</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5,010</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3,664</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1,795</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extLst>
                  <a:ext uri="{0D108BD9-81ED-4DB2-BD59-A6C34878D82A}">
                    <a16:rowId xmlns:a16="http://schemas.microsoft.com/office/drawing/2014/main" val="1477011668"/>
                  </a:ext>
                </a:extLst>
              </a:tr>
              <a:tr h="19985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実施率</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6">
                        <a:lumMod val="20000"/>
                        <a:lumOff val="80000"/>
                      </a:schemeClr>
                    </a:solidFill>
                  </a:tcPr>
                </a:tc>
                <a:tc hMerge="1">
                  <a:txBody>
                    <a:bodyPr/>
                    <a:lstStyle/>
                    <a:p>
                      <a:endParaRPr kumimoji="1" lang="ja-JP" altLang="en-US"/>
                    </a:p>
                  </a:txBody>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28．0％</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33.7</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34.1</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32.6</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14.9</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extLst>
                  <a:ext uri="{0D108BD9-81ED-4DB2-BD59-A6C34878D82A}">
                    <a16:rowId xmlns:a16="http://schemas.microsoft.com/office/drawing/2014/main" val="2206951974"/>
                  </a:ext>
                </a:extLst>
              </a:tr>
              <a:tr h="199853">
                <a:tc vMerge="1">
                  <a:txBody>
                    <a:bodyPr/>
                    <a:lstStyle/>
                    <a:p>
                      <a:endParaRPr kumimoji="1" lang="ja-JP" altLang="en-US"/>
                    </a:p>
                  </a:txBody>
                  <a:tcPr/>
                </a:tc>
                <a:tc vMerge="1">
                  <a:txBody>
                    <a:bodyPr/>
                    <a:lstStyle/>
                    <a:p>
                      <a:endParaRPr kumimoji="1" lang="ja-JP" altLang="en-US"/>
                    </a:p>
                  </a:txBody>
                  <a:tcPr/>
                </a:tc>
                <a:tc rowSpan="3">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実績</a:t>
                      </a:r>
                      <a:endParaRPr lang="en-US" altLang="ja-JP" sz="800" b="0" i="0" u="none" strike="noStrike" dirty="0" smtClean="0">
                        <a:solidFill>
                          <a:schemeClr val="tx1"/>
                        </a:solidFill>
                        <a:effectLst/>
                        <a:latin typeface="BIZ UDPゴシック" panose="020B0400000000000000" pitchFamily="50" charset="-128"/>
                        <a:ea typeface="BIZ UDPゴシック" panose="020B0400000000000000" pitchFamily="50" charset="-128"/>
                      </a:endParaRPr>
                    </a:p>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評価</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rtl="0" fontAlgn="ctr"/>
                      <a:r>
                        <a:rPr lang="ja-JP" altLang="en-US" sz="800" u="none" strike="noStrike" dirty="0" smtClean="0">
                          <a:solidFill>
                            <a:schemeClr val="tx1"/>
                          </a:solidFill>
                          <a:effectLst/>
                          <a:latin typeface="BIZ UDPゴシック" panose="020B0400000000000000" pitchFamily="50" charset="-128"/>
                          <a:ea typeface="BIZ UDPゴシック" panose="020B0400000000000000" pitchFamily="50" charset="-128"/>
                        </a:rPr>
                        <a:t>実施人数</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mpd="sng">
                      <a:noFill/>
                    </a:lnB>
                    <a:solidFill>
                      <a:schemeClr val="accent6">
                        <a:lumMod val="40000"/>
                        <a:lumOff val="60000"/>
                      </a:schemeClr>
                    </a:solidFill>
                  </a:tcPr>
                </a:tc>
                <a:tc hMerge="1">
                  <a:txBody>
                    <a:bodyPr/>
                    <a:lstStyle/>
                    <a:p>
                      <a:endParaRPr kumimoji="1" lang="ja-JP" altLang="en-US"/>
                    </a:p>
                  </a:txBody>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8,478人</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8,917</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9,474</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10,683</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4,466</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extLst>
                  <a:ext uri="{0D108BD9-81ED-4DB2-BD59-A6C34878D82A}">
                    <a16:rowId xmlns:a16="http://schemas.microsoft.com/office/drawing/2014/main" val="2144922032"/>
                  </a:ext>
                </a:extLst>
              </a:tr>
              <a:tr h="19985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mpd="sng">
                      <a:noFill/>
                    </a:lnT>
                    <a:solidFill>
                      <a:schemeClr val="accent6">
                        <a:lumMod val="40000"/>
                        <a:lumOff val="60000"/>
                      </a:schemeClr>
                    </a:solidFill>
                  </a:tcPr>
                </a:tc>
                <a:tc>
                  <a:txBody>
                    <a:bodyPr/>
                    <a:lstStyle/>
                    <a:p>
                      <a:pPr algn="ctr" rtl="0" fontAlgn="ct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外部委託</a:t>
                      </a:r>
                      <a:r>
                        <a:rPr lang="en-US" altLang="ja-JP"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a:t>
                      </a:r>
                      <a:r>
                        <a:rPr lang="ja-JP" altLang="en-US"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再掲</a:t>
                      </a:r>
                      <a:r>
                        <a:rPr lang="en-US" altLang="ja-JP" sz="800" b="0" i="0" u="none" strike="noStrike" dirty="0" smtClean="0">
                          <a:solidFill>
                            <a:schemeClr val="tx1"/>
                          </a:solidFill>
                          <a:effectLst/>
                          <a:latin typeface="BIZ UDPゴシック" panose="020B0400000000000000" pitchFamily="50" charset="-128"/>
                          <a:ea typeface="BIZ UDPゴシック" panose="020B0400000000000000" pitchFamily="50" charset="-128"/>
                        </a:rPr>
                        <a:t>)</a:t>
                      </a:r>
                      <a:endParaRPr lang="ja-JP" altLang="en-US" sz="8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6">
                        <a:lumMod val="20000"/>
                        <a:lumOff val="8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942人</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2,077</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3,585</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2,851</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1,166</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extLst>
                  <a:ext uri="{0D108BD9-81ED-4DB2-BD59-A6C34878D82A}">
                    <a16:rowId xmlns:a16="http://schemas.microsoft.com/office/drawing/2014/main" val="3446869944"/>
                  </a:ext>
                </a:extLst>
              </a:tr>
              <a:tr h="19985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ctr" rtl="0" fontAlgn="ctr"/>
                      <a:r>
                        <a:rPr lang="ja-JP" altLang="en-US" sz="800" u="none" strike="noStrike" dirty="0" smtClean="0">
                          <a:solidFill>
                            <a:schemeClr val="tx1"/>
                          </a:solidFill>
                          <a:effectLst/>
                          <a:latin typeface="BIZ UDPゴシック" panose="020B0400000000000000" pitchFamily="50" charset="-128"/>
                          <a:ea typeface="BIZ UDPゴシック" panose="020B0400000000000000" pitchFamily="50" charset="-128"/>
                        </a:rPr>
                        <a:t>実施率</a:t>
                      </a:r>
                      <a:endParaRPr lang="ja-JP" altLang="en-US" sz="8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r" rtl="0"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24．5％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rtl="0" fontAlgn="ctr"/>
                      <a:r>
                        <a:rPr lang="en-US" altLang="ja-JP" sz="1000" u="none" strike="noStrike" dirty="0" smtClean="0">
                          <a:effectLst/>
                          <a:latin typeface="BIZ UDPゴシック" panose="020B0400000000000000" pitchFamily="50" charset="-128"/>
                          <a:ea typeface="BIZ UDPゴシック" panose="020B0400000000000000" pitchFamily="50" charset="-128"/>
                        </a:rPr>
                        <a:t>25.4%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u="none" strike="noStrike" dirty="0" smtClean="0">
                          <a:effectLst/>
                          <a:latin typeface="BIZ UDPゴシック" panose="020B0400000000000000" pitchFamily="50" charset="-128"/>
                          <a:ea typeface="BIZ UDPゴシック" panose="020B0400000000000000" pitchFamily="50" charset="-128"/>
                        </a:rPr>
                        <a:t>26.6%</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29.1</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11.2</a:t>
                      </a:r>
                      <a:r>
                        <a:rPr lang="ja-JP" altLang="en-US" sz="10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839090184"/>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961217501"/>
              </p:ext>
            </p:extLst>
          </p:nvPr>
        </p:nvGraphicFramePr>
        <p:xfrm>
          <a:off x="173903" y="3610418"/>
          <a:ext cx="8650425" cy="2237076"/>
        </p:xfrm>
        <a:graphic>
          <a:graphicData uri="http://schemas.openxmlformats.org/drawingml/2006/table">
            <a:tbl>
              <a:tblPr>
                <a:tableStyleId>{5C22544A-7EE6-4342-B048-85BDC9FD1C3A}</a:tableStyleId>
              </a:tblPr>
              <a:tblGrid>
                <a:gridCol w="368913">
                  <a:extLst>
                    <a:ext uri="{9D8B030D-6E8A-4147-A177-3AD203B41FA5}">
                      <a16:colId xmlns:a16="http://schemas.microsoft.com/office/drawing/2014/main" val="1961123394"/>
                    </a:ext>
                  </a:extLst>
                </a:gridCol>
                <a:gridCol w="416771">
                  <a:extLst>
                    <a:ext uri="{9D8B030D-6E8A-4147-A177-3AD203B41FA5}">
                      <a16:colId xmlns:a16="http://schemas.microsoft.com/office/drawing/2014/main" val="1891070968"/>
                    </a:ext>
                  </a:extLst>
                </a:gridCol>
                <a:gridCol w="416771">
                  <a:extLst>
                    <a:ext uri="{9D8B030D-6E8A-4147-A177-3AD203B41FA5}">
                      <a16:colId xmlns:a16="http://schemas.microsoft.com/office/drawing/2014/main" val="3589376957"/>
                    </a:ext>
                  </a:extLst>
                </a:gridCol>
                <a:gridCol w="1372370">
                  <a:extLst>
                    <a:ext uri="{9D8B030D-6E8A-4147-A177-3AD203B41FA5}">
                      <a16:colId xmlns:a16="http://schemas.microsoft.com/office/drawing/2014/main" val="562306749"/>
                    </a:ext>
                  </a:extLst>
                </a:gridCol>
                <a:gridCol w="1215120">
                  <a:extLst>
                    <a:ext uri="{9D8B030D-6E8A-4147-A177-3AD203B41FA5}">
                      <a16:colId xmlns:a16="http://schemas.microsoft.com/office/drawing/2014/main" val="1443525057"/>
                    </a:ext>
                  </a:extLst>
                </a:gridCol>
                <a:gridCol w="1215120">
                  <a:extLst>
                    <a:ext uri="{9D8B030D-6E8A-4147-A177-3AD203B41FA5}">
                      <a16:colId xmlns:a16="http://schemas.microsoft.com/office/drawing/2014/main" val="3340473882"/>
                    </a:ext>
                  </a:extLst>
                </a:gridCol>
                <a:gridCol w="1215120">
                  <a:extLst>
                    <a:ext uri="{9D8B030D-6E8A-4147-A177-3AD203B41FA5}">
                      <a16:colId xmlns:a16="http://schemas.microsoft.com/office/drawing/2014/main" val="443622593"/>
                    </a:ext>
                  </a:extLst>
                </a:gridCol>
                <a:gridCol w="1215120">
                  <a:extLst>
                    <a:ext uri="{9D8B030D-6E8A-4147-A177-3AD203B41FA5}">
                      <a16:colId xmlns:a16="http://schemas.microsoft.com/office/drawing/2014/main" val="2441445576"/>
                    </a:ext>
                  </a:extLst>
                </a:gridCol>
                <a:gridCol w="1215120">
                  <a:extLst>
                    <a:ext uri="{9D8B030D-6E8A-4147-A177-3AD203B41FA5}">
                      <a16:colId xmlns:a16="http://schemas.microsoft.com/office/drawing/2014/main" val="1074474516"/>
                    </a:ext>
                  </a:extLst>
                </a:gridCol>
              </a:tblGrid>
              <a:tr h="248564">
                <a:tc gridSpan="4">
                  <a:txBody>
                    <a:bodyPr/>
                    <a:lstStyle/>
                    <a:p>
                      <a:pPr algn="ctr" rtl="0" fontAlgn="ctr"/>
                      <a:r>
                        <a:rPr lang="ja-JP" altLang="en-US" sz="900" b="0" i="0" u="none" strike="noStrike" dirty="0" smtClean="0">
                          <a:solidFill>
                            <a:schemeClr val="bg1"/>
                          </a:solidFill>
                          <a:effectLst/>
                          <a:latin typeface="BIZ UDPゴシック" panose="020B0400000000000000" pitchFamily="50" charset="-128"/>
                          <a:ea typeface="BIZ UDPゴシック" panose="020B0400000000000000" pitchFamily="50" charset="-128"/>
                        </a:rPr>
                        <a:t>区分</a:t>
                      </a:r>
                      <a:endParaRPr lang="ja-JP" altLang="en-US" sz="9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hMerge="1">
                  <a:txBody>
                    <a:bodyPr/>
                    <a:lstStyle/>
                    <a:p>
                      <a:pPr algn="ctr" rtl="0" fontAlgn="ctr"/>
                      <a:endParaRPr lang="ja-JP" altLang="en-US" sz="11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900" b="0" i="0" u="none" strike="noStrike" dirty="0" smtClean="0">
                          <a:solidFill>
                            <a:schemeClr val="bg1"/>
                          </a:solidFill>
                          <a:effectLst/>
                          <a:latin typeface="BIZ UDPゴシック" panose="020B0400000000000000" pitchFamily="50" charset="-128"/>
                          <a:ea typeface="BIZ UDPゴシック" panose="020B0400000000000000" pitchFamily="50" charset="-128"/>
                        </a:rPr>
                        <a:t>平成</a:t>
                      </a:r>
                      <a:r>
                        <a:rPr lang="en-US" altLang="ja-JP" sz="900" b="0" i="0" u="none" strike="noStrike" dirty="0" smtClean="0">
                          <a:solidFill>
                            <a:schemeClr val="bg1"/>
                          </a:solidFill>
                          <a:effectLst/>
                          <a:latin typeface="BIZ UDPゴシック" panose="020B0400000000000000" pitchFamily="50" charset="-128"/>
                          <a:ea typeface="BIZ UDPゴシック" panose="020B0400000000000000" pitchFamily="50" charset="-128"/>
                        </a:rPr>
                        <a:t>30年度</a:t>
                      </a:r>
                      <a:endPar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algn="ctr" rtl="0" fontAlgn="ctr"/>
                      <a:r>
                        <a:rPr lang="ja-JP" altLang="en-US" sz="900" u="none" strike="noStrike" dirty="0">
                          <a:solidFill>
                            <a:schemeClr val="bg1"/>
                          </a:solidFill>
                          <a:effectLst/>
                          <a:latin typeface="BIZ UDPゴシック" panose="020B0400000000000000" pitchFamily="50" charset="-128"/>
                          <a:ea typeface="BIZ UDPゴシック" panose="020B0400000000000000" pitchFamily="50" charset="-128"/>
                        </a:rPr>
                        <a:t>令和元年度</a:t>
                      </a:r>
                      <a:endPar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u="none" strike="noStrike" dirty="0" smtClean="0">
                          <a:solidFill>
                            <a:schemeClr val="bg1"/>
                          </a:solidFill>
                          <a:effectLst/>
                          <a:latin typeface="BIZ UDPゴシック" panose="020B0400000000000000" pitchFamily="50" charset="-128"/>
                          <a:ea typeface="BIZ UDPゴシック" panose="020B0400000000000000" pitchFamily="50" charset="-128"/>
                        </a:rPr>
                        <a:t>令和</a:t>
                      </a:r>
                      <a:r>
                        <a:rPr lang="en-US" altLang="ja-JP" sz="1000" u="none" strike="noStrike" dirty="0" smtClean="0">
                          <a:solidFill>
                            <a:schemeClr val="bg1"/>
                          </a:solidFill>
                          <a:effectLst/>
                          <a:latin typeface="BIZ UDPゴシック" panose="020B0400000000000000" pitchFamily="50" charset="-128"/>
                          <a:ea typeface="BIZ UDPゴシック" panose="020B0400000000000000" pitchFamily="50" charset="-128"/>
                        </a:rPr>
                        <a:t>2</a:t>
                      </a:r>
                      <a:r>
                        <a:rPr lang="ja-JP" altLang="en-US" sz="1000" u="none" strike="noStrike" dirty="0" smtClean="0">
                          <a:solidFill>
                            <a:schemeClr val="bg1"/>
                          </a:solidFill>
                          <a:effectLst/>
                          <a:latin typeface="BIZ UDPゴシック" panose="020B0400000000000000" pitchFamily="50" charset="-128"/>
                          <a:ea typeface="BIZ UDPゴシック" panose="020B0400000000000000" pitchFamily="50" charset="-128"/>
                        </a:rPr>
                        <a:t>年度</a:t>
                      </a:r>
                      <a:endParaRPr lang="ja-JP" altLang="en-US" sz="1000" b="0" i="0" u="none" strike="noStrike" dirty="0" smtClean="0">
                        <a:solidFill>
                          <a:schemeClr val="bg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令和</a:t>
                      </a:r>
                      <a:r>
                        <a:rPr lang="en-US" altLang="ja-JP"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3</a:t>
                      </a:r>
                      <a:r>
                        <a:rPr lang="ja-JP" altLang="en-US"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年度</a:t>
                      </a:r>
                    </a:p>
                  </a:txBody>
                  <a:tcPr marL="8792" marR="8792" marT="8792" marB="0" anchor="ctr">
                    <a:solidFill>
                      <a:schemeClr val="accent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令和４年度</a:t>
                      </a:r>
                      <a:r>
                        <a:rPr lang="en-US" altLang="ja-JP"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(R</a:t>
                      </a:r>
                      <a:r>
                        <a:rPr lang="ja-JP" altLang="en-US"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４</a:t>
                      </a:r>
                      <a:r>
                        <a:rPr lang="en-US" altLang="ja-JP" sz="1000" b="0" i="0" u="none" strike="noStrike" dirty="0" smtClean="0">
                          <a:solidFill>
                            <a:schemeClr val="bg1"/>
                          </a:solidFill>
                          <a:effectLst/>
                          <a:latin typeface="BIZ UDPゴシック" panose="020B0400000000000000" pitchFamily="50" charset="-128"/>
                          <a:ea typeface="BIZ UDPゴシック" panose="020B0400000000000000" pitchFamily="50" charset="-128"/>
                        </a:rPr>
                        <a:t>.9)</a:t>
                      </a:r>
                    </a:p>
                  </a:txBody>
                  <a:tcPr marL="8792" marR="8792" marT="8792" marB="0" anchor="ctr">
                    <a:solidFill>
                      <a:schemeClr val="accent3"/>
                    </a:solidFill>
                  </a:tcPr>
                </a:tc>
                <a:extLst>
                  <a:ext uri="{0D108BD9-81ED-4DB2-BD59-A6C34878D82A}">
                    <a16:rowId xmlns:a16="http://schemas.microsoft.com/office/drawing/2014/main" val="1052082467"/>
                  </a:ext>
                </a:extLst>
              </a:tr>
              <a:tr h="248564">
                <a:tc rowSpan="8">
                  <a:txBody>
                    <a:bodyPr/>
                    <a:lstStyle/>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被扶養者</a:t>
                      </a:r>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vert="eaVert" anchor="ctr">
                    <a:lnB w="38100" cap="flat" cmpd="sng" algn="ctr">
                      <a:solidFill>
                        <a:schemeClr val="bg1"/>
                      </a:solidFill>
                      <a:prstDash val="solid"/>
                      <a:round/>
                      <a:headEnd type="none" w="med" len="med"/>
                      <a:tailEnd type="none" w="med" len="med"/>
                    </a:lnB>
                    <a:solidFill>
                      <a:schemeClr val="accent3">
                        <a:lumMod val="60000"/>
                        <a:lumOff val="40000"/>
                      </a:schemeClr>
                    </a:solidFill>
                  </a:tcPr>
                </a:tc>
                <a:tc gridSpan="3">
                  <a:txBody>
                    <a:bodyPr/>
                    <a:lstStyle/>
                    <a:p>
                      <a:pPr algn="ctr" rtl="0" fontAlgn="ctr"/>
                      <a:r>
                        <a:rPr lang="ja-JP" altLang="en-US" sz="900" u="none" strike="noStrike" dirty="0">
                          <a:solidFill>
                            <a:schemeClr val="tx1"/>
                          </a:solidFill>
                          <a:effectLst/>
                          <a:latin typeface="BIZ UDPゴシック" panose="020B0400000000000000" pitchFamily="50" charset="-128"/>
                          <a:ea typeface="BIZ UDPゴシック" panose="020B0400000000000000" pitchFamily="50" charset="-128"/>
                        </a:rPr>
                        <a:t>対象者数</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2,075</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900" u="none" strike="noStrike" dirty="0" smtClean="0">
                          <a:effectLst/>
                          <a:latin typeface="BIZ UDPゴシック" panose="020B0400000000000000" pitchFamily="50" charset="-128"/>
                          <a:ea typeface="BIZ UDPゴシック" panose="020B0400000000000000" pitchFamily="50" charset="-128"/>
                        </a:rPr>
                        <a:t>2,033</a:t>
                      </a:r>
                      <a:r>
                        <a:rPr lang="ja-JP" altLang="en-US" sz="900" u="none" strike="noStrike" dirty="0" smtClean="0">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2,040</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2,358</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2,430</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20000"/>
                        <a:lumOff val="80000"/>
                      </a:schemeClr>
                    </a:solidFill>
                  </a:tcPr>
                </a:tc>
                <a:extLst>
                  <a:ext uri="{0D108BD9-81ED-4DB2-BD59-A6C34878D82A}">
                    <a16:rowId xmlns:a16="http://schemas.microsoft.com/office/drawing/2014/main" val="2718822765"/>
                  </a:ext>
                </a:extLst>
              </a:tr>
              <a:tr h="248564">
                <a:tc vMerge="1">
                  <a:txBody>
                    <a:bodyPr/>
                    <a:lstStyle/>
                    <a:p>
                      <a:pPr algn="ctr" rtl="0" fontAlgn="ctr"/>
                      <a:endParaRPr lang="ja-JP" altLang="en-US" sz="1100" b="1"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lumMod val="40000"/>
                        <a:lumOff val="60000"/>
                      </a:schemeClr>
                    </a:solidFill>
                  </a:tcPr>
                </a:tc>
                <a:tc rowSpan="3" gridSpan="2">
                  <a:txBody>
                    <a:bodyPr/>
                    <a:lstStyle/>
                    <a:p>
                      <a:pPr algn="ctr" rtl="0" fontAlgn="ctr"/>
                      <a:r>
                        <a:rPr lang="ja-JP" altLang="en-US" sz="900" u="none" strike="noStrike" dirty="0">
                          <a:solidFill>
                            <a:schemeClr val="tx1"/>
                          </a:solidFill>
                          <a:effectLst/>
                          <a:latin typeface="BIZ UDPゴシック" panose="020B0400000000000000" pitchFamily="50" charset="-128"/>
                          <a:ea typeface="BIZ UDPゴシック" panose="020B0400000000000000" pitchFamily="50" charset="-128"/>
                        </a:rPr>
                        <a:t>目標</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lumMod val="40000"/>
                        <a:lumOff val="60000"/>
                      </a:schemeClr>
                    </a:solidFill>
                  </a:tcPr>
                </a:tc>
                <a:tc rowSpan="3" hMerge="1">
                  <a:txBody>
                    <a:bodyPr/>
                    <a:lstStyle/>
                    <a:p>
                      <a:pPr algn="ctr" rtl="0" fontAlgn="ctr"/>
                      <a:endParaRPr lang="ja-JP" altLang="en-US" sz="1000" b="1"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lumMod val="40000"/>
                        <a:lumOff val="60000"/>
                      </a:schemeClr>
                    </a:solidFill>
                  </a:tcPr>
                </a:tc>
                <a:tc>
                  <a:txBody>
                    <a:bodyPr/>
                    <a:lstStyle/>
                    <a:p>
                      <a:pPr algn="ctr" rtl="0" fontAlgn="ctr"/>
                      <a:r>
                        <a:rPr lang="ja-JP" altLang="en-US" sz="900" u="none" strike="noStrike" dirty="0" smtClean="0">
                          <a:solidFill>
                            <a:schemeClr val="tx1"/>
                          </a:solidFill>
                          <a:effectLst/>
                          <a:latin typeface="BIZ UDPゴシック" panose="020B0400000000000000" pitchFamily="50" charset="-128"/>
                          <a:ea typeface="BIZ UDPゴシック" panose="020B0400000000000000" pitchFamily="50" charset="-128"/>
                        </a:rPr>
                        <a:t>実績評価者数</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80人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kumimoji="1" lang="en-US" altLang="ja-JP" sz="9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124</a:t>
                      </a:r>
                      <a:r>
                        <a:rPr kumimoji="1" lang="ja-JP" altLang="en-US" sz="9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kumimoji="1" lang="en-US" altLang="ja-JP" sz="9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130</a:t>
                      </a:r>
                      <a:r>
                        <a:rPr kumimoji="1" lang="ja-JP" altLang="en-US" sz="9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151</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158</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3">
                        <a:lumMod val="40000"/>
                        <a:lumOff val="60000"/>
                      </a:schemeClr>
                    </a:solidFill>
                  </a:tcPr>
                </a:tc>
                <a:extLst>
                  <a:ext uri="{0D108BD9-81ED-4DB2-BD59-A6C34878D82A}">
                    <a16:rowId xmlns:a16="http://schemas.microsoft.com/office/drawing/2014/main" val="1371100186"/>
                  </a:ext>
                </a:extLst>
              </a:tr>
              <a:tr h="2485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rtl="0" fontAlgn="ctr"/>
                      <a:r>
                        <a:rPr lang="ja-JP" altLang="en-US" sz="900" u="none" strike="noStrike" dirty="0" smtClean="0">
                          <a:solidFill>
                            <a:schemeClr val="tx1"/>
                          </a:solidFill>
                          <a:effectLst/>
                          <a:latin typeface="BIZ UDPゴシック" panose="020B0400000000000000" pitchFamily="50" charset="-128"/>
                          <a:ea typeface="BIZ UDPゴシック" panose="020B0400000000000000" pitchFamily="50" charset="-128"/>
                        </a:rPr>
                        <a:t>支部目標実施率</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3.2％</a:t>
                      </a:r>
                      <a:endParaRPr kumimoji="1"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6.0%</a:t>
                      </a:r>
                      <a:endParaRPr kumimoji="1"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6.4%</a:t>
                      </a:r>
                      <a:endParaRPr kumimoji="1"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6.4</a:t>
                      </a:r>
                      <a:r>
                        <a:rPr kumimoji="1" lang="ja-JP" altLang="en-US" sz="9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6.5</a:t>
                      </a:r>
                      <a:r>
                        <a:rPr kumimoji="1" lang="ja-JP" altLang="en-US" sz="9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txBody>
                  <a:tcPr marL="8792" marR="66462" marT="8792" marB="0" anchor="ctr">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99191790"/>
                  </a:ext>
                </a:extLst>
              </a:tr>
              <a:tr h="2485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第三期目標実施率</a:t>
                      </a:r>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5.0％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6.0%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7.0%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8.0</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9.0</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T w="12700" cap="flat" cmpd="sng" algn="ctr">
                      <a:solidFill>
                        <a:schemeClr val="bg1"/>
                      </a:solidFill>
                      <a:prstDash val="solid"/>
                      <a:round/>
                      <a:headEnd type="none" w="med" len="med"/>
                      <a:tailEnd type="none" w="med" len="med"/>
                    </a:lnT>
                    <a:solidFill>
                      <a:schemeClr val="accent3">
                        <a:lumMod val="40000"/>
                        <a:lumOff val="60000"/>
                      </a:schemeClr>
                    </a:solidFill>
                  </a:tcPr>
                </a:tc>
                <a:extLst>
                  <a:ext uri="{0D108BD9-81ED-4DB2-BD59-A6C34878D82A}">
                    <a16:rowId xmlns:a16="http://schemas.microsoft.com/office/drawing/2014/main" val="3939685443"/>
                  </a:ext>
                </a:extLst>
              </a:tr>
              <a:tr h="248564">
                <a:tc vMerge="1">
                  <a:txBody>
                    <a:bodyPr/>
                    <a:lstStyle/>
                    <a:p>
                      <a:pPr algn="ctr" rtl="0" fontAlgn="ctr"/>
                      <a:endParaRPr lang="ja-JP" altLang="en-US" sz="1100" b="1"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3">
                        <a:lumMod val="40000"/>
                        <a:lumOff val="60000"/>
                      </a:schemeClr>
                    </a:solidFill>
                  </a:tcPr>
                </a:tc>
                <a:tc rowSpan="4">
                  <a:txBody>
                    <a:bodyPr/>
                    <a:lstStyle/>
                    <a:p>
                      <a:pPr algn="ctr" rtl="0" fontAlgn="ctr"/>
                      <a:r>
                        <a:rPr lang="ja-JP" altLang="en-US" sz="900" u="none" strike="noStrike" dirty="0">
                          <a:solidFill>
                            <a:schemeClr val="tx1"/>
                          </a:solidFill>
                          <a:effectLst/>
                          <a:latin typeface="BIZ UDPゴシック" panose="020B0400000000000000" pitchFamily="50" charset="-128"/>
                          <a:ea typeface="BIZ UDPゴシック" panose="020B0400000000000000" pitchFamily="50" charset="-128"/>
                        </a:rPr>
                        <a:t>実績</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rowSpan="2">
                  <a:txBody>
                    <a:bodyPr/>
                    <a:lstStyle/>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初回</a:t>
                      </a:r>
                      <a:endParaRPr lang="en-US" altLang="ja-JP" sz="900" b="0" i="0" u="none" strike="noStrike" dirty="0" smtClean="0">
                        <a:solidFill>
                          <a:schemeClr val="tx1"/>
                        </a:solidFill>
                        <a:effectLst/>
                        <a:latin typeface="BIZ UDPゴシック" panose="020B0400000000000000" pitchFamily="50" charset="-128"/>
                        <a:ea typeface="BIZ UDPゴシック" panose="020B0400000000000000" pitchFamily="50" charset="-128"/>
                      </a:endParaRPr>
                    </a:p>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面談</a:t>
                      </a:r>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rtl="0" fontAlgn="ctr"/>
                      <a:r>
                        <a:rPr lang="ja-JP" altLang="en-US" sz="900" u="none" strike="noStrike" dirty="0" smtClean="0">
                          <a:solidFill>
                            <a:schemeClr val="tx1"/>
                          </a:solidFill>
                          <a:effectLst/>
                          <a:latin typeface="BIZ UDPゴシック" panose="020B0400000000000000" pitchFamily="50" charset="-128"/>
                          <a:ea typeface="BIZ UDPゴシック" panose="020B0400000000000000" pitchFamily="50" charset="-128"/>
                        </a:rPr>
                        <a:t>実施人数</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mpd="sng">
                      <a:noFill/>
                    </a:lnB>
                    <a:solidFill>
                      <a:schemeClr val="accent6">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102</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130</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72</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116</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41</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extLst>
                  <a:ext uri="{0D108BD9-81ED-4DB2-BD59-A6C34878D82A}">
                    <a16:rowId xmlns:a16="http://schemas.microsoft.com/office/drawing/2014/main" val="3196525434"/>
                  </a:ext>
                </a:extLst>
              </a:tr>
              <a:tr h="2485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実施率</a:t>
                      </a:r>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mpd="sng">
                      <a:noFill/>
                    </a:lnT>
                    <a:solidFill>
                      <a:schemeClr val="accent6">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4.9</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6.4</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4.2</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5.9</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1.7</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40000"/>
                        <a:lumOff val="60000"/>
                      </a:schemeClr>
                    </a:solidFill>
                  </a:tcPr>
                </a:tc>
                <a:extLst>
                  <a:ext uri="{0D108BD9-81ED-4DB2-BD59-A6C34878D82A}">
                    <a16:rowId xmlns:a16="http://schemas.microsoft.com/office/drawing/2014/main" val="2206951974"/>
                  </a:ext>
                </a:extLst>
              </a:tr>
              <a:tr h="248564">
                <a:tc vMerge="1">
                  <a:txBody>
                    <a:bodyPr/>
                    <a:lstStyle/>
                    <a:p>
                      <a:endParaRPr kumimoji="1" lang="ja-JP" altLang="en-US"/>
                    </a:p>
                  </a:txBody>
                  <a:tcPr/>
                </a:tc>
                <a:tc vMerge="1">
                  <a:txBody>
                    <a:bodyPr/>
                    <a:lstStyle/>
                    <a:p>
                      <a:endParaRPr kumimoji="1" lang="ja-JP" altLang="en-US"/>
                    </a:p>
                  </a:txBody>
                  <a:tcPr/>
                </a:tc>
                <a:tc rowSpan="2">
                  <a:txBody>
                    <a:bodyPr/>
                    <a:lstStyle/>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実績</a:t>
                      </a:r>
                      <a:endParaRPr lang="en-US" altLang="ja-JP" sz="900" b="0" i="0" u="none" strike="noStrike" dirty="0" smtClean="0">
                        <a:solidFill>
                          <a:schemeClr val="tx1"/>
                        </a:solidFill>
                        <a:effectLst/>
                        <a:latin typeface="BIZ UDPゴシック" panose="020B0400000000000000" pitchFamily="50" charset="-128"/>
                        <a:ea typeface="BIZ UDPゴシック" panose="020B0400000000000000" pitchFamily="50" charset="-128"/>
                      </a:endParaRPr>
                    </a:p>
                    <a:p>
                      <a:pPr algn="ctr" rtl="0" fontAlgn="ctr"/>
                      <a:r>
                        <a:rPr lang="ja-JP" altLang="en-US" sz="900" b="0" i="0" u="none" strike="noStrike" dirty="0" smtClean="0">
                          <a:solidFill>
                            <a:schemeClr val="tx1"/>
                          </a:solidFill>
                          <a:effectLst/>
                          <a:latin typeface="BIZ UDPゴシック" panose="020B0400000000000000" pitchFamily="50" charset="-128"/>
                          <a:ea typeface="BIZ UDPゴシック" panose="020B0400000000000000" pitchFamily="50" charset="-128"/>
                        </a:rPr>
                        <a:t>評価</a:t>
                      </a:r>
                      <a:endParaRPr lang="ja-JP" altLang="en-US" sz="9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rtl="0" fontAlgn="ctr"/>
                      <a:r>
                        <a:rPr lang="ja-JP" altLang="en-US" sz="900" u="none" strike="noStrike" dirty="0" smtClean="0">
                          <a:solidFill>
                            <a:schemeClr val="tx1"/>
                          </a:solidFill>
                          <a:effectLst/>
                          <a:latin typeface="BIZ UDPゴシック" panose="020B0400000000000000" pitchFamily="50" charset="-128"/>
                          <a:ea typeface="BIZ UDPゴシック" panose="020B0400000000000000" pitchFamily="50" charset="-128"/>
                        </a:rPr>
                        <a:t>実施人数</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B w="12700" cmpd="sng">
                      <a:noFill/>
                    </a:lnB>
                    <a:solidFill>
                      <a:schemeClr val="accent6">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93</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124</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91</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76</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67</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solidFill>
                      <a:schemeClr val="accent6">
                        <a:lumMod val="20000"/>
                        <a:lumOff val="80000"/>
                      </a:schemeClr>
                    </a:solidFill>
                  </a:tcPr>
                </a:tc>
                <a:extLst>
                  <a:ext uri="{0D108BD9-81ED-4DB2-BD59-A6C34878D82A}">
                    <a16:rowId xmlns:a16="http://schemas.microsoft.com/office/drawing/2014/main" val="2144922032"/>
                  </a:ext>
                </a:extLst>
              </a:tr>
              <a:tr h="2485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900" u="none" strike="noStrike" dirty="0" smtClean="0">
                          <a:solidFill>
                            <a:schemeClr val="tx1"/>
                          </a:solidFill>
                          <a:effectLst/>
                          <a:latin typeface="BIZ UDPゴシック" panose="020B0400000000000000" pitchFamily="50" charset="-128"/>
                          <a:ea typeface="BIZ UDPゴシック" panose="020B0400000000000000" pitchFamily="50" charset="-128"/>
                        </a:rPr>
                        <a:t>実施率</a:t>
                      </a:r>
                      <a:endParaRPr lang="ja-JP" altLang="en-US" sz="9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8792" marR="8792" marT="8792" marB="0" anchor="ctr">
                    <a:lnT w="12700" cmpd="sng">
                      <a:noFill/>
                    </a:lnT>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rtl="0"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4.5</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rtl="0" fontAlgn="ctr"/>
                      <a:r>
                        <a:rPr lang="en-US" altLang="ja-JP" sz="900" u="none" strike="noStrike" dirty="0" smtClean="0">
                          <a:effectLst/>
                          <a:latin typeface="BIZ UDPゴシック" panose="020B0400000000000000" pitchFamily="50" charset="-128"/>
                          <a:ea typeface="BIZ UDPゴシック" panose="020B0400000000000000" pitchFamily="50" charset="-128"/>
                        </a:rPr>
                        <a:t>6.1%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900" u="none" strike="noStrike" dirty="0" smtClean="0">
                          <a:effectLst/>
                          <a:latin typeface="BIZ UDPゴシック" panose="020B0400000000000000" pitchFamily="50" charset="-128"/>
                          <a:ea typeface="BIZ UDPゴシック" panose="020B0400000000000000" pitchFamily="50" charset="-128"/>
                        </a:rPr>
                        <a:t>5.3%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3.9</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2.8</a:t>
                      </a:r>
                      <a:r>
                        <a:rPr lang="ja-JP" altLang="en-US" sz="9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792" marR="66462" marT="8792" marB="0" anchor="ctr">
                    <a:lnB w="3810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839090184"/>
                  </a:ext>
                </a:extLst>
              </a:tr>
            </a:tbl>
          </a:graphicData>
        </a:graphic>
      </p:graphicFrame>
    </p:spTree>
    <p:extLst>
      <p:ext uri="{BB962C8B-B14F-4D97-AF65-F5344CB8AC3E}">
        <p14:creationId xmlns:p14="http://schemas.microsoft.com/office/powerpoint/2010/main" val="328512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8000" y="6453336"/>
            <a:ext cx="9180000" cy="0"/>
          </a:xfrm>
          <a:prstGeom prst="line">
            <a:avLst/>
          </a:prstGeom>
          <a:ln w="63500" cmpd="thickThin">
            <a:solidFill>
              <a:srgbClr val="FF000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2" descr="\\p82ns56\p82v0103\sharefs\07.福島支部\75.保健G\＜Ⅰ健＞健診機関発出文書関係\28年度健診実施機関事務打合せ会議\y_fukushim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569424"/>
            <a:ext cx="1776926" cy="230313"/>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762" y="6525345"/>
            <a:ext cx="3817959" cy="291618"/>
          </a:xfrm>
          <a:prstGeom prst="rect">
            <a:avLst/>
          </a:prstGeom>
        </p:spPr>
      </p:pic>
      <p:sp>
        <p:nvSpPr>
          <p:cNvPr id="11" name="正方形/長方形 10"/>
          <p:cNvSpPr/>
          <p:nvPr/>
        </p:nvSpPr>
        <p:spPr>
          <a:xfrm>
            <a:off x="359532" y="886070"/>
            <a:ext cx="8424935" cy="3947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委託</a:t>
            </a:r>
            <a:r>
              <a:rPr kumimoji="0" lang="ja-JP" altLang="en-US" sz="1600" b="0"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機関における特定保健指導の実施状況</a:t>
            </a:r>
            <a:endParaRPr kumimoji="0" lang="en-US" altLang="ja-JP" sz="1600" b="1" i="0" u="sng"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765855004"/>
              </p:ext>
            </p:extLst>
          </p:nvPr>
        </p:nvGraphicFramePr>
        <p:xfrm>
          <a:off x="359533" y="1326717"/>
          <a:ext cx="8424933" cy="1627395"/>
        </p:xfrm>
        <a:graphic>
          <a:graphicData uri="http://schemas.openxmlformats.org/drawingml/2006/table">
            <a:tbl>
              <a:tblPr firstRow="1" bandRow="1">
                <a:tableStyleId>{F5AB1C69-6EDB-4FF4-983F-18BD219EF322}</a:tableStyleId>
              </a:tblPr>
              <a:tblGrid>
                <a:gridCol w="1239213">
                  <a:extLst>
                    <a:ext uri="{9D8B030D-6E8A-4147-A177-3AD203B41FA5}">
                      <a16:colId xmlns:a16="http://schemas.microsoft.com/office/drawing/2014/main" val="20000"/>
                    </a:ext>
                  </a:extLst>
                </a:gridCol>
                <a:gridCol w="1408965">
                  <a:extLst>
                    <a:ext uri="{9D8B030D-6E8A-4147-A177-3AD203B41FA5}">
                      <a16:colId xmlns:a16="http://schemas.microsoft.com/office/drawing/2014/main" val="20007"/>
                    </a:ext>
                  </a:extLst>
                </a:gridCol>
                <a:gridCol w="1408965">
                  <a:extLst>
                    <a:ext uri="{9D8B030D-6E8A-4147-A177-3AD203B41FA5}">
                      <a16:colId xmlns:a16="http://schemas.microsoft.com/office/drawing/2014/main" val="20008"/>
                    </a:ext>
                  </a:extLst>
                </a:gridCol>
                <a:gridCol w="1408965">
                  <a:extLst>
                    <a:ext uri="{9D8B030D-6E8A-4147-A177-3AD203B41FA5}">
                      <a16:colId xmlns:a16="http://schemas.microsoft.com/office/drawing/2014/main" val="2761890440"/>
                    </a:ext>
                  </a:extLst>
                </a:gridCol>
                <a:gridCol w="1502896">
                  <a:extLst>
                    <a:ext uri="{9D8B030D-6E8A-4147-A177-3AD203B41FA5}">
                      <a16:colId xmlns:a16="http://schemas.microsoft.com/office/drawing/2014/main" val="3522809940"/>
                    </a:ext>
                  </a:extLst>
                </a:gridCol>
                <a:gridCol w="1455929">
                  <a:extLst>
                    <a:ext uri="{9D8B030D-6E8A-4147-A177-3AD203B41FA5}">
                      <a16:colId xmlns:a16="http://schemas.microsoft.com/office/drawing/2014/main" val="2140063527"/>
                    </a:ext>
                  </a:extLst>
                </a:gridCol>
              </a:tblGrid>
              <a:tr h="499932">
                <a:tc>
                  <a:txBody>
                    <a:bodyPr/>
                    <a:lstStyle/>
                    <a:p>
                      <a:pPr algn="ctr" fontAlgn="ct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区分</a:t>
                      </a:r>
                    </a:p>
                  </a:txBody>
                  <a:tcPr marL="8792" marR="8792" marT="9525" marB="0" anchor="ctr"/>
                </a:tc>
                <a:tc>
                  <a:txBody>
                    <a:bodyPr/>
                    <a:lstStyle/>
                    <a:p>
                      <a:pPr algn="ctr" fontAlgn="ct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8792" marR="8792" marT="9525" marB="0" anchor="ctr"/>
                </a:tc>
                <a:tc>
                  <a:txBody>
                    <a:bodyPr/>
                    <a:lstStyle/>
                    <a:p>
                      <a:pPr algn="ctr" fontAlgn="ctr"/>
                      <a:r>
                        <a:rPr lang="ja-JP" altLang="en-US" sz="1050" b="0"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令和元</a:t>
                      </a: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ctr" fontAlgn="ct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ctr" fontAlgn="ct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05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ctr" fontAlgn="ctr"/>
                      <a:endParaRPr lang="en-US" altLang="ja-JP"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R4.9</a:t>
                      </a:r>
                      <a:r>
                        <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月時点</a:t>
                      </a:r>
                    </a:p>
                    <a:p>
                      <a:pPr algn="ctr" fontAlgn="ctr"/>
                      <a:endParaRPr lang="ja-JP" altLang="en-US" sz="900" b="0" i="0" u="none" strike="noStrike"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extLst>
                  <a:ext uri="{0D108BD9-81ED-4DB2-BD59-A6C34878D82A}">
                    <a16:rowId xmlns:a16="http://schemas.microsoft.com/office/drawing/2014/main" val="10000"/>
                  </a:ext>
                </a:extLst>
              </a:tr>
              <a:tr h="356410">
                <a:tc>
                  <a:txBody>
                    <a:bodyPr/>
                    <a:lstStyle/>
                    <a:p>
                      <a:pPr algn="ctr"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実施機関数</a:t>
                      </a:r>
                    </a:p>
                  </a:txBody>
                  <a:tcPr marL="8792" marR="8792" marT="9525" marB="0" anchor="ctr"/>
                </a:tc>
                <a:tc>
                  <a:txBody>
                    <a:bodyPr/>
                    <a:lstStyle/>
                    <a:p>
                      <a:pPr algn="r"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 </a:t>
                      </a:r>
                    </a:p>
                  </a:txBody>
                  <a:tcPr marL="8792" marR="8792" marT="9525" marB="0" anchor="ctr"/>
                </a:tc>
                <a:tc>
                  <a:txBody>
                    <a:bodyPr/>
                    <a:lstStyle/>
                    <a:p>
                      <a:pPr algn="r" fontAlgn="ctr"/>
                      <a:r>
                        <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 </a:t>
                      </a: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extLst>
                  <a:ext uri="{0D108BD9-81ED-4DB2-BD59-A6C34878D82A}">
                    <a16:rowId xmlns:a16="http://schemas.microsoft.com/office/drawing/2014/main" val="10001"/>
                  </a:ext>
                </a:extLst>
              </a:tr>
              <a:tr h="356410">
                <a:tc>
                  <a:txBody>
                    <a:bodyPr/>
                    <a:lstStyle/>
                    <a:p>
                      <a:pPr algn="ctr" fontAlgn="ctr"/>
                      <a:r>
                        <a:rPr lang="ja-JP" altLang="en-US" sz="105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初回面談数</a:t>
                      </a: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1,804 </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3,677</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5,010</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3,664</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1,795</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extLst>
                  <a:ext uri="{0D108BD9-81ED-4DB2-BD59-A6C34878D82A}">
                    <a16:rowId xmlns:a16="http://schemas.microsoft.com/office/drawing/2014/main" val="10002"/>
                  </a:ext>
                </a:extLst>
              </a:tr>
              <a:tr h="356410">
                <a:tc>
                  <a:txBody>
                    <a:bodyPr/>
                    <a:lstStyle/>
                    <a:p>
                      <a:pPr algn="ctr"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評価実施数</a:t>
                      </a:r>
                    </a:p>
                  </a:txBody>
                  <a:tcPr marL="8792" marR="8792" marT="9525" marB="0" anchor="ctr"/>
                </a:tc>
                <a:tc>
                  <a:txBody>
                    <a:bodyPr/>
                    <a:lstStyle/>
                    <a:p>
                      <a:pPr algn="r" fontAlgn="ct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942 </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2,077</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3,585</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2,851</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tc>
                  <a:txBody>
                    <a:bodyPr/>
                    <a:lstStyle/>
                    <a:p>
                      <a:pPr algn="r"/>
                      <a:r>
                        <a:rPr lang="en-US" altLang="ja-JP" sz="1400" dirty="0" smtClean="0">
                          <a:latin typeface="メイリオ" panose="020B0604030504040204" pitchFamily="50" charset="-128"/>
                          <a:ea typeface="メイリオ" panose="020B0604030504040204" pitchFamily="50" charset="-128"/>
                        </a:rPr>
                        <a:t>1,166</a:t>
                      </a:r>
                      <a:endParaRPr lang="ja-JP" altLang="en-US" sz="1400" dirty="0">
                        <a:latin typeface="メイリオ" panose="020B0604030504040204" pitchFamily="50" charset="-128"/>
                        <a:ea typeface="メイリオ" panose="020B0604030504040204" pitchFamily="50" charset="-128"/>
                      </a:endParaRPr>
                    </a:p>
                  </a:txBody>
                  <a:tcPr marL="8792" marR="8792" marT="9525" marB="0" anchor="ctr"/>
                </a:tc>
                <a:extLst>
                  <a:ext uri="{0D108BD9-81ED-4DB2-BD59-A6C34878D82A}">
                    <a16:rowId xmlns:a16="http://schemas.microsoft.com/office/drawing/2014/main" val="10003"/>
                  </a:ext>
                </a:extLst>
              </a:tr>
            </a:tbl>
          </a:graphicData>
        </a:graphic>
      </p:graphicFrame>
      <p:sp>
        <p:nvSpPr>
          <p:cNvPr id="15" name="テキスト ボックス 14"/>
          <p:cNvSpPr txBox="1"/>
          <p:nvPr/>
        </p:nvSpPr>
        <p:spPr>
          <a:xfrm>
            <a:off x="0" y="267763"/>
            <a:ext cx="9144000" cy="523220"/>
          </a:xfrm>
          <a:prstGeom prst="rect">
            <a:avLst/>
          </a:prstGeom>
          <a:solidFill>
            <a:srgbClr val="0070C0"/>
          </a:solidFill>
        </p:spPr>
        <p:txBody>
          <a:bodyPr wrap="square" rtlCol="0" anchor="ctr">
            <a:spAutoFit/>
          </a:bodyPr>
          <a:lstStyle/>
          <a:p>
            <a:r>
              <a:rPr lang="ja-JP" altLang="en-US" sz="2800" b="1" dirty="0" smtClean="0">
                <a:solidFill>
                  <a:schemeClr val="bg1"/>
                </a:solidFill>
                <a:latin typeface="BIZ UDゴシック" panose="020B0400000000000000" pitchFamily="49" charset="-128"/>
                <a:ea typeface="BIZ UDゴシック" panose="020B0400000000000000" pitchFamily="49" charset="-128"/>
              </a:rPr>
              <a:t>　特定保健指導　　</a:t>
            </a:r>
            <a:r>
              <a:rPr lang="ja-JP" altLang="en-US" sz="2400" b="1" dirty="0" smtClean="0">
                <a:solidFill>
                  <a:schemeClr val="bg1"/>
                </a:solidFill>
                <a:latin typeface="BIZ UDゴシック" panose="020B0400000000000000" pitchFamily="49" charset="-128"/>
                <a:ea typeface="BIZ UDゴシック" panose="020B0400000000000000" pitchFamily="49" charset="-128"/>
              </a:rPr>
              <a:t>－ </a:t>
            </a:r>
            <a:r>
              <a:rPr lang="ja-JP" altLang="en-US" sz="24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実施</a:t>
            </a:r>
            <a:r>
              <a:rPr lang="en-US" altLang="ja-JP" sz="2400" b="1" dirty="0" err="1"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機関</a:t>
            </a:r>
            <a:r>
              <a:rPr lang="ja-JP" altLang="en-US" sz="2400" b="1" dirty="0" smtClean="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分 －</a:t>
            </a:r>
            <a:endParaRPr kumimoji="1" lang="ja-JP" altLang="en-US" sz="2400" b="1" dirty="0">
              <a:solidFill>
                <a:schemeClr val="bg1"/>
              </a:solidFill>
              <a:latin typeface="BIZ UDゴシック" panose="020B0400000000000000" pitchFamily="49" charset="-128"/>
              <a:ea typeface="BIZ UDゴシック" panose="020B0400000000000000" pitchFamily="49" charset="-128"/>
            </a:endParaRPr>
          </a:p>
        </p:txBody>
      </p:sp>
      <p:sp>
        <p:nvSpPr>
          <p:cNvPr id="3" name="テキスト ボックス 2"/>
          <p:cNvSpPr txBox="1"/>
          <p:nvPr/>
        </p:nvSpPr>
        <p:spPr>
          <a:xfrm>
            <a:off x="347760" y="3024789"/>
            <a:ext cx="2160241" cy="230832"/>
          </a:xfrm>
          <a:prstGeom prst="rect">
            <a:avLst/>
          </a:prstGeom>
          <a:noFill/>
        </p:spPr>
        <p:txBody>
          <a:bodyPr wrap="square" rtlCol="0">
            <a:spAutoFit/>
          </a:bodyPr>
          <a:lstStyle/>
          <a:p>
            <a:r>
              <a:rPr kumimoji="1" lang="ja-JP" altLang="en-US" sz="900" u="sng" dirty="0" smtClean="0">
                <a:latin typeface="メイリオ" panose="020B0604030504040204" pitchFamily="50" charset="-128"/>
                <a:ea typeface="メイリオ" panose="020B0604030504040204" pitchFamily="50" charset="-128"/>
              </a:rPr>
              <a:t>初回面談の方法は一括、分割、後日等</a:t>
            </a:r>
            <a:endParaRPr kumimoji="1" lang="ja-JP" altLang="en-US" sz="900" u="sng" dirty="0">
              <a:latin typeface="メイリオ" panose="020B0604030504040204" pitchFamily="50" charset="-128"/>
              <a:ea typeface="メイリオ" panose="020B0604030504040204" pitchFamily="50" charset="-128"/>
            </a:endParaRPr>
          </a:p>
        </p:txBody>
      </p:sp>
      <p:graphicFrame>
        <p:nvGraphicFramePr>
          <p:cNvPr id="17" name="グラフ 16"/>
          <p:cNvGraphicFramePr>
            <a:graphicFrameLocks/>
          </p:cNvGraphicFramePr>
          <p:nvPr>
            <p:extLst>
              <p:ext uri="{D42A27DB-BD31-4B8C-83A1-F6EECF244321}">
                <p14:modId xmlns:p14="http://schemas.microsoft.com/office/powerpoint/2010/main" val="1230994203"/>
              </p:ext>
            </p:extLst>
          </p:nvPr>
        </p:nvGraphicFramePr>
        <p:xfrm>
          <a:off x="359534" y="3557131"/>
          <a:ext cx="8424933" cy="2780117"/>
        </p:xfrm>
        <a:graphic>
          <a:graphicData uri="http://schemas.openxmlformats.org/drawingml/2006/chart">
            <c:chart xmlns:c="http://schemas.openxmlformats.org/drawingml/2006/chart" xmlns:r="http://schemas.openxmlformats.org/officeDocument/2006/relationships" r:id="rId5"/>
          </a:graphicData>
        </a:graphic>
      </p:graphicFrame>
      <p:sp>
        <p:nvSpPr>
          <p:cNvPr id="16" name="スライド番号プレースホルダー 3"/>
          <p:cNvSpPr>
            <a:spLocks noGrp="1"/>
          </p:cNvSpPr>
          <p:nvPr>
            <p:ph type="sldNum" sz="quarter" idx="12"/>
          </p:nvPr>
        </p:nvSpPr>
        <p:spPr>
          <a:xfrm>
            <a:off x="4009508" y="6492875"/>
            <a:ext cx="765448" cy="365125"/>
          </a:xfrm>
        </p:spPr>
        <p:txBody>
          <a:bodyPr/>
          <a:lstStyle/>
          <a:p>
            <a:fld id="{FF7AB8E5-EA74-49F0-9DF9-0A7C0ED13750}" type="slidenum">
              <a:rPr kumimoji="1" lang="ja-JP" altLang="en-US" sz="1800" smtClean="0"/>
              <a:t>9</a:t>
            </a:fld>
            <a:endParaRPr kumimoji="1" lang="ja-JP" altLang="en-US" sz="1800" dirty="0"/>
          </a:p>
        </p:txBody>
      </p:sp>
    </p:spTree>
    <p:extLst>
      <p:ext uri="{BB962C8B-B14F-4D97-AF65-F5344CB8AC3E}">
        <p14:creationId xmlns:p14="http://schemas.microsoft.com/office/powerpoint/2010/main" val="1228963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5172</TotalTime>
  <Words>2987</Words>
  <Application>Microsoft Office PowerPoint</Application>
  <PresentationFormat>画面に合わせる (4:3)</PresentationFormat>
  <Paragraphs>586</Paragraphs>
  <Slides>21</Slides>
  <Notes>12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21</vt:i4>
      </vt:variant>
    </vt:vector>
  </HeadingPairs>
  <TitlesOfParts>
    <vt:vector size="33" baseType="lpstr">
      <vt:lpstr>BIZ UDPゴシック</vt:lpstr>
      <vt:lpstr>BIZ UDP明朝 Medium</vt:lpstr>
      <vt:lpstr>BIZ UDゴシック</vt:lpstr>
      <vt:lpstr>HGP創英角ｺﾞｼｯｸUB</vt:lpstr>
      <vt:lpstr>Meiryo UI</vt:lpstr>
      <vt:lpstr>ＭＳ Ｐゴシック</vt:lpstr>
      <vt:lpstr>ＭＳ ゴシック</vt:lpstr>
      <vt:lpstr>メイリオ</vt:lpstr>
      <vt:lpstr>Arial</vt:lpstr>
      <vt:lpstr>Calibri</vt:lpstr>
      <vt:lpstr>Wingdings</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３.特定保健指導実施状況について</vt:lpstr>
      <vt:lpstr>PowerPoint プレゼンテーション</vt:lpstr>
      <vt:lpstr>PowerPoint プレゼンテーション</vt:lpstr>
      <vt:lpstr>PowerPoint プレゼンテーション</vt:lpstr>
      <vt:lpstr>PowerPoint プレゼンテーション</vt:lpstr>
      <vt:lpstr>初回面談実施率の高い実施機関　 Bｅｓｔ３!</vt:lpstr>
      <vt:lpstr>４.特定保健指導の初回面談を増やすために</vt:lpstr>
      <vt:lpstr>PowerPoint プレゼンテーション</vt:lpstr>
      <vt:lpstr>PowerPoint プレゼンテーション</vt:lpstr>
      <vt:lpstr>PowerPoint プレゼンテーション</vt:lpstr>
      <vt:lpstr>実地調査からお伝えしたいこと</vt:lpstr>
      <vt:lpstr>５.情報交換の実施</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土田　あゆみ</dc:creator>
  <cp:lastModifiedBy>阿久津　由香子</cp:lastModifiedBy>
  <cp:revision>350</cp:revision>
  <cp:lastPrinted>2022-11-08T00:25:26Z</cp:lastPrinted>
  <dcterms:created xsi:type="dcterms:W3CDTF">2017-08-15T06:51:30Z</dcterms:created>
  <dcterms:modified xsi:type="dcterms:W3CDTF">2022-11-08T00:28:26Z</dcterms:modified>
</cp:coreProperties>
</file>