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96" r:id="rId2"/>
    <p:sldMasterId id="2147483708" r:id="rId3"/>
    <p:sldMasterId id="2147483720" r:id="rId4"/>
    <p:sldMasterId id="2147483780" r:id="rId5"/>
    <p:sldMasterId id="2147483804" r:id="rId6"/>
    <p:sldMasterId id="2147483840" r:id="rId7"/>
    <p:sldMasterId id="2147483852" r:id="rId8"/>
    <p:sldMasterId id="2147483864" r:id="rId9"/>
    <p:sldMasterId id="2147483876" r:id="rId10"/>
    <p:sldMasterId id="2147483888" r:id="rId11"/>
  </p:sldMasterIdLst>
  <p:notesMasterIdLst>
    <p:notesMasterId r:id="rId34"/>
  </p:notesMasterIdLst>
  <p:sldIdLst>
    <p:sldId id="256" r:id="rId12"/>
    <p:sldId id="259" r:id="rId13"/>
    <p:sldId id="396" r:id="rId14"/>
    <p:sldId id="398" r:id="rId15"/>
    <p:sldId id="353" r:id="rId16"/>
    <p:sldId id="354" r:id="rId17"/>
    <p:sldId id="373" r:id="rId18"/>
    <p:sldId id="399" r:id="rId19"/>
    <p:sldId id="386" r:id="rId20"/>
    <p:sldId id="387" r:id="rId21"/>
    <p:sldId id="406" r:id="rId22"/>
    <p:sldId id="394" r:id="rId23"/>
    <p:sldId id="407" r:id="rId24"/>
    <p:sldId id="384" r:id="rId25"/>
    <p:sldId id="388" r:id="rId26"/>
    <p:sldId id="389" r:id="rId27"/>
    <p:sldId id="356" r:id="rId28"/>
    <p:sldId id="350" r:id="rId29"/>
    <p:sldId id="402" r:id="rId30"/>
    <p:sldId id="403" r:id="rId31"/>
    <p:sldId id="404" r:id="rId32"/>
    <p:sldId id="405" r:id="rId3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B50D566-98F4-427C-931B-698174F08094}">
          <p14:sldIdLst>
            <p14:sldId id="256"/>
            <p14:sldId id="259"/>
            <p14:sldId id="396"/>
            <p14:sldId id="398"/>
            <p14:sldId id="353"/>
            <p14:sldId id="354"/>
            <p14:sldId id="373"/>
            <p14:sldId id="399"/>
            <p14:sldId id="386"/>
            <p14:sldId id="387"/>
            <p14:sldId id="406"/>
            <p14:sldId id="394"/>
            <p14:sldId id="407"/>
            <p14:sldId id="384"/>
            <p14:sldId id="388"/>
            <p14:sldId id="389"/>
            <p14:sldId id="356"/>
            <p14:sldId id="350"/>
            <p14:sldId id="402"/>
            <p14:sldId id="403"/>
            <p14:sldId id="404"/>
            <p14:sldId id="4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CF2"/>
    <a:srgbClr val="D2D6E5"/>
    <a:srgbClr val="9F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740" y="-6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latin typeface="HGPｺﾞｼｯｸM" panose="020B0600000000000000" pitchFamily="50" charset="-128"/>
                <a:ea typeface="HGPｺﾞｼｯｸM" panose="020B0600000000000000" pitchFamily="50" charset="-128"/>
              </a:defRPr>
            </a:pPr>
            <a:r>
              <a:rPr lang="ja-JP" altLang="en-US" sz="1400" dirty="0" smtClean="0">
                <a:latin typeface="HGPｺﾞｼｯｸM" panose="020B0600000000000000" pitchFamily="50" charset="-128"/>
                <a:ea typeface="HGPｺﾞｼｯｸM" panose="020B0600000000000000" pitchFamily="50" charset="-128"/>
              </a:rPr>
              <a:t>都道府県支部別ジェネリック医薬品使用割合</a:t>
            </a:r>
            <a:endParaRPr lang="en-US" altLang="ja-JP" sz="1400" dirty="0" smtClean="0">
              <a:latin typeface="HGPｺﾞｼｯｸM" panose="020B0600000000000000" pitchFamily="50" charset="-128"/>
              <a:ea typeface="HGPｺﾞｼｯｸM" panose="020B0600000000000000" pitchFamily="50" charset="-128"/>
            </a:endParaRPr>
          </a:p>
          <a:p>
            <a:pPr>
              <a:defRPr sz="1400">
                <a:latin typeface="HGPｺﾞｼｯｸM" panose="020B0600000000000000" pitchFamily="50" charset="-128"/>
                <a:ea typeface="HGPｺﾞｼｯｸM" panose="020B0600000000000000" pitchFamily="50" charset="-128"/>
              </a:defRPr>
            </a:pPr>
            <a:r>
              <a:rPr lang="ja-JP" altLang="en-US" sz="1200" dirty="0" smtClean="0">
                <a:latin typeface="HGPｺﾞｼｯｸM" panose="020B0600000000000000" pitchFamily="50" charset="-128"/>
                <a:ea typeface="HGPｺﾞｼｯｸM" panose="020B0600000000000000" pitchFamily="50" charset="-128"/>
              </a:rPr>
              <a:t>（調剤分・数量ベース・平成</a:t>
            </a:r>
            <a:r>
              <a:rPr lang="en-US" altLang="ja-JP" sz="1200" dirty="0" smtClean="0">
                <a:latin typeface="HGPｺﾞｼｯｸM" panose="020B0600000000000000" pitchFamily="50" charset="-128"/>
                <a:ea typeface="HGPｺﾞｼｯｸM" panose="020B0600000000000000" pitchFamily="50" charset="-128"/>
              </a:rPr>
              <a:t>27</a:t>
            </a:r>
            <a:r>
              <a:rPr lang="ja-JP" altLang="en-US" sz="1200" dirty="0" smtClean="0">
                <a:latin typeface="HGPｺﾞｼｯｸM" panose="020B0600000000000000" pitchFamily="50" charset="-128"/>
                <a:ea typeface="HGPｺﾞｼｯｸM" panose="020B0600000000000000" pitchFamily="50" charset="-128"/>
              </a:rPr>
              <a:t>年</a:t>
            </a:r>
            <a:r>
              <a:rPr lang="en-US" altLang="ja-JP" sz="1200" dirty="0" smtClean="0">
                <a:latin typeface="HGPｺﾞｼｯｸM" panose="020B0600000000000000" pitchFamily="50" charset="-128"/>
                <a:ea typeface="HGPｺﾞｼｯｸM" panose="020B0600000000000000" pitchFamily="50" charset="-128"/>
              </a:rPr>
              <a:t>3</a:t>
            </a:r>
            <a:r>
              <a:rPr lang="ja-JP" altLang="en-US" sz="1200" dirty="0" smtClean="0">
                <a:latin typeface="HGPｺﾞｼｯｸM" panose="020B0600000000000000" pitchFamily="50" charset="-128"/>
                <a:ea typeface="HGPｺﾞｼｯｸM" panose="020B0600000000000000" pitchFamily="50" charset="-128"/>
              </a:rPr>
              <a:t>月診療分）</a:t>
            </a:r>
            <a:endParaRPr lang="en-US" altLang="ja-JP" sz="1200" dirty="0" smtClean="0">
              <a:latin typeface="HGPｺﾞｼｯｸM" panose="020B0600000000000000" pitchFamily="50" charset="-128"/>
              <a:ea typeface="HGPｺﾞｼｯｸM" panose="020B0600000000000000" pitchFamily="50" charset="-128"/>
            </a:endParaRPr>
          </a:p>
          <a:p>
            <a:pPr>
              <a:defRPr sz="1400">
                <a:latin typeface="HGPｺﾞｼｯｸM" panose="020B0600000000000000" pitchFamily="50" charset="-128"/>
                <a:ea typeface="HGPｺﾞｼｯｸM" panose="020B0600000000000000" pitchFamily="50" charset="-128"/>
              </a:defRPr>
            </a:pPr>
            <a:endParaRPr lang="ja-JP" altLang="en-US" sz="1400" dirty="0">
              <a:latin typeface="HGPｺﾞｼｯｸM" panose="020B0600000000000000" pitchFamily="50" charset="-128"/>
              <a:ea typeface="HGPｺﾞｼｯｸM" panose="020B0600000000000000" pitchFamily="50" charset="-128"/>
            </a:endParaRPr>
          </a:p>
        </c:rich>
      </c:tx>
      <c:layout>
        <c:manualLayout>
          <c:xMode val="edge"/>
          <c:yMode val="edge"/>
          <c:x val="0.29544586042163895"/>
          <c:y val="0"/>
        </c:manualLayout>
      </c:layout>
      <c:overlay val="1"/>
    </c:title>
    <c:autoTitleDeleted val="0"/>
    <c:plotArea>
      <c:layout>
        <c:manualLayout>
          <c:layoutTarget val="inner"/>
          <c:xMode val="edge"/>
          <c:yMode val="edge"/>
          <c:x val="3.9403069199207753E-2"/>
          <c:y val="0.14715218850070927"/>
          <c:w val="0.92577417164376374"/>
          <c:h val="0.66796490244544671"/>
        </c:manualLayout>
      </c:layout>
      <c:barChart>
        <c:barDir val="col"/>
        <c:grouping val="clustered"/>
        <c:varyColors val="0"/>
        <c:ser>
          <c:idx val="0"/>
          <c:order val="0"/>
          <c:invertIfNegative val="0"/>
          <c:dPt>
            <c:idx val="22"/>
            <c:invertIfNegative val="0"/>
            <c:bubble3D val="0"/>
            <c:spPr>
              <a:solidFill>
                <a:schemeClr val="accent2"/>
              </a:solidFill>
            </c:spPr>
          </c:dPt>
          <c:dLbls>
            <c:numFmt formatCode="#,##0.0_);[Red]\(#,##0.0\)" sourceLinked="0"/>
            <c:txPr>
              <a:bodyPr rot="-3600000"/>
              <a:lstStyle/>
              <a:p>
                <a:pPr>
                  <a:defRPr/>
                </a:pPr>
                <a:endParaRPr lang="ja-JP"/>
              </a:p>
            </c:txPr>
            <c:showLegendKey val="0"/>
            <c:showVal val="1"/>
            <c:showCatName val="0"/>
            <c:showSerName val="0"/>
            <c:showPercent val="0"/>
            <c:showBubbleSize val="0"/>
            <c:showLeaderLines val="0"/>
          </c:dLbls>
          <c:cat>
            <c:strRef>
              <c:f>Sheet2!$B$30:$AV$30</c:f>
              <c:strCache>
                <c:ptCount val="47"/>
                <c:pt idx="0">
                  <c:v>沖縄</c:v>
                </c:pt>
                <c:pt idx="1">
                  <c:v>鹿児島</c:v>
                </c:pt>
                <c:pt idx="2">
                  <c:v>岩手</c:v>
                </c:pt>
                <c:pt idx="3">
                  <c:v>山形</c:v>
                </c:pt>
                <c:pt idx="4">
                  <c:v>富山</c:v>
                </c:pt>
                <c:pt idx="5">
                  <c:v>長野</c:v>
                </c:pt>
                <c:pt idx="6">
                  <c:v>青森</c:v>
                </c:pt>
                <c:pt idx="7">
                  <c:v>北海道</c:v>
                </c:pt>
                <c:pt idx="8">
                  <c:v>宮崎</c:v>
                </c:pt>
                <c:pt idx="9">
                  <c:v>島根</c:v>
                </c:pt>
                <c:pt idx="10">
                  <c:v>山口</c:v>
                </c:pt>
                <c:pt idx="11">
                  <c:v>石川</c:v>
                </c:pt>
                <c:pt idx="12">
                  <c:v>宮城</c:v>
                </c:pt>
                <c:pt idx="13">
                  <c:v>佐賀</c:v>
                </c:pt>
                <c:pt idx="14">
                  <c:v>熊本</c:v>
                </c:pt>
                <c:pt idx="15">
                  <c:v>新潟</c:v>
                </c:pt>
                <c:pt idx="16">
                  <c:v>鳥取</c:v>
                </c:pt>
                <c:pt idx="17">
                  <c:v>三重</c:v>
                </c:pt>
                <c:pt idx="18">
                  <c:v>群馬</c:v>
                </c:pt>
                <c:pt idx="19">
                  <c:v>福井</c:v>
                </c:pt>
                <c:pt idx="20">
                  <c:v>奈良</c:v>
                </c:pt>
                <c:pt idx="21">
                  <c:v>長崎</c:v>
                </c:pt>
                <c:pt idx="22">
                  <c:v>岡山</c:v>
                </c:pt>
                <c:pt idx="23">
                  <c:v>千葉</c:v>
                </c:pt>
                <c:pt idx="24">
                  <c:v>静岡</c:v>
                </c:pt>
                <c:pt idx="25">
                  <c:v>福岡</c:v>
                </c:pt>
                <c:pt idx="26">
                  <c:v>愛知</c:v>
                </c:pt>
                <c:pt idx="27">
                  <c:v>埼玉</c:v>
                </c:pt>
                <c:pt idx="28">
                  <c:v>兵庫</c:v>
                </c:pt>
                <c:pt idx="29">
                  <c:v>岐阜</c:v>
                </c:pt>
                <c:pt idx="30">
                  <c:v>神奈川</c:v>
                </c:pt>
                <c:pt idx="31">
                  <c:v>秋田</c:v>
                </c:pt>
                <c:pt idx="32">
                  <c:v>滋賀</c:v>
                </c:pt>
                <c:pt idx="33">
                  <c:v>東京</c:v>
                </c:pt>
                <c:pt idx="34">
                  <c:v>栃木</c:v>
                </c:pt>
                <c:pt idx="35">
                  <c:v>広島</c:v>
                </c:pt>
                <c:pt idx="36">
                  <c:v>京都</c:v>
                </c:pt>
                <c:pt idx="37">
                  <c:v>福島</c:v>
                </c:pt>
                <c:pt idx="38">
                  <c:v>茨城</c:v>
                </c:pt>
                <c:pt idx="39">
                  <c:v>大阪</c:v>
                </c:pt>
                <c:pt idx="40">
                  <c:v>愛媛</c:v>
                </c:pt>
                <c:pt idx="41">
                  <c:v>香川</c:v>
                </c:pt>
                <c:pt idx="42">
                  <c:v>大分</c:v>
                </c:pt>
                <c:pt idx="43">
                  <c:v>和歌山</c:v>
                </c:pt>
                <c:pt idx="44">
                  <c:v>高知</c:v>
                </c:pt>
                <c:pt idx="45">
                  <c:v>山梨</c:v>
                </c:pt>
                <c:pt idx="46">
                  <c:v>徳島</c:v>
                </c:pt>
              </c:strCache>
            </c:strRef>
          </c:cat>
          <c:val>
            <c:numRef>
              <c:f>Sheet2!$B$31:$AV$31</c:f>
              <c:numCache>
                <c:formatCode>General</c:formatCode>
                <c:ptCount val="47"/>
                <c:pt idx="0">
                  <c:v>73.900000000000006</c:v>
                </c:pt>
                <c:pt idx="1">
                  <c:v>68.2</c:v>
                </c:pt>
                <c:pt idx="2">
                  <c:v>65.8</c:v>
                </c:pt>
                <c:pt idx="3">
                  <c:v>65.7</c:v>
                </c:pt>
                <c:pt idx="4">
                  <c:v>64.2</c:v>
                </c:pt>
                <c:pt idx="5">
                  <c:v>64.2</c:v>
                </c:pt>
                <c:pt idx="6">
                  <c:v>64</c:v>
                </c:pt>
                <c:pt idx="7">
                  <c:v>63.1</c:v>
                </c:pt>
                <c:pt idx="8">
                  <c:v>62.9</c:v>
                </c:pt>
                <c:pt idx="9">
                  <c:v>62.6</c:v>
                </c:pt>
                <c:pt idx="10">
                  <c:v>62.6</c:v>
                </c:pt>
                <c:pt idx="11">
                  <c:v>62.6</c:v>
                </c:pt>
                <c:pt idx="12">
                  <c:v>62.4</c:v>
                </c:pt>
                <c:pt idx="13">
                  <c:v>62.3</c:v>
                </c:pt>
                <c:pt idx="14">
                  <c:v>62</c:v>
                </c:pt>
                <c:pt idx="15">
                  <c:v>61.5</c:v>
                </c:pt>
                <c:pt idx="16">
                  <c:v>61.4</c:v>
                </c:pt>
                <c:pt idx="17">
                  <c:v>61.2</c:v>
                </c:pt>
                <c:pt idx="18">
                  <c:v>61</c:v>
                </c:pt>
                <c:pt idx="19">
                  <c:v>61</c:v>
                </c:pt>
                <c:pt idx="20">
                  <c:v>61</c:v>
                </c:pt>
                <c:pt idx="21">
                  <c:v>60.9</c:v>
                </c:pt>
                <c:pt idx="22">
                  <c:v>60.8</c:v>
                </c:pt>
                <c:pt idx="23">
                  <c:v>60.7</c:v>
                </c:pt>
                <c:pt idx="24">
                  <c:v>60.5</c:v>
                </c:pt>
                <c:pt idx="25">
                  <c:v>60.4</c:v>
                </c:pt>
                <c:pt idx="26">
                  <c:v>60.2</c:v>
                </c:pt>
                <c:pt idx="27">
                  <c:v>60</c:v>
                </c:pt>
                <c:pt idx="28">
                  <c:v>60</c:v>
                </c:pt>
                <c:pt idx="29">
                  <c:v>59.6</c:v>
                </c:pt>
                <c:pt idx="30">
                  <c:v>59.5</c:v>
                </c:pt>
                <c:pt idx="31">
                  <c:v>59.1</c:v>
                </c:pt>
                <c:pt idx="32">
                  <c:v>59.1</c:v>
                </c:pt>
                <c:pt idx="33">
                  <c:v>59</c:v>
                </c:pt>
                <c:pt idx="34">
                  <c:v>58.7</c:v>
                </c:pt>
                <c:pt idx="35">
                  <c:v>58.3</c:v>
                </c:pt>
                <c:pt idx="36">
                  <c:v>58</c:v>
                </c:pt>
                <c:pt idx="37">
                  <c:v>57.9</c:v>
                </c:pt>
                <c:pt idx="38">
                  <c:v>57.9</c:v>
                </c:pt>
                <c:pt idx="39">
                  <c:v>57.8</c:v>
                </c:pt>
                <c:pt idx="40">
                  <c:v>57.6</c:v>
                </c:pt>
                <c:pt idx="41">
                  <c:v>57.3</c:v>
                </c:pt>
                <c:pt idx="42">
                  <c:v>57</c:v>
                </c:pt>
                <c:pt idx="43">
                  <c:v>55.7</c:v>
                </c:pt>
                <c:pt idx="44">
                  <c:v>55.3</c:v>
                </c:pt>
                <c:pt idx="45">
                  <c:v>51</c:v>
                </c:pt>
                <c:pt idx="46">
                  <c:v>49.3</c:v>
                </c:pt>
              </c:numCache>
            </c:numRef>
          </c:val>
        </c:ser>
        <c:dLbls>
          <c:showLegendKey val="0"/>
          <c:showVal val="0"/>
          <c:showCatName val="0"/>
          <c:showSerName val="0"/>
          <c:showPercent val="0"/>
          <c:showBubbleSize val="0"/>
        </c:dLbls>
        <c:gapWidth val="150"/>
        <c:axId val="169337600"/>
        <c:axId val="169336832"/>
      </c:barChart>
      <c:catAx>
        <c:axId val="169337600"/>
        <c:scaling>
          <c:orientation val="minMax"/>
        </c:scaling>
        <c:delete val="0"/>
        <c:axPos val="b"/>
        <c:majorTickMark val="out"/>
        <c:minorTickMark val="none"/>
        <c:tickLblPos val="nextTo"/>
        <c:txPr>
          <a:bodyPr rot="0" vert="eaVert"/>
          <a:lstStyle/>
          <a:p>
            <a:pPr>
              <a:defRPr>
                <a:latin typeface="HGPｺﾞｼｯｸM" panose="020B0600000000000000" pitchFamily="50" charset="-128"/>
                <a:ea typeface="HGPｺﾞｼｯｸM" panose="020B0600000000000000" pitchFamily="50" charset="-128"/>
              </a:defRPr>
            </a:pPr>
            <a:endParaRPr lang="ja-JP"/>
          </a:p>
        </c:txPr>
        <c:crossAx val="169336832"/>
        <c:crosses val="autoZero"/>
        <c:auto val="1"/>
        <c:lblAlgn val="ctr"/>
        <c:lblOffset val="100"/>
        <c:noMultiLvlLbl val="0"/>
      </c:catAx>
      <c:valAx>
        <c:axId val="169336832"/>
        <c:scaling>
          <c:orientation val="minMax"/>
        </c:scaling>
        <c:delete val="0"/>
        <c:axPos val="l"/>
        <c:majorGridlines/>
        <c:numFmt formatCode="General" sourceLinked="1"/>
        <c:majorTickMark val="out"/>
        <c:minorTickMark val="none"/>
        <c:tickLblPos val="nextTo"/>
        <c:crossAx val="169337600"/>
        <c:crosses val="autoZero"/>
        <c:crossBetween val="between"/>
      </c:valAx>
    </c:plotArea>
    <c:plotVisOnly val="1"/>
    <c:dispBlanksAs val="gap"/>
    <c:showDLblsOverMax val="0"/>
  </c:chart>
  <c:spPr>
    <a:solidFill>
      <a:sysClr val="window" lastClr="FFFFFF"/>
    </a:solid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HGPｺﾞｼｯｸM" panose="020B0600000000000000" pitchFamily="50" charset="-128"/>
                <a:ea typeface="HGPｺﾞｼｯｸM" panose="020B0600000000000000" pitchFamily="50" charset="-128"/>
              </a:defRPr>
            </a:pPr>
            <a:r>
              <a:rPr lang="ja-JP" altLang="ja-JP" sz="1400" b="1" i="0" u="none" strike="noStrike" baseline="0" dirty="0">
                <a:effectLst/>
                <a:latin typeface="HGPｺﾞｼｯｸM" panose="020B0600000000000000" pitchFamily="50" charset="-128"/>
                <a:ea typeface="HGPｺﾞｼｯｸM" panose="020B0600000000000000" pitchFamily="50" charset="-128"/>
              </a:rPr>
              <a:t>平成</a:t>
            </a:r>
            <a:r>
              <a:rPr lang="en-US" altLang="ja-JP" sz="1400" b="1" i="0" u="none" strike="noStrike" baseline="0" dirty="0">
                <a:effectLst/>
                <a:latin typeface="HGPｺﾞｼｯｸM" panose="020B0600000000000000" pitchFamily="50" charset="-128"/>
                <a:ea typeface="HGPｺﾞｼｯｸM" panose="020B0600000000000000" pitchFamily="50" charset="-128"/>
              </a:rPr>
              <a:t>27</a:t>
            </a:r>
            <a:r>
              <a:rPr lang="ja-JP" altLang="ja-JP" sz="1400" b="1" i="0" u="none" strike="noStrike" baseline="0" dirty="0" smtClean="0">
                <a:effectLst/>
                <a:latin typeface="HGPｺﾞｼｯｸM" panose="020B0600000000000000" pitchFamily="50" charset="-128"/>
                <a:ea typeface="HGPｺﾞｼｯｸM" panose="020B0600000000000000" pitchFamily="50" charset="-128"/>
              </a:rPr>
              <a:t>年</a:t>
            </a:r>
            <a:r>
              <a:rPr lang="ja-JP" altLang="en-US" sz="1400" b="1" i="0" u="none" strike="noStrike" baseline="0" dirty="0" smtClean="0">
                <a:effectLst/>
                <a:latin typeface="HGPｺﾞｼｯｸM" panose="020B0600000000000000" pitchFamily="50" charset="-128"/>
                <a:ea typeface="HGPｺﾞｼｯｸM" panose="020B0600000000000000" pitchFamily="50" charset="-128"/>
              </a:rPr>
              <a:t>度</a:t>
            </a:r>
            <a:r>
              <a:rPr lang="ja-JP" altLang="ja-JP" sz="1400" b="1" i="0" u="none" strike="noStrike" baseline="0" dirty="0" smtClean="0">
                <a:effectLst/>
                <a:latin typeface="HGPｺﾞｼｯｸM" panose="020B0600000000000000" pitchFamily="50" charset="-128"/>
                <a:ea typeface="HGPｺﾞｼｯｸM" panose="020B0600000000000000" pitchFamily="50" charset="-128"/>
              </a:rPr>
              <a:t>健康</a:t>
            </a:r>
            <a:r>
              <a:rPr lang="ja-JP" altLang="ja-JP" sz="1400" b="1" i="0" u="none" strike="noStrike" baseline="0" dirty="0">
                <a:effectLst/>
                <a:latin typeface="HGPｺﾞｼｯｸM" panose="020B0600000000000000" pitchFamily="50" charset="-128"/>
                <a:ea typeface="HGPｺﾞｼｯｸM" panose="020B0600000000000000" pitchFamily="50" charset="-128"/>
              </a:rPr>
              <a:t>保険委員</a:t>
            </a:r>
            <a:r>
              <a:rPr lang="ja-JP" altLang="ja-JP" sz="1400" b="1" i="0" u="none" strike="noStrike" baseline="0" dirty="0" smtClean="0">
                <a:effectLst/>
                <a:latin typeface="HGPｺﾞｼｯｸM" panose="020B0600000000000000" pitchFamily="50" charset="-128"/>
                <a:ea typeface="HGPｺﾞｼｯｸM" panose="020B0600000000000000" pitchFamily="50" charset="-128"/>
              </a:rPr>
              <a:t>委嘱数</a:t>
            </a:r>
            <a:endParaRPr lang="ja-JP" altLang="en-US" sz="1400" dirty="0">
              <a:latin typeface="HGPｺﾞｼｯｸM" panose="020B0600000000000000" pitchFamily="50" charset="-128"/>
              <a:ea typeface="HGPｺﾞｼｯｸM" panose="020B0600000000000000" pitchFamily="50" charset="-128"/>
            </a:endParaRPr>
          </a:p>
        </c:rich>
      </c:tx>
      <c:layout/>
      <c:overlay val="0"/>
    </c:title>
    <c:autoTitleDeleted val="0"/>
    <c:plotArea>
      <c:layout>
        <c:manualLayout>
          <c:layoutTarget val="inner"/>
          <c:xMode val="edge"/>
          <c:yMode val="edge"/>
          <c:x val="0.11079506648623741"/>
          <c:y val="0.16222014293716799"/>
          <c:w val="0.85740063490213292"/>
          <c:h val="0.72365557805834457"/>
        </c:manualLayout>
      </c:layout>
      <c:lineChart>
        <c:grouping val="standard"/>
        <c:varyColors val="0"/>
        <c:ser>
          <c:idx val="0"/>
          <c:order val="0"/>
          <c:dLbls>
            <c:dLbl>
              <c:idx val="4"/>
              <c:layout>
                <c:manualLayout>
                  <c:x val="-5.6741873853724811E-2"/>
                  <c:y val="-7.8532724116491939E-2"/>
                </c:manualLayout>
              </c:layout>
              <c:dLblPos val="r"/>
              <c:showLegendKey val="0"/>
              <c:showVal val="1"/>
              <c:showCatName val="0"/>
              <c:showSerName val="0"/>
              <c:showPercent val="0"/>
              <c:showBubbleSize val="0"/>
            </c:dLbl>
            <c:numFmt formatCode="#,##0_);[Red]\(#,##0\)" sourceLinked="0"/>
            <c:txPr>
              <a:bodyPr/>
              <a:lstStyle/>
              <a:p>
                <a:pPr>
                  <a:defRPr sz="900"/>
                </a:pPr>
                <a:endParaRPr lang="ja-JP"/>
              </a:p>
            </c:txPr>
            <c:dLblPos val="t"/>
            <c:showLegendKey val="0"/>
            <c:showVal val="1"/>
            <c:showCatName val="0"/>
            <c:showSerName val="0"/>
            <c:showPercent val="0"/>
            <c:showBubbleSize val="0"/>
            <c:showLeaderLines val="0"/>
          </c:dLbls>
          <c:cat>
            <c:strRef>
              <c:f>'健保委員 (2)'!$B$3:$I$3</c:f>
              <c:strCache>
                <c:ptCount val="8"/>
                <c:pt idx="0">
                  <c:v>4月</c:v>
                </c:pt>
                <c:pt idx="1">
                  <c:v>5月</c:v>
                </c:pt>
                <c:pt idx="2">
                  <c:v>6月</c:v>
                </c:pt>
                <c:pt idx="3">
                  <c:v>7月</c:v>
                </c:pt>
                <c:pt idx="4">
                  <c:v>8月</c:v>
                </c:pt>
                <c:pt idx="5">
                  <c:v>9月</c:v>
                </c:pt>
                <c:pt idx="6">
                  <c:v>10月</c:v>
                </c:pt>
                <c:pt idx="7">
                  <c:v>11月</c:v>
                </c:pt>
              </c:strCache>
            </c:strRef>
          </c:cat>
          <c:val>
            <c:numRef>
              <c:f>'健保委員 (2)'!$B$4:$I$4</c:f>
              <c:numCache>
                <c:formatCode>General</c:formatCode>
                <c:ptCount val="8"/>
                <c:pt idx="0">
                  <c:v>2994</c:v>
                </c:pt>
                <c:pt idx="1">
                  <c:v>2997</c:v>
                </c:pt>
                <c:pt idx="2">
                  <c:v>2996</c:v>
                </c:pt>
                <c:pt idx="3">
                  <c:v>3002</c:v>
                </c:pt>
                <c:pt idx="4">
                  <c:v>3006</c:v>
                </c:pt>
                <c:pt idx="5">
                  <c:v>3011</c:v>
                </c:pt>
                <c:pt idx="6">
                  <c:v>3072</c:v>
                </c:pt>
                <c:pt idx="7">
                  <c:v>3077</c:v>
                </c:pt>
              </c:numCache>
            </c:numRef>
          </c:val>
          <c:smooth val="0"/>
        </c:ser>
        <c:dLbls>
          <c:showLegendKey val="0"/>
          <c:showVal val="0"/>
          <c:showCatName val="0"/>
          <c:showSerName val="0"/>
          <c:showPercent val="0"/>
          <c:showBubbleSize val="0"/>
        </c:dLbls>
        <c:marker val="1"/>
        <c:smooth val="0"/>
        <c:axId val="171266432"/>
        <c:axId val="171267968"/>
      </c:lineChart>
      <c:catAx>
        <c:axId val="171266432"/>
        <c:scaling>
          <c:orientation val="minMax"/>
        </c:scaling>
        <c:delete val="0"/>
        <c:axPos val="b"/>
        <c:majorTickMark val="out"/>
        <c:minorTickMark val="none"/>
        <c:tickLblPos val="nextTo"/>
        <c:txPr>
          <a:bodyPr/>
          <a:lstStyle/>
          <a:p>
            <a:pPr>
              <a:defRPr sz="900">
                <a:latin typeface="HGPｺﾞｼｯｸM" panose="020B0600000000000000" pitchFamily="50" charset="-128"/>
                <a:ea typeface="HGPｺﾞｼｯｸM" panose="020B0600000000000000" pitchFamily="50" charset="-128"/>
              </a:defRPr>
            </a:pPr>
            <a:endParaRPr lang="ja-JP"/>
          </a:p>
        </c:txPr>
        <c:crossAx val="171267968"/>
        <c:crosses val="autoZero"/>
        <c:auto val="1"/>
        <c:lblAlgn val="ctr"/>
        <c:lblOffset val="100"/>
        <c:noMultiLvlLbl val="0"/>
      </c:catAx>
      <c:valAx>
        <c:axId val="171267968"/>
        <c:scaling>
          <c:orientation val="minMax"/>
        </c:scaling>
        <c:delete val="0"/>
        <c:axPos val="l"/>
        <c:majorGridlines>
          <c:spPr>
            <a:ln>
              <a:solidFill>
                <a:schemeClr val="tx1"/>
              </a:solidFill>
            </a:ln>
          </c:spPr>
        </c:majorGridlines>
        <c:numFmt formatCode="#,##0_);[Red]\(#,##0\)" sourceLinked="0"/>
        <c:majorTickMark val="out"/>
        <c:minorTickMark val="none"/>
        <c:tickLblPos val="nextTo"/>
        <c:txPr>
          <a:bodyPr/>
          <a:lstStyle/>
          <a:p>
            <a:pPr>
              <a:defRPr sz="900">
                <a:latin typeface="+mn-ea"/>
                <a:ea typeface="+mn-ea"/>
              </a:defRPr>
            </a:pPr>
            <a:endParaRPr lang="ja-JP"/>
          </a:p>
        </c:txPr>
        <c:crossAx val="171266432"/>
        <c:crosses val="autoZero"/>
        <c:crossBetween val="between"/>
      </c:valAx>
      <c:spPr>
        <a:solidFill>
          <a:schemeClr val="bg1"/>
        </a:solidFill>
      </c:spPr>
    </c:plotArea>
    <c:plotVisOnly val="1"/>
    <c:dispBlanksAs val="gap"/>
    <c:showDLblsOverMax val="0"/>
  </c:chart>
  <c:spPr>
    <a:solidFill>
      <a:srgbClr val="EAECF2"/>
    </a:solidFill>
    <a:ln>
      <a:solidFill>
        <a:schemeClr val="tx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0.00249</cdr:x>
      <cdr:y>0.04893</cdr:y>
    </cdr:from>
    <cdr:to>
      <cdr:x>0.0456</cdr:x>
      <cdr:y>0.12233</cdr:y>
    </cdr:to>
    <cdr:sp macro="" textlink="">
      <cdr:nvSpPr>
        <cdr:cNvPr id="3" name="テキスト ボックス 2"/>
        <cdr:cNvSpPr txBox="1"/>
      </cdr:nvSpPr>
      <cdr:spPr>
        <a:xfrm xmlns:a="http://schemas.openxmlformats.org/drawingml/2006/main">
          <a:off x="20824" y="144016"/>
          <a:ext cx="360040" cy="216024"/>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r>
            <a:rPr lang="ja-JP" altLang="en-US" sz="900" dirty="0" smtClean="0">
              <a:latin typeface="HGPｺﾞｼｯｸM" panose="020B0600000000000000" pitchFamily="50" charset="-128"/>
              <a:ea typeface="HGPｺﾞｼｯｸM" panose="020B0600000000000000" pitchFamily="50" charset="-128"/>
            </a:rPr>
            <a:t>（％）</a:t>
          </a:r>
          <a:endParaRPr lang="ja-JP" altLang="en-US" sz="900" dirty="0">
            <a:latin typeface="HGPｺﾞｼｯｸM" panose="020B0600000000000000" pitchFamily="50" charset="-128"/>
            <a:ea typeface="HGPｺﾞｼｯｸM" panose="020B06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0.05541</cdr:y>
    </cdr:from>
    <cdr:to>
      <cdr:x>0.13115</cdr:x>
      <cdr:y>0.1531</cdr:y>
    </cdr:to>
    <cdr:sp macro="" textlink="">
      <cdr:nvSpPr>
        <cdr:cNvPr id="2" name="テキスト ボックス 9"/>
        <cdr:cNvSpPr txBox="1"/>
      </cdr:nvSpPr>
      <cdr:spPr>
        <a:xfrm xmlns:a="http://schemas.openxmlformats.org/drawingml/2006/main">
          <a:off x="-2144688" y="144016"/>
          <a:ext cx="576064" cy="25391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1000" dirty="0" smtClean="0">
              <a:latin typeface="HGPｺﾞｼｯｸM" panose="020B0600000000000000" pitchFamily="50" charset="-128"/>
              <a:ea typeface="HGPｺﾞｼｯｸM" panose="020B0600000000000000" pitchFamily="50" charset="-128"/>
            </a:rPr>
            <a:t>（人）</a:t>
          </a:r>
          <a:endParaRPr kumimoji="1" lang="ja-JP" altLang="en-US" sz="1000" dirty="0">
            <a:latin typeface="HGPｺﾞｼｯｸM" panose="020B0600000000000000" pitchFamily="50" charset="-128"/>
            <a:ea typeface="HGPｺﾞｼｯｸM" panose="020B06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25" tIns="45712" rIns="91425" bIns="45712" rtlCol="0"/>
          <a:lstStyle>
            <a:lvl1pPr algn="r">
              <a:defRPr sz="1200"/>
            </a:lvl1pPr>
          </a:lstStyle>
          <a:p>
            <a:fld id="{7E907961-CDD2-4198-B5D8-AF3D038CCC36}" type="datetimeFigureOut">
              <a:rPr kumimoji="1" lang="ja-JP" altLang="en-US" smtClean="0"/>
              <a:t>2015/11/19</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25" tIns="45712" rIns="91425"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25" tIns="45712" rIns="91425" bIns="45712" rtlCol="0" anchor="b"/>
          <a:lstStyle>
            <a:lvl1pPr algn="r">
              <a:defRPr sz="1200"/>
            </a:lvl1pPr>
          </a:lstStyle>
          <a:p>
            <a:fld id="{3D277903-3FB7-417F-87B1-0ABCE8A50757}" type="slidenum">
              <a:rPr kumimoji="1" lang="ja-JP" altLang="en-US" smtClean="0"/>
              <a:t>‹#›</a:t>
            </a:fld>
            <a:endParaRPr kumimoji="1" lang="ja-JP" altLang="en-US"/>
          </a:p>
        </p:txBody>
      </p:sp>
    </p:spTree>
    <p:extLst>
      <p:ext uri="{BB962C8B-B14F-4D97-AF65-F5344CB8AC3E}">
        <p14:creationId xmlns:p14="http://schemas.microsoft.com/office/powerpoint/2010/main" val="26489031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kumimoji="1" lang="ja-JP" altLang="en-US" smtClean="0"/>
              <a:t>0</a:t>
            </a:fld>
            <a:endParaRPr kumimoji="1" lang="ja-JP" altLang="en-US" dirty="0"/>
          </a:p>
        </p:txBody>
      </p:sp>
    </p:spTree>
    <p:extLst>
      <p:ext uri="{BB962C8B-B14F-4D97-AF65-F5344CB8AC3E}">
        <p14:creationId xmlns:p14="http://schemas.microsoft.com/office/powerpoint/2010/main" val="4189009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9</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10</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11</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12</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13</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14</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15</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16</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17</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kumimoji="1" lang="ja-JP" altLang="en-US" smtClean="0"/>
              <a:t>1</a:t>
            </a:fld>
            <a:endParaRPr kumimoji="1" lang="ja-JP" altLang="en-US" dirty="0"/>
          </a:p>
        </p:txBody>
      </p:sp>
    </p:spTree>
    <p:extLst>
      <p:ext uri="{BB962C8B-B14F-4D97-AF65-F5344CB8AC3E}">
        <p14:creationId xmlns:p14="http://schemas.microsoft.com/office/powerpoint/2010/main" val="418900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3</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4</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5</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6</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7</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5325" y="739775"/>
            <a:ext cx="53451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277903-3FB7-417F-87B1-0ABCE8A50757}" type="slidenum">
              <a:rPr lang="ja-JP" altLang="en-US" smtClean="0">
                <a:solidFill>
                  <a:prstClr val="black"/>
                </a:solidFill>
              </a:rPr>
              <a:pPr/>
              <a:t>8</a:t>
            </a:fld>
            <a:endParaRPr lang="ja-JP" altLang="en-US" dirty="0">
              <a:solidFill>
                <a:prstClr val="black"/>
              </a:solidFill>
            </a:endParaRPr>
          </a:p>
        </p:txBody>
      </p:sp>
    </p:spTree>
    <p:extLst>
      <p:ext uri="{BB962C8B-B14F-4D97-AF65-F5344CB8AC3E}">
        <p14:creationId xmlns:p14="http://schemas.microsoft.com/office/powerpoint/2010/main" val="418900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kumimoji="1" lang="ja-JP" altLang="en-US" smtClean="0"/>
              <a:t>2015/11/19</a:t>
            </a:fld>
            <a:endParaRPr kumimoji="1" lang="ja-JP" altLang="en-US"/>
          </a:p>
        </p:txBody>
      </p:sp>
      <p:sp>
        <p:nvSpPr>
          <p:cNvPr id="8" name="Slide Number Placeholder 7"/>
          <p:cNvSpPr>
            <a:spLocks noGrp="1"/>
          </p:cNvSpPr>
          <p:nvPr>
            <p:ph type="sldNum" sz="quarter" idx="11"/>
          </p:nvPr>
        </p:nvSpPr>
        <p:spPr/>
        <p:txBody>
          <a:bodyPr/>
          <a:lstStyle/>
          <a:p>
            <a:fld id="{88DE6FA2-4F86-4750-9A4B-1B0AD087C30A}"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38471653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496192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3862976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260520681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51403134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47408907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24228226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67512720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56307534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94510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4496471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251621430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64524964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56986007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168197114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72366075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34899562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179008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70713549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307298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A8D2C19F-4240-4C7F-9652-68BB152217D0}"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309132089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72631283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026338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1B8CDE26-967C-4293-B32E-18FB4020F7B7}"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36849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B111EE7-0DA8-4F52-9DCF-1873C822BB7B}"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12544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A524E879-4513-46EA-ADFF-5DC7ADAF37A6}"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92651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4AEB77CD-86E5-4399-BB44-CDE6D6A562BD}"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353717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0E6B20B-5B7F-475A-99A7-D4C6F9A26C44}"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719763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81A7E-73FD-4C14-95F3-E62A72D47BAF}"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201663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FC7EC7-D804-4CA1-81F9-35E33B57F0F4}"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97311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609BE24-0D41-47D9-9EC2-088DEE791DB3}"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398833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C0FD41A2-846A-4852-A6BC-77692342D19D}"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62338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BE2C408-C59A-4271-94E3-71D6FD343E87}"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396766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6DB065F1-6398-4275-8581-9FF5504CBAE3}"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15064515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B5BEA1E5-BFA3-4CAD-BEF2-14A88487C0E5}"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8986204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38AFBF-A4BB-4635-AC7A-9E2E6FDD968F}"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92511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9DDC959B-210D-4432-957B-50479746761F}"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652755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D600A5B-EE3C-46E6-BE95-30118AB00B1F}"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4193700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5ED1E47-A518-4739-BA18-3972E60A9551}"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199775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552F0-364A-4ADE-A7DA-C36CD52D1500}"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49954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kumimoji="1" lang="ja-JP" altLang="en-US" smtClean="0"/>
              <a:t>2015/11/19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D5E4B6-0114-4DBC-B119-11B57BFADBF9}"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7534037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519A5DF-930A-49BB-B3B6-FF8B65A4D169}"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8345469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DEA4E04-AD2B-4851-A463-E3F7F7CCB4A0}"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4647246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D94CC5B-1846-4074-8561-04118BD8D2B4}"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0660695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591DE3E2-0857-4817-A40E-6AAA39410A0B}"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3025803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4C59FA25-E538-4E76-AAB2-0CA73F970690}"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1643657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B926F49-D4EE-4670-9826-F375444FBA2B}"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009567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D301545A-BD85-484F-B80F-11FE1844E5F9}"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19801050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BF2042B-4814-4D06-A978-ABB0800BB833}"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1813881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90E40D-88DC-4E19-A437-C24315E5F7C9}"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51587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BC062-3BD5-4CB2-B8A2-1EE1DEE03A1E}"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7202369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7AC7C9-9802-4EA1-BB76-DA64EB9F6F94}"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6056049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B5DCF9D-8304-40A0-A501-0B63F8A8013D}"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664956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D4ECB77-FD2A-4180-9D8B-0C9C7AC6D0A0}"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1480645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45538D8-AD5E-4DAD-9860-7AC37A4BE36D}"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7138404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2684867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1442167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694130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32798597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144004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kumimoji="1" lang="ja-JP" altLang="en-US" smtClean="0"/>
              <a:t>2015/11/19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3241646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853128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7175533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3666195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9151810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0634016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16149380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0680939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684270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228728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kumimoji="1" lang="ja-JP" altLang="en-US" smtClean="0"/>
              <a:t>2015/11/19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14950597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8470249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0814917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7049796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9428848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0109624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0635560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22228578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2428305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9020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kumimoji="1" lang="ja-JP" altLang="en-US" smtClean="0"/>
              <a:t>2015/11/19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87288342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8490208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1120151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83670114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6492392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561661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0898449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72841968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379741824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95563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23729493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243439743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306752497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71656187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419146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05333310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689741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0780200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4565809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85900" y="4953000"/>
            <a:ext cx="69342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8563990-7655-4176-BF32-46C3A8CA63EB}"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168552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kumimoji="1" lang="ja-JP" altLang="en-US" smtClean="0"/>
              <a:t>2015/11/19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DE6FA2-4F86-4750-9A4B-1B0AD087C30A}" type="slidenum">
              <a:rPr kumimoji="1" lang="ja-JP" altLang="en-US" smtClean="0"/>
              <a:t>‹#›</a:t>
            </a:fld>
            <a:endParaRPr kumimoji="1" lang="ja-JP"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5C1EEA38-CF2F-4A2E-8FF8-04A51006C683}"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25049335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82506" y="1371601"/>
            <a:ext cx="84201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506" y="4068764"/>
            <a:ext cx="84201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CF009B4-B788-4EAB-995D-6A84CAB38180}"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870450"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087144"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654789" y="3924300"/>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9561808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5035550" y="1600201"/>
            <a:ext cx="437515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FD79C44-AEC2-4344-8781-D50E8112F4FA}"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96240" y="1600200"/>
            <a:ext cx="4378452"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88255610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95300" y="1600200"/>
            <a:ext cx="437687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035550" y="1600200"/>
            <a:ext cx="437859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EE81CC20-2677-44F2-A00E-07BBA89E4A9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95300" y="2212848"/>
            <a:ext cx="4378452"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5061966" y="2212849"/>
            <a:ext cx="4378452"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164695510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C3D6F4B-AD1A-42F2-85A8-1A039FC3E047}"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8927032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956D-479F-4A8F-89ED-B060D3C0C7E8}"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92247491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0"/>
            <a:ext cx="3259006"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79066" y="273051"/>
            <a:ext cx="541218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99345" y="2438401"/>
            <a:ext cx="3259006"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6AABCE6-40AB-4D91-A245-9789EEC1A74D}"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94079911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819541" y="228600"/>
            <a:ext cx="6187809"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33803" y="1143000"/>
            <a:ext cx="655928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819541" y="5810250"/>
            <a:ext cx="6187809"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86AE30-E68C-4A57-89B6-A905491823E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36996420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FC787C-44B8-4502-BDEA-7A92DFDF6DF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82932833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E957F1D-9CE3-45D8-9AC3-F7FA45F6833C}"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71336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kumimoji="1" lang="ja-JP" altLang="en-US" smtClean="0"/>
              <a:t>2015/11/19</a:t>
            </a:fld>
            <a:endParaRPr kumimoji="1" lang="ja-JP" altLang="en-US"/>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1" lang="ja-JP" altLang="en-US"/>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kumimoji="1" lang="ja-JP" altLang="en-US" smtClean="0"/>
              <a:t>‹#›</a:t>
            </a:fld>
            <a:endParaRPr kumimoji="1" lang="ja-JP" altLang="en-US"/>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56791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85941477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C2C3716-8D58-4E1B-A7C4-3464513EBA2B}"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9264050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7EC02E8-39D7-4E2B-881D-144121C57EA1}"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735864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EDD95FD-2620-4E51-8D57-B62C90905724}" type="datetime1">
              <a:rPr lang="ja-JP" altLang="en-US" smtClean="0">
                <a:solidFill>
                  <a:prstClr val="black">
                    <a:lumMod val="65000"/>
                    <a:lumOff val="35000"/>
                  </a:prstClr>
                </a:solidFill>
              </a:r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228262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5351045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99880832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7786538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9268889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0"/>
            <a:ext cx="89154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893627" y="6356351"/>
            <a:ext cx="2259806"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C1E9A63-CF02-42C8-BE3B-1D1687B6465E}" type="datetime1">
              <a:rPr lang="ja-JP" altLang="en-US" smtClean="0">
                <a:solidFill>
                  <a:prstClr val="black">
                    <a:lumMod val="65000"/>
                    <a:lumOff val="35000"/>
                  </a:prstClr>
                </a:solidFill>
              </a:rPr>
              <a:pPr/>
              <a:t>2015/11/19</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714096" y="6356351"/>
            <a:ext cx="3085306"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DE6FA2-4F86-4750-9A4B-1B0AD087C30A}"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9162574"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616546"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77211094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4528" y="836712"/>
            <a:ext cx="8420100" cy="2167882"/>
          </a:xfrm>
        </p:spPr>
        <p:txBody>
          <a:bodyPr>
            <a:normAutofit/>
          </a:bodyPr>
          <a:lstStyle/>
          <a:p>
            <a:r>
              <a:rPr kumimoji="1" lang="ja-JP" altLang="en-US" sz="3600" dirty="0" smtClean="0">
                <a:latin typeface="HGP創英角ｺﾞｼｯｸUB" panose="020B0900000000000000" pitchFamily="50" charset="-128"/>
                <a:ea typeface="HGP創英角ｺﾞｼｯｸUB" panose="020B0900000000000000" pitchFamily="50" charset="-128"/>
              </a:rPr>
              <a:t>第</a:t>
            </a:r>
            <a:r>
              <a:rPr kumimoji="1" lang="en-US" altLang="ja-JP" sz="3600" dirty="0" smtClean="0">
                <a:latin typeface="HGP創英角ｺﾞｼｯｸUB" panose="020B0900000000000000" pitchFamily="50" charset="-128"/>
                <a:ea typeface="HGP創英角ｺﾞｼｯｸUB" panose="020B0900000000000000" pitchFamily="50" charset="-128"/>
              </a:rPr>
              <a:t>45</a:t>
            </a:r>
            <a:r>
              <a:rPr kumimoji="1" lang="ja-JP" altLang="en-US" sz="3600" dirty="0" smtClean="0">
                <a:latin typeface="HGP創英角ｺﾞｼｯｸUB" panose="020B0900000000000000" pitchFamily="50" charset="-128"/>
                <a:ea typeface="HGP創英角ｺﾞｼｯｸUB" panose="020B0900000000000000" pitchFamily="50" charset="-128"/>
              </a:rPr>
              <a:t>回　岡山支部評議会資料</a:t>
            </a:r>
            <a:endParaRPr kumimoji="1" lang="ja-JP" altLang="en-US" sz="36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950249" y="3224809"/>
            <a:ext cx="7716857" cy="1572343"/>
          </a:xfrm>
        </p:spPr>
        <p:txBody>
          <a:bodyPr>
            <a:normAutofit/>
          </a:bodyPr>
          <a:lstStyle/>
          <a:p>
            <a:pPr algn="l"/>
            <a:r>
              <a:rPr kumimoji="1" lang="ja-JP" altLang="en-US" dirty="0" smtClean="0">
                <a:latin typeface="HGP創英角ｺﾞｼｯｸUB" panose="020B0900000000000000" pitchFamily="50" charset="-128"/>
                <a:ea typeface="HGP創英角ｺﾞｼｯｸUB" panose="020B0900000000000000" pitchFamily="50" charset="-128"/>
              </a:rPr>
              <a:t>１．平成</a:t>
            </a:r>
            <a:r>
              <a:rPr kumimoji="1" lang="en-US" altLang="ja-JP" dirty="0" smtClean="0">
                <a:latin typeface="HGP創英角ｺﾞｼｯｸUB" panose="020B0900000000000000" pitchFamily="50" charset="-128"/>
                <a:ea typeface="HGP創英角ｺﾞｼｯｸUB" panose="020B0900000000000000" pitchFamily="50" charset="-128"/>
              </a:rPr>
              <a:t>27</a:t>
            </a:r>
            <a:r>
              <a:rPr kumimoji="1" lang="ja-JP" altLang="en-US" dirty="0" smtClean="0">
                <a:latin typeface="HGP創英角ｺﾞｼｯｸUB" panose="020B0900000000000000" pitchFamily="50" charset="-128"/>
                <a:ea typeface="HGP創英角ｺﾞｼｯｸUB" panose="020B0900000000000000" pitchFamily="50" charset="-128"/>
              </a:rPr>
              <a:t>年度岡山支部事業実施状況について</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l"/>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．岡山支部事業の課題と今後の方向性について</a:t>
            </a:r>
            <a:endParaRPr lang="en-US" altLang="ja-JP" dirty="0" smtClean="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8151355" y="332656"/>
            <a:ext cx="1404156"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HGP創英角ｺﾞｼｯｸUB" panose="020B0900000000000000" pitchFamily="50" charset="-128"/>
                <a:ea typeface="HGP創英角ｺﾞｼｯｸUB" panose="020B0900000000000000" pitchFamily="50" charset="-128"/>
              </a:rPr>
              <a:t>資　料</a:t>
            </a:r>
            <a:endParaRPr kumimoji="1" lang="ja-JP" altLang="en-US" sz="2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2378714" y="5301208"/>
            <a:ext cx="5226581" cy="468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平成</a:t>
            </a:r>
            <a:r>
              <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rPr>
              <a:t>27</a:t>
            </a: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11</a:t>
            </a: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月</a:t>
            </a:r>
            <a:r>
              <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rPr>
              <a:t>20</a:t>
            </a: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日（金）</a:t>
            </a:r>
            <a:endPar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1026" name="Picture 2" descr="\\p81ns22\p81v0204\users\20001344\Desktop\仲山\★07その他資料\ロゴデータ_JPEG\各支部ロゴ_シンボルマーク_横_URL無\y_okayama.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764" y="5769260"/>
            <a:ext cx="3892472" cy="465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280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9384754" y="6356351"/>
            <a:ext cx="608806" cy="365125"/>
          </a:xfrm>
        </p:spPr>
        <p:txBody>
          <a:bodyPr/>
          <a:lstStyle/>
          <a:p>
            <a:fld id="{88DE6FA2-4F86-4750-9A4B-1B0AD087C30A}" type="slidenum">
              <a:rPr lang="ja-JP" altLang="en-US" smtClean="0">
                <a:solidFill>
                  <a:prstClr val="black">
                    <a:lumMod val="65000"/>
                    <a:lumOff val="35000"/>
                  </a:prstClr>
                </a:solidFill>
              </a:rPr>
              <a:pPr/>
              <a:t>9</a:t>
            </a:fld>
            <a:endParaRPr lang="ja-JP" altLang="en-US" dirty="0">
              <a:solidFill>
                <a:prstClr val="black">
                  <a:lumMod val="65000"/>
                  <a:lumOff val="3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657127075"/>
              </p:ext>
            </p:extLst>
          </p:nvPr>
        </p:nvGraphicFramePr>
        <p:xfrm>
          <a:off x="490438" y="692697"/>
          <a:ext cx="8856984" cy="5855869"/>
        </p:xfrm>
        <a:graphic>
          <a:graphicData uri="http://schemas.openxmlformats.org/drawingml/2006/table">
            <a:tbl>
              <a:tblPr firstRow="1" bandRow="1">
                <a:tableStyleId>{5C22544A-7EE6-4342-B048-85BDC9FD1C3A}</a:tableStyleId>
              </a:tblPr>
              <a:tblGrid>
                <a:gridCol w="424632"/>
                <a:gridCol w="3575663"/>
                <a:gridCol w="4856689"/>
              </a:tblGrid>
              <a:tr h="253606">
                <a:tc>
                  <a:txBody>
                    <a:bodyPr/>
                    <a:lstStyle/>
                    <a:p>
                      <a:endParaRPr lang="en-US" altLang="ja-JP" sz="12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281784">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14</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効果的なレセプト点検の推進</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p>
                  </a:txBody>
                  <a:tcPr>
                    <a:solidFill>
                      <a:schemeClr val="tx2">
                        <a:lumMod val="40000"/>
                        <a:lumOff val="60000"/>
                      </a:schemeClr>
                    </a:solidFill>
                  </a:tcPr>
                </a:tc>
              </a:tr>
              <a:tr h="2517223">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marR="36000">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r h="2759526">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txBody>
                  <a:tcPr marR="36000">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sp>
        <p:nvSpPr>
          <p:cNvPr id="7" name="テキスト ボックス 6"/>
          <p:cNvSpPr txBox="1"/>
          <p:nvPr/>
        </p:nvSpPr>
        <p:spPr>
          <a:xfrm>
            <a:off x="416496" y="332656"/>
            <a:ext cx="4174529" cy="369332"/>
          </a:xfrm>
          <a:prstGeom prst="rect">
            <a:avLst/>
          </a:prstGeom>
          <a:noFill/>
        </p:spPr>
        <p:txBody>
          <a:bodyPr wrap="square" rtlCol="0">
            <a:spAutoFit/>
          </a:bodyPr>
          <a:lstStyle/>
          <a:p>
            <a:r>
              <a:rPr lang="ja-JP" altLang="en-US" dirty="0">
                <a:solidFill>
                  <a:prstClr val="black"/>
                </a:solidFill>
                <a:latin typeface="HGPｺﾞｼｯｸM" panose="020B0600000000000000" pitchFamily="50" charset="-128"/>
                <a:ea typeface="HGPｺﾞｼｯｸM" panose="020B0600000000000000" pitchFamily="50" charset="-128"/>
              </a:rPr>
              <a:t>　</a:t>
            </a:r>
            <a:r>
              <a:rPr lang="en-US" altLang="ja-JP" dirty="0" smtClean="0">
                <a:solidFill>
                  <a:prstClr val="black"/>
                </a:solidFill>
                <a:latin typeface="HGPｺﾞｼｯｸM" panose="020B0600000000000000" pitchFamily="50" charset="-128"/>
                <a:ea typeface="HGPｺﾞｼｯｸM" panose="020B0600000000000000" pitchFamily="50" charset="-128"/>
              </a:rPr>
              <a:t>(</a:t>
            </a:r>
            <a:r>
              <a:rPr lang="ja-JP" altLang="en-US" dirty="0" smtClean="0">
                <a:solidFill>
                  <a:prstClr val="black"/>
                </a:solidFill>
                <a:latin typeface="HGPｺﾞｼｯｸM" panose="020B0600000000000000" pitchFamily="50" charset="-128"/>
                <a:ea typeface="HGPｺﾞｼｯｸM" panose="020B0600000000000000" pitchFamily="50" charset="-128"/>
              </a:rPr>
              <a:t>３</a:t>
            </a:r>
            <a:r>
              <a:rPr lang="en-US" altLang="ja-JP" dirty="0" smtClean="0">
                <a:solidFill>
                  <a:prstClr val="black"/>
                </a:solidFill>
                <a:latin typeface="HGPｺﾞｼｯｸM" panose="020B0600000000000000" pitchFamily="50" charset="-128"/>
                <a:ea typeface="HGPｺﾞｼｯｸM" panose="020B0600000000000000" pitchFamily="50" charset="-128"/>
              </a:rPr>
              <a:t>) </a:t>
            </a:r>
            <a:r>
              <a:rPr lang="ja-JP" altLang="en-US" dirty="0" smtClean="0">
                <a:solidFill>
                  <a:prstClr val="black"/>
                </a:solidFill>
                <a:latin typeface="HGPｺﾞｼｯｸM" panose="020B0600000000000000" pitchFamily="50" charset="-128"/>
                <a:ea typeface="HGPｺﾞｼｯｸM" panose="020B0600000000000000" pitchFamily="50" charset="-128"/>
              </a:rPr>
              <a:t>レセプトグループ関係</a:t>
            </a:r>
            <a:endParaRPr lang="ja-JP" altLang="en-US" dirty="0">
              <a:solidFill>
                <a:prstClr val="black"/>
              </a:solidFill>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4448944" y="3861048"/>
            <a:ext cx="4896544" cy="646331"/>
          </a:xfrm>
          <a:prstGeom prst="rect">
            <a:avLst/>
          </a:prstGeom>
          <a:noFill/>
        </p:spPr>
        <p:txBody>
          <a:bodyPr wrap="square" rtlCol="0">
            <a:spAutoFit/>
          </a:bodyPr>
          <a:lstStyle/>
          <a:p>
            <a:r>
              <a:rPr lang="ja-JP" altLang="en-US" sz="1200" dirty="0">
                <a:latin typeface="HGPｺﾞｼｯｸM" panose="020B0600000000000000" pitchFamily="50" charset="-128"/>
                <a:ea typeface="HGPｺﾞｼｯｸM" panose="020B0600000000000000" pitchFamily="50" charset="-128"/>
              </a:rPr>
              <a:t>○</a:t>
            </a:r>
            <a:r>
              <a:rPr lang="ja-JP" altLang="en-US" sz="1200" dirty="0" smtClean="0">
                <a:latin typeface="HGPｺﾞｼｯｸM" panose="020B0600000000000000" pitchFamily="50" charset="-128"/>
                <a:ea typeface="HGPｺﾞｼｯｸM" panose="020B0600000000000000" pitchFamily="50" charset="-128"/>
              </a:rPr>
              <a:t>資格</a:t>
            </a:r>
            <a:r>
              <a:rPr lang="ja-JP" altLang="en-US" sz="1200" dirty="0">
                <a:latin typeface="HGPｺﾞｼｯｸM" panose="020B0600000000000000" pitchFamily="50" charset="-128"/>
                <a:ea typeface="HGPｺﾞｼｯｸM" panose="020B0600000000000000" pitchFamily="50" charset="-128"/>
              </a:rPr>
              <a:t>喪失後及び扶養認定外者など、資格のない期間中での受診の</a:t>
            </a:r>
            <a:r>
              <a:rPr lang="ja-JP" altLang="en-US" sz="1200" dirty="0" smtClean="0">
                <a:latin typeface="HGPｺﾞｼｯｸM" panose="020B0600000000000000" pitchFamily="50" charset="-128"/>
                <a:ea typeface="HGPｺﾞｼｯｸM" panose="020B0600000000000000" pitchFamily="50" charset="-128"/>
              </a:rPr>
              <a:t>有無</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等</a:t>
            </a:r>
            <a:r>
              <a:rPr lang="ja-JP" altLang="en-US" sz="1200" dirty="0">
                <a:latin typeface="HGPｺﾞｼｯｸM" panose="020B0600000000000000" pitchFamily="50" charset="-128"/>
                <a:ea typeface="HGPｺﾞｼｯｸM" panose="020B0600000000000000" pitchFamily="50" charset="-128"/>
              </a:rPr>
              <a:t>を全件点検の上、医療機関への返戻又は加入者への返納措置を</a:t>
            </a:r>
            <a:r>
              <a:rPr lang="ja-JP" altLang="en-US" sz="1200" dirty="0" smtClean="0">
                <a:latin typeface="HGPｺﾞｼｯｸM" panose="020B0600000000000000" pitchFamily="50" charset="-128"/>
                <a:ea typeface="HGPｺﾞｼｯｸM" panose="020B0600000000000000" pitchFamily="50" charset="-128"/>
              </a:rPr>
              <a:t>継続　　</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的</a:t>
            </a:r>
            <a:r>
              <a:rPr lang="ja-JP" altLang="en-US" sz="1200" dirty="0">
                <a:latin typeface="HGPｺﾞｼｯｸM" panose="020B0600000000000000" pitchFamily="50" charset="-128"/>
                <a:ea typeface="HGPｺﾞｼｯｸM" panose="020B0600000000000000" pitchFamily="50" charset="-128"/>
              </a:rPr>
              <a:t>に</a:t>
            </a:r>
            <a:r>
              <a:rPr lang="ja-JP" altLang="en-US" sz="1200" dirty="0" smtClean="0">
                <a:latin typeface="HGPｺﾞｼｯｸM" panose="020B0600000000000000" pitchFamily="50" charset="-128"/>
                <a:ea typeface="HGPｺﾞｼｯｸM" panose="020B0600000000000000" pitchFamily="50" charset="-128"/>
              </a:rPr>
              <a:t>実施しています。</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4497735" y="1268760"/>
            <a:ext cx="4919761" cy="738664"/>
          </a:xfrm>
          <a:prstGeom prst="rect">
            <a:avLst/>
          </a:prstGeom>
          <a:noFill/>
        </p:spPr>
        <p:txBody>
          <a:bodyPr wrap="square" rtlCol="0">
            <a:spAutoFit/>
          </a:bodyPr>
          <a:lstStyle/>
          <a:p>
            <a:r>
              <a:rPr lang="ja-JP" altLang="en-US" sz="1200" dirty="0" smtClean="0">
                <a:latin typeface="HGPｺﾞｼｯｸM" panose="020B0600000000000000" pitchFamily="50" charset="-128"/>
                <a:ea typeface="HGPｺﾞｼｯｸM" panose="020B0600000000000000" pitchFamily="50" charset="-128"/>
              </a:rPr>
              <a:t>○勉強会・研修の実施により点検員全員のスキルアップを図っています。</a:t>
            </a:r>
            <a:endParaRPr lang="en-US" altLang="ja-JP" sz="1200" dirty="0" smtClean="0">
              <a:latin typeface="HGPｺﾞｼｯｸM" panose="020B0600000000000000" pitchFamily="50" charset="-128"/>
              <a:ea typeface="HGPｺﾞｼｯｸM" panose="020B0600000000000000" pitchFamily="50" charset="-128"/>
            </a:endParaRPr>
          </a:p>
          <a:p>
            <a:endParaRPr lang="en-US" altLang="ja-JP" sz="600" dirty="0">
              <a:latin typeface="HGPｺﾞｼｯｸM" panose="020B0600000000000000" pitchFamily="50" charset="-128"/>
              <a:ea typeface="HGPｺﾞｼｯｸM" panose="020B0600000000000000" pitchFamily="50" charset="-128"/>
            </a:endParaRPr>
          </a:p>
          <a:p>
            <a:r>
              <a:rPr lang="ja-JP" altLang="en-US" sz="1200" dirty="0" smtClean="0">
                <a:latin typeface="HGPｺﾞｼｯｸM" panose="020B0600000000000000" pitchFamily="50" charset="-128"/>
                <a:ea typeface="HGPｺﾞｼｯｸM" panose="020B0600000000000000" pitchFamily="50" charset="-128"/>
              </a:rPr>
              <a:t>○勉強会・研修では他支部の点検事例や、支払基金審査医師による「医</a:t>
            </a:r>
            <a:endParaRPr lang="en-US" altLang="ja-JP" sz="1200" dirty="0" smtClean="0">
              <a:latin typeface="HGPｺﾞｼｯｸM" panose="020B0600000000000000" pitchFamily="50" charset="-128"/>
              <a:ea typeface="HGPｺﾞｼｯｸM" panose="020B0600000000000000" pitchFamily="50" charset="-128"/>
            </a:endParaRPr>
          </a:p>
          <a:p>
            <a:r>
              <a:rPr lang="en-US" altLang="ja-JP" sz="1200" dirty="0">
                <a:latin typeface="HGPｺﾞｼｯｸM" panose="020B0600000000000000" pitchFamily="50" charset="-128"/>
                <a:ea typeface="HGPｺﾞｼｯｸM" panose="020B0600000000000000" pitchFamily="50" charset="-128"/>
              </a:rPr>
              <a:t> </a:t>
            </a:r>
            <a:r>
              <a:rPr lang="en-US" altLang="ja-JP" sz="12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学的な観点」からの</a:t>
            </a:r>
            <a:r>
              <a:rPr lang="ja-JP" altLang="en-US" sz="1200" dirty="0">
                <a:latin typeface="HGPｺﾞｼｯｸM" panose="020B0600000000000000" pitchFamily="50" charset="-128"/>
                <a:ea typeface="HGPｺﾞｼｯｸM" panose="020B0600000000000000" pitchFamily="50" charset="-128"/>
              </a:rPr>
              <a:t>審査</a:t>
            </a:r>
            <a:r>
              <a:rPr lang="ja-JP" altLang="en-US" sz="1200" dirty="0" smtClean="0">
                <a:latin typeface="HGPｺﾞｼｯｸM" panose="020B0600000000000000" pitchFamily="50" charset="-128"/>
                <a:ea typeface="HGPｺﾞｼｯｸM" panose="020B0600000000000000" pitchFamily="50" charset="-128"/>
              </a:rPr>
              <a:t>事例を学んでスキルアップを図っています。</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903834" y="1303855"/>
            <a:ext cx="3593901" cy="276999"/>
          </a:xfrm>
          <a:prstGeom prst="rect">
            <a:avLst/>
          </a:prstGeom>
          <a:noFill/>
        </p:spPr>
        <p:txBody>
          <a:bodyPr wrap="square" rtlCol="0">
            <a:spAutoFit/>
          </a:bodyPr>
          <a:lstStyle/>
          <a:p>
            <a:r>
              <a:rPr kumimoji="1" lang="ja-JP" altLang="en-US" sz="1200" dirty="0" smtClean="0">
                <a:latin typeface="HGPｺﾞｼｯｸM" panose="020B0600000000000000" pitchFamily="50" charset="-128"/>
                <a:ea typeface="HGPｺﾞｼｯｸM" panose="020B0600000000000000" pitchFamily="50" charset="-128"/>
              </a:rPr>
              <a:t>○内容点検</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952625" y="3861048"/>
            <a:ext cx="3593901" cy="276999"/>
          </a:xfrm>
          <a:prstGeom prst="rect">
            <a:avLst/>
          </a:prstGeom>
          <a:noFill/>
        </p:spPr>
        <p:txBody>
          <a:bodyPr wrap="square" rtlCol="0">
            <a:spAutoFit/>
          </a:bodyPr>
          <a:lstStyle/>
          <a:p>
            <a:r>
              <a:rPr kumimoji="1" lang="ja-JP" altLang="en-US" sz="1200" dirty="0" smtClean="0">
                <a:latin typeface="HGPｺﾞｼｯｸM" panose="020B0600000000000000" pitchFamily="50" charset="-128"/>
                <a:ea typeface="HGPｺﾞｼｯｸM" panose="020B0600000000000000" pitchFamily="50" charset="-128"/>
              </a:rPr>
              <a:t>○資格点検</a:t>
            </a:r>
            <a:endParaRPr kumimoji="1" lang="ja-JP" altLang="en-US" sz="1200" dirty="0">
              <a:latin typeface="HGPｺﾞｼｯｸM" panose="020B0600000000000000" pitchFamily="50" charset="-128"/>
              <a:ea typeface="HGPｺﾞｼｯｸM" panose="020B0600000000000000" pitchFamily="50" charset="-128"/>
            </a:endParaRPr>
          </a:p>
        </p:txBody>
      </p:sp>
      <p:sp>
        <p:nvSpPr>
          <p:cNvPr id="23" name="テキスト ボックス 22"/>
          <p:cNvSpPr txBox="1"/>
          <p:nvPr/>
        </p:nvSpPr>
        <p:spPr>
          <a:xfrm>
            <a:off x="1049883" y="2564904"/>
            <a:ext cx="2907754" cy="900246"/>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内容点検」</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レセプトにおける診療・検査・投薬等の診療内容に</a:t>
            </a:r>
            <a:r>
              <a:rPr lang="ja-JP" altLang="en-US" sz="1050" dirty="0">
                <a:latin typeface="HGPｺﾞｼｯｸM" panose="020B0600000000000000" pitchFamily="50" charset="-128"/>
                <a:ea typeface="HGPｺﾞｼｯｸM" panose="020B0600000000000000" pitchFamily="50" charset="-128"/>
              </a:rPr>
              <a:t>係る</a:t>
            </a:r>
            <a:r>
              <a:rPr lang="ja-JP" altLang="en-US" sz="1050" dirty="0" smtClean="0">
                <a:latin typeface="HGPｺﾞｼｯｸM" panose="020B0600000000000000" pitchFamily="50" charset="-128"/>
                <a:ea typeface="HGPｺﾞｼｯｸM" panose="020B0600000000000000" pitchFamily="50" charset="-128"/>
              </a:rPr>
              <a:t>点検をします。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医療</a:t>
            </a:r>
            <a:r>
              <a:rPr lang="ja-JP" altLang="en-US" sz="1050" dirty="0" smtClean="0">
                <a:latin typeface="HGPｺﾞｼｯｸM" panose="020B0600000000000000" pitchFamily="50" charset="-128"/>
                <a:ea typeface="HGPｺﾞｼｯｸM" panose="020B0600000000000000" pitchFamily="50" charset="-128"/>
              </a:rPr>
              <a:t>機関にレセプトを返戻した金額や、請求金額が減額となった金額を点検効果額としています。</a:t>
            </a:r>
            <a:endParaRPr lang="ja-JP" altLang="en-US" sz="1050"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1037134" y="5089322"/>
            <a:ext cx="2907754" cy="900246"/>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資格点検」</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被保険者等の資格の有無等に係る点検をします。資格が無いとみなされ、医療機関にレセプトを返戻、または加入者への返納措置を実施した金額を資格点検効果額としています。</a:t>
            </a:r>
            <a:endParaRPr lang="ja-JP" altLang="en-US" sz="1050" dirty="0">
              <a:latin typeface="HGPｺﾞｼｯｸM" panose="020B0600000000000000" pitchFamily="50" charset="-128"/>
              <a:ea typeface="HGPｺﾞｼｯｸM" panose="020B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190210346"/>
              </p:ext>
            </p:extLst>
          </p:nvPr>
        </p:nvGraphicFramePr>
        <p:xfrm>
          <a:off x="1068828" y="1638092"/>
          <a:ext cx="2592290" cy="767212"/>
        </p:xfrm>
        <a:graphic>
          <a:graphicData uri="http://schemas.openxmlformats.org/drawingml/2006/table">
            <a:tbl>
              <a:tblPr firstRow="1" bandRow="1">
                <a:tableStyleId>{5C22544A-7EE6-4342-B048-85BDC9FD1C3A}</a:tableStyleId>
              </a:tblPr>
              <a:tblGrid>
                <a:gridCol w="518458"/>
                <a:gridCol w="518458"/>
                <a:gridCol w="518458"/>
                <a:gridCol w="518458"/>
                <a:gridCol w="518458"/>
              </a:tblGrid>
              <a:tr h="211790">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被保険者１人当たり内容点検目標効果額（円）</a:t>
                      </a:r>
                      <a:endParaRPr kumimoji="1" lang="ja-JP" altLang="en-US" sz="1000" dirty="0">
                        <a:latin typeface="HGPｺﾞｼｯｸM" panose="020B0600000000000000" pitchFamily="50" charset="-128"/>
                        <a:ea typeface="HGPｺﾞｼｯｸM" panose="020B0600000000000000" pitchFamily="50" charset="-128"/>
                      </a:endParaRPr>
                    </a:p>
                  </a:txBody>
                  <a:tcPr marR="0"/>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69227">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marT="36000" marB="36000" anchor="ctr">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149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220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299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186910496"/>
              </p:ext>
            </p:extLst>
          </p:nvPr>
        </p:nvGraphicFramePr>
        <p:xfrm>
          <a:off x="1050305" y="4168805"/>
          <a:ext cx="2592290" cy="767212"/>
        </p:xfrm>
        <a:graphic>
          <a:graphicData uri="http://schemas.openxmlformats.org/drawingml/2006/table">
            <a:tbl>
              <a:tblPr firstRow="1" bandRow="1">
                <a:tableStyleId>{5C22544A-7EE6-4342-B048-85BDC9FD1C3A}</a:tableStyleId>
              </a:tblPr>
              <a:tblGrid>
                <a:gridCol w="518458"/>
                <a:gridCol w="518458"/>
                <a:gridCol w="518458"/>
                <a:gridCol w="518458"/>
                <a:gridCol w="518458"/>
              </a:tblGrid>
              <a:tr h="21179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PｺﾞｼｯｸM" panose="020B0600000000000000" pitchFamily="50" charset="-128"/>
                          <a:ea typeface="HGPｺﾞｼｯｸM" panose="020B0600000000000000" pitchFamily="50" charset="-128"/>
                        </a:rPr>
                        <a:t>被保険者１人当たり資格点検目標効果額（円）</a:t>
                      </a:r>
                    </a:p>
                  </a:txBody>
                  <a:tcPr marR="0"/>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69227">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marT="36000" marB="36000" anchor="ctr">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486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999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1,653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2,100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811107442"/>
              </p:ext>
            </p:extLst>
          </p:nvPr>
        </p:nvGraphicFramePr>
        <p:xfrm>
          <a:off x="4592959" y="2492896"/>
          <a:ext cx="4608513" cy="929640"/>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3105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被保険者１人当たり内容点検効果額（件）</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11015">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114</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80.6</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76.7</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1487236081"/>
              </p:ext>
            </p:extLst>
          </p:nvPr>
        </p:nvGraphicFramePr>
        <p:xfrm>
          <a:off x="4591025" y="5019640"/>
          <a:ext cx="4608513" cy="929640"/>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3105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被保険者１人当たり資格点検効果額（件）</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11015">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191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426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240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205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209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1,080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87.7</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108.1</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r>
            </a:tbl>
          </a:graphicData>
        </a:graphic>
      </p:graphicFrame>
    </p:spTree>
    <p:extLst>
      <p:ext uri="{BB962C8B-B14F-4D97-AF65-F5344CB8AC3E}">
        <p14:creationId xmlns:p14="http://schemas.microsoft.com/office/powerpoint/2010/main" val="1964173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9384754" y="6356351"/>
            <a:ext cx="608806" cy="365125"/>
          </a:xfrm>
        </p:spPr>
        <p:txBody>
          <a:bodyPr/>
          <a:lstStyle/>
          <a:p>
            <a:fld id="{88DE6FA2-4F86-4750-9A4B-1B0AD087C30A}" type="slidenum">
              <a:rPr lang="ja-JP" altLang="en-US" smtClean="0">
                <a:solidFill>
                  <a:prstClr val="black">
                    <a:lumMod val="65000"/>
                    <a:lumOff val="35000"/>
                  </a:prstClr>
                </a:solidFill>
              </a:rPr>
              <a:pPr/>
              <a:t>10</a:t>
            </a:fld>
            <a:endParaRPr lang="ja-JP" altLang="en-US" dirty="0">
              <a:solidFill>
                <a:prstClr val="black">
                  <a:lumMod val="65000"/>
                  <a:lumOff val="3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2628452941"/>
              </p:ext>
            </p:extLst>
          </p:nvPr>
        </p:nvGraphicFramePr>
        <p:xfrm>
          <a:off x="490438" y="476672"/>
          <a:ext cx="8856984" cy="5902698"/>
        </p:xfrm>
        <a:graphic>
          <a:graphicData uri="http://schemas.openxmlformats.org/drawingml/2006/table">
            <a:tbl>
              <a:tblPr firstRow="1" bandRow="1">
                <a:tableStyleId>{5C22544A-7EE6-4342-B048-85BDC9FD1C3A}</a:tableStyleId>
              </a:tblPr>
              <a:tblGrid>
                <a:gridCol w="424632"/>
                <a:gridCol w="3575663"/>
                <a:gridCol w="4856689"/>
              </a:tblGrid>
              <a:tr h="219941">
                <a:tc>
                  <a:txBody>
                    <a:bodyPr/>
                    <a:lstStyle/>
                    <a:p>
                      <a:endParaRPr lang="en-US" altLang="ja-JP" sz="12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2894032">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marR="36000">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r h="2734346">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○多受診者に対する適正受診への取り組み</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marR="36000">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sp>
        <p:nvSpPr>
          <p:cNvPr id="16" name="テキスト ボックス 15"/>
          <p:cNvSpPr txBox="1"/>
          <p:nvPr/>
        </p:nvSpPr>
        <p:spPr>
          <a:xfrm>
            <a:off x="4448944" y="836712"/>
            <a:ext cx="4800153" cy="461665"/>
          </a:xfrm>
          <a:prstGeom prst="rect">
            <a:avLst/>
          </a:prstGeom>
          <a:noFill/>
        </p:spPr>
        <p:txBody>
          <a:bodyPr wrap="square" rtlCol="0">
            <a:spAutoFit/>
          </a:bodyPr>
          <a:lstStyle/>
          <a:p>
            <a:r>
              <a:rPr lang="ja-JP" altLang="en-US" sz="1200" dirty="0">
                <a:solidFill>
                  <a:prstClr val="black"/>
                </a:solidFill>
                <a:latin typeface="HGPｺﾞｼｯｸM" panose="020B0600000000000000" pitchFamily="50" charset="-128"/>
                <a:ea typeface="HGPｺﾞｼｯｸM" panose="020B0600000000000000" pitchFamily="50" charset="-128"/>
              </a:rPr>
              <a:t>○</a:t>
            </a:r>
            <a:r>
              <a:rPr lang="ja-JP" altLang="en-US" sz="1200" dirty="0" smtClean="0">
                <a:solidFill>
                  <a:prstClr val="black"/>
                </a:solidFill>
                <a:latin typeface="HGPｺﾞｼｯｸM" panose="020B0600000000000000" pitchFamily="50" charset="-128"/>
                <a:ea typeface="HGPｺﾞｼｯｸM" panose="020B0600000000000000" pitchFamily="50" charset="-128"/>
              </a:rPr>
              <a:t>負傷</a:t>
            </a:r>
            <a:r>
              <a:rPr lang="ja-JP" altLang="en-US" sz="1200" dirty="0">
                <a:solidFill>
                  <a:prstClr val="black"/>
                </a:solidFill>
                <a:latin typeface="HGPｺﾞｼｯｸM" panose="020B0600000000000000" pitchFamily="50" charset="-128"/>
                <a:ea typeface="HGPｺﾞｼｯｸM" panose="020B0600000000000000" pitchFamily="50" charset="-128"/>
              </a:rPr>
              <a:t>原因の未回答者に対する再照会及び再々照会等を継続的に</a:t>
            </a:r>
            <a:r>
              <a:rPr lang="ja-JP" altLang="en-US" sz="1200" dirty="0" smtClean="0">
                <a:solidFill>
                  <a:prstClr val="black"/>
                </a:solidFill>
                <a:latin typeface="HGPｺﾞｼｯｸM" panose="020B0600000000000000" pitchFamily="50" charset="-128"/>
                <a:ea typeface="HGPｺﾞｼｯｸM" panose="020B0600000000000000" pitchFamily="50" charset="-128"/>
              </a:rPr>
              <a:t>実施</a:t>
            </a:r>
            <a:endParaRPr lang="en-US" altLang="ja-JP" sz="12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200" dirty="0">
                <a:solidFill>
                  <a:prstClr val="black"/>
                </a:solidFill>
                <a:latin typeface="HGPｺﾞｼｯｸM" panose="020B0600000000000000" pitchFamily="50" charset="-128"/>
                <a:ea typeface="HGPｺﾞｼｯｸM" panose="020B0600000000000000" pitchFamily="50" charset="-128"/>
              </a:rPr>
              <a:t>　</a:t>
            </a:r>
            <a:r>
              <a:rPr lang="ja-JP" altLang="en-US" sz="1200" dirty="0" smtClean="0">
                <a:solidFill>
                  <a:prstClr val="black"/>
                </a:solidFill>
                <a:latin typeface="HGPｺﾞｼｯｸM" panose="020B0600000000000000" pitchFamily="50" charset="-128"/>
                <a:ea typeface="HGPｺﾞｼｯｸM" panose="020B0600000000000000" pitchFamily="50" charset="-128"/>
              </a:rPr>
              <a:t> しています。</a:t>
            </a:r>
            <a:endParaRPr lang="en-US" altLang="ja-JP" sz="1200" dirty="0" smtClean="0">
              <a:solidFill>
                <a:prstClr val="black"/>
              </a:solidFill>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920552" y="860774"/>
            <a:ext cx="3593901" cy="276999"/>
          </a:xfrm>
          <a:prstGeom prst="rect">
            <a:avLst/>
          </a:prstGeom>
          <a:noFill/>
        </p:spPr>
        <p:txBody>
          <a:bodyPr wrap="square" rtlCol="0">
            <a:spAutoFit/>
          </a:bodyPr>
          <a:lstStyle/>
          <a:p>
            <a:r>
              <a:rPr lang="ja-JP" altLang="en-US" sz="1200" dirty="0" smtClean="0">
                <a:solidFill>
                  <a:prstClr val="black"/>
                </a:solidFill>
                <a:latin typeface="HGPｺﾞｼｯｸM" panose="020B0600000000000000" pitchFamily="50" charset="-128"/>
                <a:ea typeface="HGPｺﾞｼｯｸM" panose="020B0600000000000000" pitchFamily="50" charset="-128"/>
              </a:rPr>
              <a:t>○外傷点検</a:t>
            </a:r>
            <a:endParaRPr lang="ja-JP" altLang="en-US" sz="1200" dirty="0">
              <a:solidFill>
                <a:prstClr val="black"/>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1049883" y="2151147"/>
            <a:ext cx="2907754" cy="1061829"/>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外傷点検」</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傷病が</a:t>
            </a:r>
            <a:r>
              <a:rPr lang="ja-JP" altLang="en-US" sz="1050" dirty="0">
                <a:latin typeface="HGPｺﾞｼｯｸM" panose="020B0600000000000000" pitchFamily="50" charset="-128"/>
                <a:ea typeface="HGPｺﾞｼｯｸM" panose="020B0600000000000000" pitchFamily="50" charset="-128"/>
              </a:rPr>
              <a:t>労災に該当するもの</a:t>
            </a:r>
            <a:r>
              <a:rPr lang="ja-JP" altLang="en-US" sz="1050" dirty="0" smtClean="0">
                <a:latin typeface="HGPｺﾞｼｯｸM" panose="020B0600000000000000" pitchFamily="50" charset="-128"/>
                <a:ea typeface="HGPｺﾞｼｯｸM" panose="020B0600000000000000" pitchFamily="50" charset="-128"/>
              </a:rPr>
              <a:t>でないか、あるい</a:t>
            </a:r>
            <a:r>
              <a:rPr lang="ja-JP" altLang="en-US" sz="1050" dirty="0">
                <a:latin typeface="HGPｺﾞｼｯｸM" panose="020B0600000000000000" pitchFamily="50" charset="-128"/>
                <a:ea typeface="HGPｺﾞｼｯｸM" panose="020B0600000000000000" pitchFamily="50" charset="-128"/>
              </a:rPr>
              <a:t>は</a:t>
            </a:r>
            <a:r>
              <a:rPr lang="ja-JP" altLang="en-US" sz="1050" dirty="0" smtClean="0">
                <a:latin typeface="HGPｺﾞｼｯｸM" panose="020B0600000000000000" pitchFamily="50" charset="-128"/>
                <a:ea typeface="HGPｺﾞｼｯｸM" panose="020B0600000000000000" pitchFamily="50" charset="-128"/>
              </a:rPr>
              <a:t>交通事故等の第三者の行為に起因するものでないか、負傷の原因を点検します。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労災該当や第三者に請求すべきと認められた金額を外傷点検効果額としています。</a:t>
            </a:r>
            <a:endParaRPr lang="en-US" altLang="ja-JP" sz="1050" dirty="0" smtClean="0">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1049883" y="4077072"/>
            <a:ext cx="2907754" cy="1223412"/>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多受診</a:t>
            </a:r>
            <a:r>
              <a:rPr lang="ja-JP" altLang="en-US" sz="1050" dirty="0">
                <a:latin typeface="HGPｺﾞｼｯｸM" panose="020B0600000000000000" pitchFamily="50" charset="-128"/>
                <a:ea typeface="HGPｺﾞｼｯｸM" panose="020B0600000000000000" pitchFamily="50" charset="-128"/>
              </a:rPr>
              <a:t>」</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ある</a:t>
            </a:r>
            <a:r>
              <a:rPr lang="ja-JP" altLang="en-US" sz="1050" dirty="0" smtClean="0">
                <a:latin typeface="HGPｺﾞｼｯｸM" panose="020B0600000000000000" pitchFamily="50" charset="-128"/>
                <a:ea typeface="HGPｺﾞｼｯｸM" panose="020B0600000000000000" pitchFamily="50" charset="-128"/>
              </a:rPr>
              <a:t>病気に対して</a:t>
            </a:r>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同時に複数の医療機関を受診することによる検査のやり直しや過量服薬は、医療費の無駄になるだけでなく、体の負担につながりかねません。対象の方に対しては、健康状態や重複受診等の要因を確認するため、照会等を行っています。</a:t>
            </a:r>
            <a:endParaRPr lang="en-US" altLang="ja-JP" sz="1050" dirty="0" smtClean="0">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4448944" y="3645024"/>
            <a:ext cx="4800153" cy="815608"/>
          </a:xfrm>
          <a:prstGeom prst="rect">
            <a:avLst/>
          </a:prstGeom>
          <a:noFill/>
        </p:spPr>
        <p:txBody>
          <a:bodyPr wrap="square" rtlCol="0">
            <a:spAutoFit/>
          </a:bodyPr>
          <a:lstStyle/>
          <a:p>
            <a:r>
              <a:rPr lang="ja-JP" altLang="en-US" sz="1200" dirty="0" smtClean="0">
                <a:solidFill>
                  <a:prstClr val="black"/>
                </a:solidFill>
                <a:latin typeface="HGPｺﾞｼｯｸM" panose="020B0600000000000000" pitchFamily="50" charset="-128"/>
                <a:ea typeface="HGPｺﾞｼｯｸM" panose="020B0600000000000000" pitchFamily="50" charset="-128"/>
              </a:rPr>
              <a:t>○多受診者に対して、文書による照会を行うとともに、「かかりつけ医」の推</a:t>
            </a:r>
            <a:endParaRPr lang="en-US" altLang="ja-JP" sz="12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200" dirty="0">
                <a:solidFill>
                  <a:prstClr val="black"/>
                </a:solidFill>
                <a:latin typeface="HGPｺﾞｼｯｸM" panose="020B0600000000000000" pitchFamily="50" charset="-128"/>
                <a:ea typeface="HGPｺﾞｼｯｸM" panose="020B0600000000000000" pitchFamily="50" charset="-128"/>
              </a:rPr>
              <a:t>　 </a:t>
            </a:r>
            <a:r>
              <a:rPr lang="ja-JP" altLang="en-US" sz="1200" dirty="0" smtClean="0">
                <a:solidFill>
                  <a:prstClr val="black"/>
                </a:solidFill>
                <a:latin typeface="HGPｺﾞｼｯｸM" panose="020B0600000000000000" pitchFamily="50" charset="-128"/>
                <a:ea typeface="HGPｺﾞｼｯｸM" panose="020B0600000000000000" pitchFamily="50" charset="-128"/>
              </a:rPr>
              <a:t>奨や「お薬手帳」の利用を案内し、適正な受診を促しました。</a:t>
            </a:r>
            <a:endParaRPr lang="en-US" altLang="ja-JP" sz="12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200" dirty="0">
                <a:solidFill>
                  <a:prstClr val="black"/>
                </a:solidFill>
                <a:latin typeface="HGPｺﾞｼｯｸM" panose="020B0600000000000000" pitchFamily="50" charset="-128"/>
                <a:ea typeface="HGPｺﾞｼｯｸM" panose="020B0600000000000000" pitchFamily="50" charset="-128"/>
              </a:rPr>
              <a:t>　</a:t>
            </a:r>
            <a:r>
              <a:rPr lang="ja-JP" altLang="en-US" sz="1200" dirty="0" smtClean="0">
                <a:solidFill>
                  <a:prstClr val="black"/>
                </a:solidFill>
                <a:latin typeface="HGPｺﾞｼｯｸM" panose="020B0600000000000000" pitchFamily="50" charset="-128"/>
                <a:ea typeface="HGPｺﾞｼｯｸM" panose="020B0600000000000000" pitchFamily="50" charset="-128"/>
              </a:rPr>
              <a:t>　　　　　</a:t>
            </a:r>
            <a:endParaRPr lang="en-US" altLang="ja-JP" sz="1200" dirty="0" smtClean="0">
              <a:solidFill>
                <a:prstClr val="black"/>
              </a:solidFill>
              <a:latin typeface="HGPｺﾞｼｯｸM" panose="020B0600000000000000" pitchFamily="50" charset="-128"/>
              <a:ea typeface="HGPｺﾞｼｯｸM" panose="020B0600000000000000" pitchFamily="50" charset="-128"/>
            </a:endParaRPr>
          </a:p>
          <a:p>
            <a:pPr lvl="1"/>
            <a:endParaRPr lang="en-US" altLang="ja-JP" sz="1100" dirty="0" smtClean="0">
              <a:solidFill>
                <a:prstClr val="black"/>
              </a:solidFill>
              <a:latin typeface="HGPｺﾞｼｯｸM" panose="020B0600000000000000" pitchFamily="50" charset="-128"/>
              <a:ea typeface="HGP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25749158"/>
              </p:ext>
            </p:extLst>
          </p:nvPr>
        </p:nvGraphicFramePr>
        <p:xfrm>
          <a:off x="1049883" y="1196752"/>
          <a:ext cx="2592290" cy="767212"/>
        </p:xfrm>
        <a:graphic>
          <a:graphicData uri="http://schemas.openxmlformats.org/drawingml/2006/table">
            <a:tbl>
              <a:tblPr firstRow="1" bandRow="1">
                <a:tableStyleId>{5C22544A-7EE6-4342-B048-85BDC9FD1C3A}</a:tableStyleId>
              </a:tblPr>
              <a:tblGrid>
                <a:gridCol w="518458"/>
                <a:gridCol w="518458"/>
                <a:gridCol w="518458"/>
                <a:gridCol w="518458"/>
                <a:gridCol w="518458"/>
              </a:tblGrid>
              <a:tr h="211790">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被保険者１人当たり外傷点検目標効果額（円）</a:t>
                      </a:r>
                      <a:endParaRPr kumimoji="1" lang="ja-JP" altLang="en-US" sz="1000" dirty="0">
                        <a:latin typeface="HGPｺﾞｼｯｸM" panose="020B0600000000000000" pitchFamily="50" charset="-128"/>
                        <a:ea typeface="HGPｺﾞｼｯｸM" panose="020B0600000000000000" pitchFamily="50" charset="-128"/>
                      </a:endParaRPr>
                    </a:p>
                  </a:txBody>
                  <a:tcPr marR="0"/>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69227">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267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485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983834246"/>
              </p:ext>
            </p:extLst>
          </p:nvPr>
        </p:nvGraphicFramePr>
        <p:xfrm>
          <a:off x="4592959" y="1491248"/>
          <a:ext cx="4608513" cy="929640"/>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3105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被保険者１人当たり外傷点検効果額（件）</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11015">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11015">
                <a:tc>
                  <a:txBody>
                    <a:bodyPr/>
                    <a:lstStyle/>
                    <a:p>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142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293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139.2</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109.7</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512505987"/>
              </p:ext>
            </p:extLst>
          </p:nvPr>
        </p:nvGraphicFramePr>
        <p:xfrm>
          <a:off x="4664968" y="4221088"/>
          <a:ext cx="3240359" cy="1497320"/>
        </p:xfrm>
        <a:graphic>
          <a:graphicData uri="http://schemas.openxmlformats.org/drawingml/2006/table">
            <a:tbl>
              <a:tblPr firstRow="1" bandRow="1">
                <a:tableStyleId>{5C22544A-7EE6-4342-B048-85BDC9FD1C3A}</a:tableStyleId>
              </a:tblPr>
              <a:tblGrid>
                <a:gridCol w="264519"/>
                <a:gridCol w="1967727"/>
                <a:gridCol w="1008113"/>
              </a:tblGrid>
              <a:tr h="211015">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平成</a:t>
                      </a: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26</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年度下半期　照会件数</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L="36000" marR="36000">
                    <a:lnB w="12700" cap="flat" cmpd="sng" algn="ctr">
                      <a:noFill/>
                      <a:prstDash val="solid"/>
                      <a:round/>
                      <a:headEnd type="none" w="med" len="med"/>
                      <a:tailEnd type="none" w="med" len="med"/>
                    </a:lnB>
                    <a:solidFill>
                      <a:srgbClr val="D2D6E5"/>
                    </a:solidFill>
                  </a:tcPr>
                </a:tc>
                <a:tc hMerge="1">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L="36000" marR="36000">
                    <a:lnB w="3175" cap="flat" cmpd="sng" algn="ctr">
                      <a:solidFill>
                        <a:schemeClr val="bg1"/>
                      </a:solidFill>
                      <a:prstDash val="solid"/>
                      <a:round/>
                      <a:headEnd type="none" w="med" len="med"/>
                      <a:tailEnd type="none" w="med" len="med"/>
                    </a:lnB>
                    <a:solidFill>
                      <a:srgbClr val="D2D6E5"/>
                    </a:solidFill>
                  </a:tcPr>
                </a:tc>
                <a:tc>
                  <a:txBody>
                    <a:bodyPr/>
                    <a:lstStyle/>
                    <a:p>
                      <a:pPr algn="r"/>
                      <a:r>
                        <a:rPr kumimoji="1" lang="en-US" altLang="ja-JP" sz="11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件</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marL="36000" marR="36000">
                    <a:lnB w="19050" cap="flat" cmpd="sng" algn="ctr">
                      <a:solidFill>
                        <a:schemeClr val="bg1"/>
                      </a:solidFill>
                      <a:prstDash val="solid"/>
                      <a:round/>
                      <a:headEnd type="none" w="med" len="med"/>
                      <a:tailEnd type="none" w="med" len="med"/>
                    </a:lnB>
                    <a:solidFill>
                      <a:srgbClr val="EAECF2"/>
                    </a:solidFill>
                  </a:tcPr>
                </a:tc>
              </a:tr>
              <a:tr h="461000">
                <a:tc rowSpan="2">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L="36000" marR="36000">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6E5"/>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一定条件のもとに抽出</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した</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1"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対象者数</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（平成</a:t>
                      </a: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26</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a:t>
                      </a:r>
                      <a:r>
                        <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10</a:t>
                      </a:r>
                      <a:r>
                        <a:rPr kumimoji="1" lang="ja-JP" altLang="en-US"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月時点）</a:t>
                      </a:r>
                      <a:endParaRPr kumimoji="1" lang="en-US" altLang="ja-JP" sz="11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L="36000" marR="36000">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2D6E5"/>
                    </a:solidFill>
                  </a:tcPr>
                </a:tc>
                <a:tc>
                  <a:txBody>
                    <a:bodyPr/>
                    <a:lstStyle/>
                    <a:p>
                      <a:pPr algn="r"/>
                      <a:r>
                        <a:rPr kumimoji="1" lang="en-US" altLang="ja-JP" sz="11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件</a:t>
                      </a:r>
                      <a:endParaRPr kumimoji="1" lang="en-US" altLang="ja-JP" sz="1100" b="0" dirty="0" smtClean="0">
                        <a:solidFill>
                          <a:schemeClr val="tx1"/>
                        </a:solidFill>
                        <a:latin typeface="HGPｺﾞｼｯｸM" panose="020B0600000000000000" pitchFamily="50" charset="-128"/>
                        <a:ea typeface="HGPｺﾞｼｯｸM" panose="020B0600000000000000" pitchFamily="50" charset="-128"/>
                      </a:endParaRPr>
                    </a:p>
                    <a:p>
                      <a:pPr algn="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全国</a:t>
                      </a:r>
                      <a:r>
                        <a:rPr kumimoji="1" lang="en-US" altLang="ja-JP" sz="1100" b="0" dirty="0" smtClean="0">
                          <a:solidFill>
                            <a:schemeClr val="tx1"/>
                          </a:solidFill>
                          <a:latin typeface="HGPｺﾞｼｯｸM" panose="020B0600000000000000" pitchFamily="50" charset="-128"/>
                          <a:ea typeface="HGPｺﾞｼｯｸM" panose="020B0600000000000000" pitchFamily="50" charset="-128"/>
                        </a:rPr>
                        <a:t>181</a:t>
                      </a: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件）</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marL="36000" marR="36000">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AECF2"/>
                    </a:solidFill>
                  </a:tcPr>
                </a:tc>
              </a:tr>
              <a:tr h="211015">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HGPｺﾞｼｯｸM" panose="020B0600000000000000" pitchFamily="50" charset="-128"/>
                        <a:ea typeface="HGPｺﾞｼｯｸM" panose="020B0600000000000000" pitchFamily="50" charset="-128"/>
                      </a:endParaRPr>
                    </a:p>
                  </a:txBody>
                  <a:tcPr marL="0" marR="0">
                    <a:lnT w="31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ｺﾞｼｯｸM" panose="020B0600000000000000" pitchFamily="50" charset="-128"/>
                          <a:ea typeface="HGPｺﾞｼｯｸM" panose="020B0600000000000000" pitchFamily="50" charset="-128"/>
                        </a:rPr>
                        <a:t>上記のうち照会対応分</a:t>
                      </a:r>
                      <a:endParaRPr kumimoji="1" lang="ja-JP" altLang="en-US" sz="1100" dirty="0">
                        <a:latin typeface="HGPｺﾞｼｯｸM" panose="020B0600000000000000" pitchFamily="50" charset="-128"/>
                        <a:ea typeface="HGPｺﾞｼｯｸM" panose="020B0600000000000000" pitchFamily="50" charset="-128"/>
                      </a:endParaRPr>
                    </a:p>
                  </a:txBody>
                  <a:tcPr marL="0" marR="0">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2D6E5"/>
                    </a:solidFill>
                  </a:tcPr>
                </a:tc>
                <a:tc>
                  <a:txBody>
                    <a:bodyPr/>
                    <a:lstStyle/>
                    <a:p>
                      <a:pPr algn="r"/>
                      <a:r>
                        <a:rPr kumimoji="1" lang="en-US" altLang="ja-JP" sz="1100" dirty="0" smtClean="0">
                          <a:latin typeface="HGPｺﾞｼｯｸM" panose="020B0600000000000000" pitchFamily="50" charset="-128"/>
                          <a:ea typeface="HGPｺﾞｼｯｸM" panose="020B0600000000000000" pitchFamily="50" charset="-128"/>
                        </a:rPr>
                        <a:t>2</a:t>
                      </a:r>
                      <a:r>
                        <a:rPr kumimoji="1" lang="ja-JP" altLang="en-US" sz="1100" dirty="0" smtClean="0">
                          <a:latin typeface="HGPｺﾞｼｯｸM" panose="020B0600000000000000" pitchFamily="50" charset="-128"/>
                          <a:ea typeface="HGPｺﾞｼｯｸM" panose="020B0600000000000000" pitchFamily="50" charset="-128"/>
                        </a:rPr>
                        <a:t>件</a:t>
                      </a:r>
                      <a:endParaRPr kumimoji="1" lang="en-US" altLang="ja-JP" sz="1100" dirty="0" smtClean="0">
                        <a:latin typeface="HGPｺﾞｼｯｸM" panose="020B0600000000000000" pitchFamily="50" charset="-128"/>
                        <a:ea typeface="HGPｺﾞｼｯｸM" panose="020B0600000000000000" pitchFamily="50" charset="-128"/>
                      </a:endParaRPr>
                    </a:p>
                  </a:txBody>
                  <a:tcPr marL="36000" marR="36000">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BlToTr w="12700" cap="flat" cmpd="sng" algn="ctr">
                      <a:noFill/>
                      <a:prstDash val="solid"/>
                      <a:round/>
                      <a:headEnd type="none" w="med" len="med"/>
                      <a:tailEnd type="none" w="med" len="med"/>
                    </a:lnBlToTr>
                    <a:solidFill>
                      <a:srgbClr val="EAECF2"/>
                    </a:solidFill>
                  </a:tcPr>
                </a:tc>
              </a:tr>
              <a:tr h="211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prstClr val="black"/>
                          </a:solidFill>
                          <a:latin typeface="HGPｺﾞｼｯｸM" panose="020B0600000000000000" pitchFamily="50" charset="-128"/>
                          <a:ea typeface="HGPｺﾞｼｯｸM" panose="020B0600000000000000" pitchFamily="50" charset="-128"/>
                        </a:rPr>
                        <a:t>　平成</a:t>
                      </a:r>
                      <a:r>
                        <a:rPr lang="en-US" altLang="ja-JP" sz="1100" dirty="0" smtClean="0">
                          <a:solidFill>
                            <a:prstClr val="black"/>
                          </a:solidFill>
                          <a:latin typeface="HGPｺﾞｼｯｸM" panose="020B0600000000000000" pitchFamily="50" charset="-128"/>
                          <a:ea typeface="HGPｺﾞｼｯｸM" panose="020B0600000000000000" pitchFamily="50" charset="-128"/>
                        </a:rPr>
                        <a:t>27</a:t>
                      </a:r>
                      <a:r>
                        <a:rPr lang="ja-JP" altLang="en-US" sz="1100" dirty="0" smtClean="0">
                          <a:solidFill>
                            <a:prstClr val="black"/>
                          </a:solidFill>
                          <a:latin typeface="HGPｺﾞｼｯｸM" panose="020B0600000000000000" pitchFamily="50" charset="-128"/>
                          <a:ea typeface="HGPｺﾞｼｯｸM" panose="020B0600000000000000" pitchFamily="50" charset="-128"/>
                        </a:rPr>
                        <a:t>年度上半期 照会件数</a:t>
                      </a:r>
                      <a:endParaRPr kumimoji="1" lang="ja-JP" altLang="en-US" sz="1100" dirty="0">
                        <a:latin typeface="HGPｺﾞｼｯｸM" panose="020B0600000000000000" pitchFamily="50" charset="-128"/>
                        <a:ea typeface="HGPｺﾞｼｯｸM" panose="020B0600000000000000" pitchFamily="50" charset="-128"/>
                      </a:endParaRPr>
                    </a:p>
                  </a:txBody>
                  <a:tcPr marL="0" marR="0">
                    <a:lnT w="12700" cap="flat" cmpd="sng" algn="ctr">
                      <a:solidFill>
                        <a:schemeClr val="bg1"/>
                      </a:solidFill>
                      <a:prstDash val="solid"/>
                      <a:round/>
                      <a:headEnd type="none" w="med" len="med"/>
                      <a:tailEnd type="none" w="med" len="med"/>
                    </a:lnT>
                    <a:solidFill>
                      <a:srgbClr val="D2D6E5"/>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HGPｺﾞｼｯｸM" panose="020B0600000000000000" pitchFamily="50" charset="-128"/>
                        <a:ea typeface="HGPｺﾞｼｯｸM" panose="020B0600000000000000" pitchFamily="50" charset="-128"/>
                      </a:endParaRPr>
                    </a:p>
                  </a:txBody>
                  <a:tcPr marL="0" marR="0">
                    <a:lnT w="12700" cap="flat" cmpd="sng" algn="ctr">
                      <a:solidFill>
                        <a:schemeClr val="tx1"/>
                      </a:solidFill>
                      <a:prstDash val="solid"/>
                      <a:round/>
                      <a:headEnd type="none" w="med" len="med"/>
                      <a:tailEnd type="none" w="med" len="med"/>
                    </a:lnT>
                    <a:solidFill>
                      <a:srgbClr val="D2D6E5"/>
                    </a:solidFill>
                  </a:tcPr>
                </a:tc>
                <a:tc>
                  <a:txBody>
                    <a:bodyPr/>
                    <a:lstStyle/>
                    <a:p>
                      <a:pPr algn="r"/>
                      <a:r>
                        <a:rPr kumimoji="1" lang="en-US" altLang="ja-JP" sz="1100" dirty="0" smtClean="0">
                          <a:latin typeface="HGPｺﾞｼｯｸM" panose="020B0600000000000000" pitchFamily="50" charset="-128"/>
                          <a:ea typeface="HGPｺﾞｼｯｸM" panose="020B0600000000000000" pitchFamily="50" charset="-128"/>
                        </a:rPr>
                        <a:t>1</a:t>
                      </a:r>
                      <a:r>
                        <a:rPr kumimoji="1" lang="ja-JP" altLang="en-US" sz="1100" dirty="0" smtClean="0">
                          <a:latin typeface="HGPｺﾞｼｯｸM" panose="020B0600000000000000" pitchFamily="50" charset="-128"/>
                          <a:ea typeface="HGPｺﾞｼｯｸM" panose="020B0600000000000000" pitchFamily="50" charset="-128"/>
                        </a:rPr>
                        <a:t>件</a:t>
                      </a:r>
                      <a:endParaRPr kumimoji="1" lang="ja-JP" altLang="en-US" sz="1100" dirty="0">
                        <a:latin typeface="HGPｺﾞｼｯｸM" panose="020B0600000000000000" pitchFamily="50" charset="-128"/>
                        <a:ea typeface="HGPｺﾞｼｯｸM" panose="020B0600000000000000" pitchFamily="50" charset="-128"/>
                      </a:endParaRPr>
                    </a:p>
                  </a:txBody>
                  <a:tcPr marL="36000" marR="36000">
                    <a:lnT w="12700" cap="flat" cmpd="sng" algn="ctr">
                      <a:solidFill>
                        <a:schemeClr val="bg1"/>
                      </a:solidFill>
                      <a:prstDash val="solid"/>
                      <a:round/>
                      <a:headEnd type="none" w="med" len="med"/>
                      <a:tailEnd type="none" w="med" len="med"/>
                    </a:lnT>
                    <a:lnBlToTr w="12700" cap="flat" cmpd="sng" algn="ctr">
                      <a:noFill/>
                      <a:prstDash val="solid"/>
                      <a:round/>
                      <a:headEnd type="none" w="med" len="med"/>
                      <a:tailEnd type="none" w="med" len="med"/>
                    </a:lnBlToTr>
                    <a:solidFill>
                      <a:srgbClr val="EAECF2"/>
                    </a:solidFill>
                  </a:tcPr>
                </a:tc>
              </a:tr>
              <a:tr h="211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ｺﾞｼｯｸM" panose="020B0600000000000000" pitchFamily="50" charset="-128"/>
                          <a:ea typeface="HGPｺﾞｼｯｸM" panose="020B0600000000000000" pitchFamily="50" charset="-128"/>
                        </a:rPr>
                        <a:t>　経過</a:t>
                      </a:r>
                      <a:r>
                        <a:rPr kumimoji="1" lang="ja-JP" altLang="en-US" sz="1100" dirty="0" smtClean="0">
                          <a:latin typeface="HGPｺﾞｼｯｸM" panose="020B0600000000000000" pitchFamily="50" charset="-128"/>
                          <a:ea typeface="HGPｺﾞｼｯｸM" panose="020B0600000000000000" pitchFamily="50" charset="-128"/>
                        </a:rPr>
                        <a:t>観察も含め現在</a:t>
                      </a:r>
                      <a:r>
                        <a:rPr kumimoji="1" lang="ja-JP" altLang="en-US" sz="1100" dirty="0" smtClean="0">
                          <a:latin typeface="HGPｺﾞｼｯｸM" panose="020B0600000000000000" pitchFamily="50" charset="-128"/>
                          <a:ea typeface="HGPｺﾞｼｯｸM" panose="020B0600000000000000" pitchFamily="50" charset="-128"/>
                        </a:rPr>
                        <a:t>対応件数</a:t>
                      </a:r>
                      <a:endParaRPr kumimoji="1" lang="ja-JP" altLang="en-US" sz="1100" dirty="0">
                        <a:latin typeface="HGPｺﾞｼｯｸM" panose="020B0600000000000000" pitchFamily="50" charset="-128"/>
                        <a:ea typeface="HGPｺﾞｼｯｸM" panose="020B0600000000000000" pitchFamily="50" charset="-128"/>
                      </a:endParaRPr>
                    </a:p>
                  </a:txBody>
                  <a:tcPr marL="0" marR="0">
                    <a:solidFill>
                      <a:srgbClr val="D2D6E5"/>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1100" dirty="0" smtClean="0">
                          <a:latin typeface="HGPｺﾞｼｯｸM" panose="020B0600000000000000" pitchFamily="50" charset="-128"/>
                          <a:ea typeface="HGPｺﾞｼｯｸM" panose="020B0600000000000000" pitchFamily="50" charset="-128"/>
                        </a:rPr>
                        <a:t>4</a:t>
                      </a:r>
                      <a:r>
                        <a:rPr kumimoji="1" lang="ja-JP" altLang="en-US" sz="1100" dirty="0" smtClean="0">
                          <a:latin typeface="HGPｺﾞｼｯｸM" panose="020B0600000000000000" pitchFamily="50" charset="-128"/>
                          <a:ea typeface="HGPｺﾞｼｯｸM" panose="020B0600000000000000" pitchFamily="50" charset="-128"/>
                        </a:rPr>
                        <a:t>件</a:t>
                      </a:r>
                      <a:endParaRPr kumimoji="1" lang="ja-JP" altLang="en-US" sz="11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r>
            </a:tbl>
          </a:graphicData>
        </a:graphic>
      </p:graphicFrame>
    </p:spTree>
    <p:extLst>
      <p:ext uri="{BB962C8B-B14F-4D97-AF65-F5344CB8AC3E}">
        <p14:creationId xmlns:p14="http://schemas.microsoft.com/office/powerpoint/2010/main" val="4225067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92588311"/>
              </p:ext>
            </p:extLst>
          </p:nvPr>
        </p:nvGraphicFramePr>
        <p:xfrm>
          <a:off x="488504" y="476672"/>
          <a:ext cx="8856984" cy="6003749"/>
        </p:xfrm>
        <a:graphic>
          <a:graphicData uri="http://schemas.openxmlformats.org/drawingml/2006/table">
            <a:tbl>
              <a:tblPr firstRow="1" bandRow="1">
                <a:tableStyleId>{5C22544A-7EE6-4342-B048-85BDC9FD1C3A}</a:tableStyleId>
              </a:tblPr>
              <a:tblGrid>
                <a:gridCol w="424632"/>
                <a:gridCol w="3575663"/>
                <a:gridCol w="4856689"/>
              </a:tblGrid>
              <a:tr h="303989">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303989">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15</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適正な債権管理及び積極的な債権回収業務の推進</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r>
              <a:tr h="3136438">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○債権発生から早期の回収が重要との認識から、返納なき債務者に対して</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8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は、下記の催告を計画的かつ速やかに実施しています。</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一般催告</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弁護士名による催告</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最終催告</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sp>
        <p:nvSpPr>
          <p:cNvPr id="12" name="テキスト ボックス 11"/>
          <p:cNvSpPr txBox="1"/>
          <p:nvPr/>
        </p:nvSpPr>
        <p:spPr>
          <a:xfrm>
            <a:off x="1085808" y="1196752"/>
            <a:ext cx="2907754" cy="900246"/>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債権回収業務」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前述の資格点検等により返納措置を講じた債務者に対し、「療養の不支給および返還について（通知）」にて、返納内容を通知します。返納なき債務者には催告を行います。</a:t>
            </a:r>
            <a:endParaRPr lang="en-US" altLang="ja-JP" sz="1050" dirty="0" smtClean="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11</a:t>
            </a:fld>
            <a:endParaRPr lang="ja-JP" altLang="en-US">
              <a:solidFill>
                <a:prstClr val="black">
                  <a:lumMod val="65000"/>
                  <a:lumOff val="35000"/>
                </a:prstClr>
              </a:solidFill>
            </a:endParaRPr>
          </a:p>
        </p:txBody>
      </p:sp>
      <p:grpSp>
        <p:nvGrpSpPr>
          <p:cNvPr id="50" name="グループ化 49"/>
          <p:cNvGrpSpPr/>
          <p:nvPr/>
        </p:nvGrpSpPr>
        <p:grpSpPr>
          <a:xfrm>
            <a:off x="4953000" y="2292841"/>
            <a:ext cx="2736304" cy="2808312"/>
            <a:chOff x="1136576" y="3248944"/>
            <a:chExt cx="2736304" cy="2808312"/>
          </a:xfrm>
        </p:grpSpPr>
        <p:grpSp>
          <p:nvGrpSpPr>
            <p:cNvPr id="48" name="グループ化 47"/>
            <p:cNvGrpSpPr/>
            <p:nvPr/>
          </p:nvGrpSpPr>
          <p:grpSpPr>
            <a:xfrm>
              <a:off x="1136576" y="3248944"/>
              <a:ext cx="2736304" cy="2808312"/>
              <a:chOff x="1136576" y="2997796"/>
              <a:chExt cx="2736304" cy="2808312"/>
            </a:xfrm>
            <a:solidFill>
              <a:schemeClr val="bg2"/>
            </a:solidFill>
          </p:grpSpPr>
          <p:sp>
            <p:nvSpPr>
              <p:cNvPr id="44" name="テキスト ボックス 43"/>
              <p:cNvSpPr txBox="1"/>
              <p:nvPr/>
            </p:nvSpPr>
            <p:spPr>
              <a:xfrm>
                <a:off x="2303535" y="3507988"/>
                <a:ext cx="921271" cy="230832"/>
              </a:xfrm>
              <a:prstGeom prst="rect">
                <a:avLst/>
              </a:prstGeom>
              <a:grpFill/>
              <a:ln>
                <a:noFill/>
              </a:ln>
            </p:spPr>
            <p:txBody>
              <a:bodyPr wrap="square" rtlCol="0">
                <a:spAutoFit/>
              </a:bodyPr>
              <a:lstStyle/>
              <a:p>
                <a:r>
                  <a:rPr kumimoji="1" lang="en-US" altLang="ja-JP" sz="900" dirty="0" smtClean="0">
                    <a:latin typeface="HGPｺﾞｼｯｸM" panose="020B0600000000000000" pitchFamily="50" charset="-128"/>
                    <a:ea typeface="HGPｺﾞｼｯｸM" panose="020B0600000000000000" pitchFamily="50" charset="-128"/>
                  </a:rPr>
                  <a:t>170</a:t>
                </a:r>
                <a:r>
                  <a:rPr kumimoji="1" lang="ja-JP" altLang="en-US" sz="900" dirty="0" smtClean="0">
                    <a:latin typeface="HGPｺﾞｼｯｸM" panose="020B0600000000000000" pitchFamily="50" charset="-128"/>
                    <a:ea typeface="HGPｺﾞｼｯｸM" panose="020B0600000000000000" pitchFamily="50" charset="-128"/>
                  </a:rPr>
                  <a:t>件</a:t>
                </a:r>
                <a:r>
                  <a:rPr kumimoji="1" lang="en-US" altLang="ja-JP" sz="900" dirty="0" smtClean="0">
                    <a:latin typeface="HGPｺﾞｼｯｸM" panose="020B0600000000000000" pitchFamily="50" charset="-128"/>
                    <a:ea typeface="HGPｺﾞｼｯｸM" panose="020B0600000000000000" pitchFamily="50" charset="-128"/>
                  </a:rPr>
                  <a:t>/</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45" name="テキスト ボックス 44"/>
              <p:cNvSpPr txBox="1"/>
              <p:nvPr/>
            </p:nvSpPr>
            <p:spPr>
              <a:xfrm>
                <a:off x="2303536" y="4047743"/>
                <a:ext cx="921271" cy="230832"/>
              </a:xfrm>
              <a:prstGeom prst="rect">
                <a:avLst/>
              </a:prstGeom>
              <a:grpFill/>
              <a:ln>
                <a:noFill/>
              </a:ln>
            </p:spPr>
            <p:txBody>
              <a:bodyPr wrap="square" rtlCol="0">
                <a:spAutoFit/>
              </a:bodyPr>
              <a:lstStyle/>
              <a:p>
                <a:r>
                  <a:rPr lang="en-US" altLang="ja-JP" sz="900" dirty="0">
                    <a:latin typeface="HGPｺﾞｼｯｸM" panose="020B0600000000000000" pitchFamily="50" charset="-128"/>
                    <a:ea typeface="HGPｺﾞｼｯｸM" panose="020B0600000000000000" pitchFamily="50" charset="-128"/>
                  </a:rPr>
                  <a:t>60</a:t>
                </a:r>
                <a:r>
                  <a:rPr kumimoji="1" lang="ja-JP" altLang="en-US" sz="900" dirty="0" smtClean="0">
                    <a:latin typeface="HGPｺﾞｼｯｸM" panose="020B0600000000000000" pitchFamily="50" charset="-128"/>
                    <a:ea typeface="HGPｺﾞｼｯｸM" panose="020B0600000000000000" pitchFamily="50" charset="-128"/>
                  </a:rPr>
                  <a:t>件</a:t>
                </a:r>
                <a:r>
                  <a:rPr kumimoji="1" lang="en-US" altLang="ja-JP" sz="900" dirty="0" smtClean="0">
                    <a:latin typeface="HGPｺﾞｼｯｸM" panose="020B0600000000000000" pitchFamily="50" charset="-128"/>
                    <a:ea typeface="HGPｺﾞｼｯｸM" panose="020B0600000000000000" pitchFamily="50" charset="-128"/>
                  </a:rPr>
                  <a:t>/</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p:txBody>
          </p:sp>
          <p:grpSp>
            <p:nvGrpSpPr>
              <p:cNvPr id="47" name="グループ化 46"/>
              <p:cNvGrpSpPr/>
              <p:nvPr/>
            </p:nvGrpSpPr>
            <p:grpSpPr>
              <a:xfrm>
                <a:off x="1136576" y="2997796"/>
                <a:ext cx="2736304" cy="2808312"/>
                <a:chOff x="1136576" y="2960912"/>
                <a:chExt cx="2736304" cy="2808312"/>
              </a:xfrm>
              <a:grpFill/>
            </p:grpSpPr>
            <p:grpSp>
              <p:nvGrpSpPr>
                <p:cNvPr id="29" name="グループ化 28"/>
                <p:cNvGrpSpPr/>
                <p:nvPr/>
              </p:nvGrpSpPr>
              <p:grpSpPr>
                <a:xfrm>
                  <a:off x="1280592" y="3321008"/>
                  <a:ext cx="2592288" cy="2448216"/>
                  <a:chOff x="1280592" y="4041056"/>
                  <a:chExt cx="2592288" cy="2448216"/>
                </a:xfrm>
                <a:grpFill/>
              </p:grpSpPr>
              <p:cxnSp>
                <p:nvCxnSpPr>
                  <p:cNvPr id="19" name="直線コネクタ 18"/>
                  <p:cNvCxnSpPr/>
                  <p:nvPr/>
                </p:nvCxnSpPr>
                <p:spPr>
                  <a:xfrm>
                    <a:off x="1784648" y="5481192"/>
                    <a:ext cx="0" cy="216000"/>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1280592" y="4041056"/>
                    <a:ext cx="2592288" cy="2448216"/>
                    <a:chOff x="1280592" y="4041056"/>
                    <a:chExt cx="2592288" cy="2448216"/>
                  </a:xfrm>
                  <a:grpFill/>
                </p:grpSpPr>
                <p:cxnSp>
                  <p:nvCxnSpPr>
                    <p:cNvPr id="5" name="直線コネクタ 4"/>
                    <p:cNvCxnSpPr/>
                    <p:nvPr/>
                  </p:nvCxnSpPr>
                  <p:spPr>
                    <a:xfrm>
                      <a:off x="1784648" y="4509088"/>
                      <a:ext cx="0" cy="180000"/>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784648" y="5985216"/>
                      <a:ext cx="0" cy="180000"/>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784648" y="4977128"/>
                      <a:ext cx="0" cy="216000"/>
                    </a:xfrm>
                    <a:prstGeom prst="line">
                      <a:avLst/>
                    </a:prstGeom>
                    <a:grpFill/>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280592" y="4041056"/>
                      <a:ext cx="1080000" cy="504000"/>
                    </a:xfrm>
                    <a:prstGeom prst="rect">
                      <a:avLst/>
                    </a:prstGeom>
                    <a:solidFill>
                      <a:schemeClr val="bg1"/>
                    </a:solidFill>
                    <a:ln w="12700">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kumimoji="1" lang="ja-JP" altLang="en-US" sz="1000" dirty="0" smtClean="0">
                          <a:latin typeface="HGPｺﾞｼｯｸM" panose="020B0600000000000000" pitchFamily="50" charset="-128"/>
                          <a:ea typeface="HGPｺﾞｼｯｸM" panose="020B0600000000000000" pitchFamily="50" charset="-128"/>
                        </a:rPr>
                        <a:t>療養の不支給</a:t>
                      </a:r>
                      <a:endParaRPr kumimoji="1" lang="en-US" altLang="ja-JP" sz="1000" dirty="0" smtClean="0">
                        <a:latin typeface="HGPｺﾞｼｯｸM" panose="020B0600000000000000" pitchFamily="50" charset="-128"/>
                        <a:ea typeface="HGPｺﾞｼｯｸM" panose="020B0600000000000000" pitchFamily="50" charset="-128"/>
                      </a:endParaRPr>
                    </a:p>
                    <a:p>
                      <a:pPr algn="ctr"/>
                      <a:r>
                        <a:rPr kumimoji="1" lang="ja-JP" altLang="en-US" sz="1000" dirty="0" smtClean="0">
                          <a:latin typeface="HGPｺﾞｼｯｸM" panose="020B0600000000000000" pitchFamily="50" charset="-128"/>
                          <a:ea typeface="HGPｺﾞｼｯｸM" panose="020B0600000000000000" pitchFamily="50" charset="-128"/>
                        </a:rPr>
                        <a:t>および返還に</a:t>
                      </a:r>
                      <a:endParaRPr kumimoji="1" lang="en-US" altLang="ja-JP" sz="1000" dirty="0" smtClean="0">
                        <a:latin typeface="HGPｺﾞｼｯｸM" panose="020B0600000000000000" pitchFamily="50" charset="-128"/>
                        <a:ea typeface="HGPｺﾞｼｯｸM" panose="020B0600000000000000" pitchFamily="50" charset="-128"/>
                      </a:endParaRPr>
                    </a:p>
                    <a:p>
                      <a:pPr algn="ctr"/>
                      <a:r>
                        <a:rPr kumimoji="1" lang="ja-JP" altLang="en-US" sz="1000" dirty="0" smtClean="0">
                          <a:latin typeface="HGPｺﾞｼｯｸM" panose="020B0600000000000000" pitchFamily="50" charset="-128"/>
                          <a:ea typeface="HGPｺﾞｼｯｸM" panose="020B0600000000000000" pitchFamily="50" charset="-128"/>
                        </a:rPr>
                        <a:t>ついて（通知）</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5" name="正方形/長方形 14"/>
                    <p:cNvSpPr/>
                    <p:nvPr/>
                  </p:nvSpPr>
                  <p:spPr>
                    <a:xfrm>
                      <a:off x="1280592" y="4689144"/>
                      <a:ext cx="1080000" cy="324000"/>
                    </a:xfrm>
                    <a:prstGeom prst="rect">
                      <a:avLst/>
                    </a:prstGeom>
                    <a:solidFill>
                      <a:schemeClr val="bg1"/>
                    </a:solidFill>
                    <a:ln w="12700">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1000" dirty="0" smtClean="0">
                          <a:latin typeface="HGPｺﾞｼｯｸM" panose="020B0600000000000000" pitchFamily="50" charset="-128"/>
                          <a:ea typeface="HGPｺﾞｼｯｸM" panose="020B0600000000000000" pitchFamily="50" charset="-128"/>
                        </a:rPr>
                        <a:t>催　告</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6" name="正方形/長方形 15"/>
                    <p:cNvSpPr/>
                    <p:nvPr/>
                  </p:nvSpPr>
                  <p:spPr>
                    <a:xfrm>
                      <a:off x="1280592" y="5697216"/>
                      <a:ext cx="1080000" cy="324000"/>
                    </a:xfrm>
                    <a:prstGeom prst="rect">
                      <a:avLst/>
                    </a:prstGeom>
                    <a:solidFill>
                      <a:schemeClr val="bg1"/>
                    </a:solidFill>
                    <a:ln w="12700">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1000" dirty="0" smtClean="0">
                          <a:latin typeface="HGPｺﾞｼｯｸM" panose="020B0600000000000000" pitchFamily="50" charset="-128"/>
                          <a:ea typeface="HGPｺﾞｼｯｸM" panose="020B0600000000000000" pitchFamily="50" charset="-128"/>
                        </a:rPr>
                        <a:t>最終</a:t>
                      </a:r>
                      <a:r>
                        <a:rPr lang="ja-JP" altLang="en-US" sz="1000" dirty="0">
                          <a:latin typeface="HGPｺﾞｼｯｸM" panose="020B0600000000000000" pitchFamily="50" charset="-128"/>
                          <a:ea typeface="HGPｺﾞｼｯｸM" panose="020B0600000000000000" pitchFamily="50" charset="-128"/>
                        </a:rPr>
                        <a:t>催告</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7" name="正方形/長方形 16"/>
                    <p:cNvSpPr/>
                    <p:nvPr/>
                  </p:nvSpPr>
                  <p:spPr>
                    <a:xfrm>
                      <a:off x="1280592" y="5193192"/>
                      <a:ext cx="1080000" cy="324000"/>
                    </a:xfrm>
                    <a:prstGeom prst="rect">
                      <a:avLst/>
                    </a:prstGeom>
                    <a:solidFill>
                      <a:schemeClr val="bg1"/>
                    </a:solidFill>
                    <a:ln w="12700">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1000" dirty="0" smtClean="0">
                          <a:latin typeface="HGPｺﾞｼｯｸM" panose="020B0600000000000000" pitchFamily="50" charset="-128"/>
                          <a:ea typeface="HGPｺﾞｼｯｸM" panose="020B0600000000000000" pitchFamily="50" charset="-128"/>
                        </a:rPr>
                        <a:t>弁護士名</a:t>
                      </a:r>
                      <a:r>
                        <a:rPr lang="ja-JP" altLang="en-US" sz="1000" dirty="0">
                          <a:latin typeface="HGPｺﾞｼｯｸM" panose="020B0600000000000000" pitchFamily="50" charset="-128"/>
                          <a:ea typeface="HGPｺﾞｼｯｸM" panose="020B0600000000000000" pitchFamily="50" charset="-128"/>
                        </a:rPr>
                        <a:t>に</a:t>
                      </a:r>
                      <a:r>
                        <a:rPr lang="ja-JP" altLang="en-US" sz="1000" dirty="0" smtClean="0">
                          <a:latin typeface="HGPｺﾞｼｯｸM" panose="020B0600000000000000" pitchFamily="50" charset="-128"/>
                          <a:ea typeface="HGPｺﾞｼｯｸM" panose="020B0600000000000000" pitchFamily="50" charset="-128"/>
                        </a:rPr>
                        <a:t>よる</a:t>
                      </a:r>
                      <a:endParaRPr lang="en-US" altLang="ja-JP" sz="1000" dirty="0" smtClean="0">
                        <a:latin typeface="HGPｺﾞｼｯｸM" panose="020B0600000000000000" pitchFamily="50" charset="-128"/>
                        <a:ea typeface="HGPｺﾞｼｯｸM" panose="020B0600000000000000" pitchFamily="50" charset="-128"/>
                      </a:endParaRPr>
                    </a:p>
                    <a:p>
                      <a:pPr algn="ctr"/>
                      <a:r>
                        <a:rPr lang="ja-JP" altLang="en-US" sz="1000" dirty="0" smtClean="0">
                          <a:latin typeface="HGPｺﾞｼｯｸM" panose="020B0600000000000000" pitchFamily="50" charset="-128"/>
                          <a:ea typeface="HGPｺﾞｼｯｸM" panose="020B0600000000000000" pitchFamily="50" charset="-128"/>
                        </a:rPr>
                        <a:t>催告</a:t>
                      </a:r>
                      <a:endParaRPr kumimoji="1" lang="ja-JP" altLang="en-US" sz="1000" dirty="0">
                        <a:latin typeface="HGPｺﾞｼｯｸM" panose="020B0600000000000000" pitchFamily="50" charset="-128"/>
                        <a:ea typeface="HGPｺﾞｼｯｸM" panose="020B0600000000000000" pitchFamily="50" charset="-128"/>
                      </a:endParaRPr>
                    </a:p>
                  </p:txBody>
                </p:sp>
                <p:cxnSp>
                  <p:nvCxnSpPr>
                    <p:cNvPr id="21" name="直線矢印コネクタ 20"/>
                    <p:cNvCxnSpPr/>
                    <p:nvPr/>
                  </p:nvCxnSpPr>
                  <p:spPr>
                    <a:xfrm flipH="1">
                      <a:off x="1784648" y="5616096"/>
                      <a:ext cx="1080120" cy="0"/>
                    </a:xfrm>
                    <a:prstGeom prst="straightConnector1">
                      <a:avLst/>
                    </a:prstGeom>
                    <a:grpFill/>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864768" y="5487296"/>
                      <a:ext cx="1008112" cy="396000"/>
                    </a:xfrm>
                    <a:prstGeom prst="rect">
                      <a:avLst/>
                    </a:prstGeom>
                    <a:solidFill>
                      <a:schemeClr val="bg1"/>
                    </a:solidFill>
                    <a:ln w="25400" cmpd="dbl">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kumimoji="1" lang="ja-JP" altLang="en-US" sz="1000" dirty="0" smtClean="0">
                          <a:latin typeface="HGPｺﾞｼｯｸM" panose="020B0600000000000000" pitchFamily="50" charset="-128"/>
                          <a:ea typeface="HGPｺﾞｼｯｸM" panose="020B0600000000000000" pitchFamily="50" charset="-128"/>
                        </a:rPr>
                        <a:t>保険者間調整</a:t>
                      </a:r>
                      <a:endParaRPr kumimoji="1" lang="en-US" altLang="ja-JP" sz="1000" dirty="0" smtClean="0">
                        <a:latin typeface="HGPｺﾞｼｯｸM" panose="020B0600000000000000" pitchFamily="50" charset="-128"/>
                        <a:ea typeface="HGPｺﾞｼｯｸM" panose="020B0600000000000000" pitchFamily="50" charset="-128"/>
                      </a:endParaRPr>
                    </a:p>
                    <a:p>
                      <a:pPr algn="ctr"/>
                      <a:r>
                        <a:rPr kumimoji="1" lang="ja-JP" altLang="en-US" sz="1000" dirty="0" smtClean="0">
                          <a:latin typeface="HGPｺﾞｼｯｸM" panose="020B0600000000000000" pitchFamily="50" charset="-128"/>
                          <a:ea typeface="HGPｺﾞｼｯｸM" panose="020B0600000000000000" pitchFamily="50" charset="-128"/>
                        </a:rPr>
                        <a:t>に係る案内</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25" name="正方形/長方形 24"/>
                    <p:cNvSpPr/>
                    <p:nvPr/>
                  </p:nvSpPr>
                  <p:spPr>
                    <a:xfrm>
                      <a:off x="1280592" y="6165272"/>
                      <a:ext cx="1080000" cy="324000"/>
                    </a:xfrm>
                    <a:prstGeom prst="rect">
                      <a:avLst/>
                    </a:prstGeom>
                    <a:solidFill>
                      <a:schemeClr val="bg1"/>
                    </a:solidFill>
                    <a:ln w="12700">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ja-JP" altLang="en-US" sz="1000" dirty="0" smtClean="0">
                          <a:latin typeface="HGPｺﾞｼｯｸM" panose="020B0600000000000000" pitchFamily="50" charset="-128"/>
                          <a:ea typeface="HGPｺﾞｼｯｸM" panose="020B0600000000000000" pitchFamily="50" charset="-128"/>
                        </a:rPr>
                        <a:t>法的</a:t>
                      </a:r>
                      <a:r>
                        <a:rPr lang="ja-JP" altLang="en-US" sz="1000" dirty="0">
                          <a:latin typeface="HGPｺﾞｼｯｸM" panose="020B0600000000000000" pitchFamily="50" charset="-128"/>
                          <a:ea typeface="HGPｺﾞｼｯｸM" panose="020B0600000000000000" pitchFamily="50" charset="-128"/>
                        </a:rPr>
                        <a:t>措置</a:t>
                      </a:r>
                      <a:endParaRPr kumimoji="1" lang="ja-JP" altLang="en-US" sz="1000" dirty="0">
                        <a:latin typeface="HGPｺﾞｼｯｸM" panose="020B0600000000000000" pitchFamily="50" charset="-128"/>
                        <a:ea typeface="HGPｺﾞｼｯｸM" panose="020B0600000000000000" pitchFamily="50" charset="-128"/>
                      </a:endParaRPr>
                    </a:p>
                  </p:txBody>
                </p:sp>
              </p:grpSp>
            </p:grpSp>
            <p:sp>
              <p:nvSpPr>
                <p:cNvPr id="46" name="テキスト ボックス 45"/>
                <p:cNvSpPr txBox="1"/>
                <p:nvPr/>
              </p:nvSpPr>
              <p:spPr>
                <a:xfrm>
                  <a:off x="1136576" y="2960912"/>
                  <a:ext cx="2592288" cy="246221"/>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p>
                  <a:r>
                    <a:rPr kumimoji="1" lang="ja-JP" altLang="en-US" sz="1000" b="1" dirty="0" smtClean="0">
                      <a:latin typeface="HGPｺﾞｼｯｸM" panose="020B0600000000000000" pitchFamily="50" charset="-128"/>
                      <a:ea typeface="HGPｺﾞｼｯｸM" panose="020B0600000000000000" pitchFamily="50" charset="-128"/>
                    </a:rPr>
                    <a:t>現年度の債権における催告の流れ</a:t>
                  </a:r>
                  <a:endParaRPr kumimoji="1" lang="ja-JP" altLang="en-US" sz="1000" b="1" dirty="0">
                    <a:latin typeface="HGPｺﾞｼｯｸM" panose="020B0600000000000000" pitchFamily="50" charset="-128"/>
                    <a:ea typeface="HGPｺﾞｼｯｸM" panose="020B0600000000000000" pitchFamily="50" charset="-128"/>
                  </a:endParaRPr>
                </a:p>
              </p:txBody>
            </p:sp>
          </p:grpSp>
        </p:grpSp>
        <p:sp>
          <p:nvSpPr>
            <p:cNvPr id="49" name="テキスト ボックス 48"/>
            <p:cNvSpPr txBox="1"/>
            <p:nvPr/>
          </p:nvSpPr>
          <p:spPr>
            <a:xfrm>
              <a:off x="2303537" y="4809000"/>
              <a:ext cx="921271" cy="230832"/>
            </a:xfrm>
            <a:prstGeom prst="rect">
              <a:avLst/>
            </a:prstGeom>
            <a:noFill/>
          </p:spPr>
          <p:txBody>
            <a:bodyPr wrap="square" rtlCol="0">
              <a:spAutoFit/>
            </a:bodyPr>
            <a:lstStyle/>
            <a:p>
              <a:r>
                <a:rPr lang="en-US" altLang="ja-JP" sz="900" dirty="0">
                  <a:latin typeface="HGPｺﾞｼｯｸM" panose="020B0600000000000000" pitchFamily="50" charset="-128"/>
                  <a:ea typeface="HGPｺﾞｼｯｸM" panose="020B0600000000000000" pitchFamily="50" charset="-128"/>
                </a:rPr>
                <a:t>25</a:t>
              </a:r>
              <a:r>
                <a:rPr kumimoji="1" lang="ja-JP" altLang="en-US" sz="900" dirty="0" smtClean="0">
                  <a:latin typeface="HGPｺﾞｼｯｸM" panose="020B0600000000000000" pitchFamily="50" charset="-128"/>
                  <a:ea typeface="HGPｺﾞｼｯｸM" panose="020B0600000000000000" pitchFamily="50" charset="-128"/>
                </a:rPr>
                <a:t>件</a:t>
              </a:r>
              <a:r>
                <a:rPr kumimoji="1" lang="en-US" altLang="ja-JP" sz="900" dirty="0" smtClean="0">
                  <a:latin typeface="HGPｺﾞｼｯｸM" panose="020B0600000000000000" pitchFamily="50" charset="-128"/>
                  <a:ea typeface="HGPｺﾞｼｯｸM" panose="020B0600000000000000" pitchFamily="50" charset="-128"/>
                </a:rPr>
                <a:t>/</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p:txBody>
        </p:sp>
      </p:grpSp>
      <p:graphicFrame>
        <p:nvGraphicFramePr>
          <p:cNvPr id="3" name="表 2"/>
          <p:cNvGraphicFramePr>
            <a:graphicFrameLocks noGrp="1"/>
          </p:cNvGraphicFramePr>
          <p:nvPr>
            <p:extLst>
              <p:ext uri="{D42A27DB-BD31-4B8C-83A1-F6EECF244321}">
                <p14:modId xmlns:p14="http://schemas.microsoft.com/office/powerpoint/2010/main" val="3437670362"/>
              </p:ext>
            </p:extLst>
          </p:nvPr>
        </p:nvGraphicFramePr>
        <p:xfrm>
          <a:off x="920553" y="5328390"/>
          <a:ext cx="3528394" cy="953879"/>
        </p:xfrm>
        <a:graphic>
          <a:graphicData uri="http://schemas.openxmlformats.org/drawingml/2006/table">
            <a:tbl>
              <a:tblPr firstRow="1" bandRow="1">
                <a:tableStyleId>{5C22544A-7EE6-4342-B048-85BDC9FD1C3A}</a:tableStyleId>
              </a:tblPr>
              <a:tblGrid>
                <a:gridCol w="415078"/>
                <a:gridCol w="778329"/>
                <a:gridCol w="778329"/>
                <a:gridCol w="778329"/>
                <a:gridCol w="778329"/>
              </a:tblGrid>
              <a:tr h="314666">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①調定総計</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②収納</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③取消</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①</a:t>
                      </a:r>
                      <a:r>
                        <a:rPr kumimoji="1" lang="en-US" altLang="ja-JP" sz="900" dirty="0" smtClean="0">
                          <a:latin typeface="HGPｺﾞｼｯｸM" panose="020B0600000000000000" pitchFamily="50" charset="-128"/>
                          <a:ea typeface="HGPｺﾞｼｯｸM" panose="020B0600000000000000" pitchFamily="50" charset="-128"/>
                        </a:rPr>
                        <a:t>-</a:t>
                      </a:r>
                      <a:r>
                        <a:rPr kumimoji="1" lang="ja-JP" altLang="en-US" sz="900" dirty="0" smtClean="0">
                          <a:latin typeface="HGPｺﾞｼｯｸM" panose="020B0600000000000000" pitchFamily="50" charset="-128"/>
                          <a:ea typeface="HGPｺﾞｼｯｸM" panose="020B0600000000000000" pitchFamily="50" charset="-128"/>
                        </a:rPr>
                        <a:t>②</a:t>
                      </a:r>
                      <a:r>
                        <a:rPr kumimoji="1" lang="en-US" altLang="ja-JP" sz="900" dirty="0" smtClean="0">
                          <a:latin typeface="HGPｺﾞｼｯｸM" panose="020B0600000000000000" pitchFamily="50" charset="-128"/>
                          <a:ea typeface="HGPｺﾞｼｯｸM" panose="020B0600000000000000" pitchFamily="50" charset="-128"/>
                        </a:rPr>
                        <a:t>-</a:t>
                      </a:r>
                      <a:r>
                        <a:rPr kumimoji="1" lang="ja-JP" altLang="en-US" sz="900" dirty="0" smtClean="0">
                          <a:latin typeface="HGPｺﾞｼｯｸM" panose="020B0600000000000000" pitchFamily="50" charset="-128"/>
                          <a:ea typeface="HGPｺﾞｼｯｸM" panose="020B0600000000000000" pitchFamily="50" charset="-128"/>
                        </a:rPr>
                        <a:t>③</a:t>
                      </a:r>
                      <a:endParaRPr kumimoji="1" lang="en-US" altLang="ja-JP" sz="900" dirty="0" smtClean="0">
                        <a:latin typeface="HGPｺﾞｼｯｸM" panose="020B0600000000000000" pitchFamily="50" charset="-128"/>
                        <a:ea typeface="HGPｺﾞｼｯｸM" panose="020B0600000000000000" pitchFamily="50" charset="-128"/>
                      </a:endParaRPr>
                    </a:p>
                    <a:p>
                      <a:pPr algn="ctr"/>
                      <a:r>
                        <a:rPr kumimoji="1" lang="ja-JP" altLang="en-US" sz="900" dirty="0" smtClean="0">
                          <a:latin typeface="HGPｺﾞｼｯｸM" panose="020B0600000000000000" pitchFamily="50" charset="-128"/>
                          <a:ea typeface="HGPｺﾞｼｯｸM" panose="020B0600000000000000" pitchFamily="50" charset="-128"/>
                        </a:rPr>
                        <a:t>＝残額</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tc>
              </a:tr>
              <a:tr h="297239">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件数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2,072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1,484</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509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r>
              <a:tr h="297017">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金額（円）</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18000" marB="18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69,544,075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43,420,652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7,225,767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18,897,656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marT="36000" marB="36000" anchor="ctr"/>
                </a:tc>
              </a:tr>
            </a:tbl>
          </a:graphicData>
        </a:graphic>
      </p:graphicFrame>
      <p:sp>
        <p:nvSpPr>
          <p:cNvPr id="27" name="テキスト ボックス 26"/>
          <p:cNvSpPr txBox="1"/>
          <p:nvPr/>
        </p:nvSpPr>
        <p:spPr>
          <a:xfrm>
            <a:off x="848544" y="4941168"/>
            <a:ext cx="2592288" cy="400110"/>
          </a:xfrm>
          <a:prstGeom prst="rect">
            <a:avLst/>
          </a:prstGeom>
          <a:noFill/>
          <a:ln>
            <a:noFill/>
          </a:ln>
        </p:spPr>
        <p:txBody>
          <a:bodyPr wrap="square" rtlCol="0">
            <a:spAutoFit/>
          </a:bodyPr>
          <a:lstStyle/>
          <a:p>
            <a:r>
              <a:rPr kumimoji="1" lang="ja-JP" altLang="en-US" sz="1000" dirty="0" smtClean="0">
                <a:latin typeface="HGPｺﾞｼｯｸM" panose="020B0600000000000000" pitchFamily="50" charset="-128"/>
                <a:ea typeface="HGPｺﾞｼｯｸM" panose="020B0600000000000000" pitchFamily="50" charset="-128"/>
              </a:rPr>
              <a:t>（参考）</a:t>
            </a:r>
            <a:endParaRPr kumimoji="1" lang="en-US" altLang="ja-JP" sz="1000" dirty="0" smtClean="0">
              <a:latin typeface="HGPｺﾞｼｯｸM" panose="020B0600000000000000" pitchFamily="50" charset="-128"/>
              <a:ea typeface="HGPｺﾞｼｯｸM" panose="020B0600000000000000" pitchFamily="50" charset="-128"/>
            </a:endParaRPr>
          </a:p>
          <a:p>
            <a:r>
              <a:rPr kumimoji="1" lang="ja-JP" altLang="en-US" sz="1000" dirty="0" smtClean="0">
                <a:latin typeface="HGPｺﾞｼｯｸM" panose="020B0600000000000000" pitchFamily="50" charset="-128"/>
                <a:ea typeface="HGPｺﾞｼｯｸM" panose="020B0600000000000000" pitchFamily="50" charset="-128"/>
              </a:rPr>
              <a:t>平成</a:t>
            </a:r>
            <a:r>
              <a:rPr kumimoji="1" lang="en-US" altLang="ja-JP" sz="1000" dirty="0" smtClean="0">
                <a:latin typeface="HGPｺﾞｼｯｸM" panose="020B0600000000000000" pitchFamily="50" charset="-128"/>
                <a:ea typeface="HGPｺﾞｼｯｸM" panose="020B0600000000000000" pitchFamily="50" charset="-128"/>
              </a:rPr>
              <a:t>26</a:t>
            </a:r>
            <a:r>
              <a:rPr kumimoji="1" lang="ja-JP" altLang="en-US" sz="1000" dirty="0" smtClean="0">
                <a:latin typeface="HGPｺﾞｼｯｸM" panose="020B0600000000000000" pitchFamily="50" charset="-128"/>
                <a:ea typeface="HGPｺﾞｼｯｸM" panose="020B0600000000000000" pitchFamily="50" charset="-128"/>
              </a:rPr>
              <a:t>年度返納金債権の内訳</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31" name="左大かっこ 30"/>
          <p:cNvSpPr/>
          <p:nvPr/>
        </p:nvSpPr>
        <p:spPr>
          <a:xfrm>
            <a:off x="4835273" y="1556792"/>
            <a:ext cx="45719" cy="423208"/>
          </a:xfrm>
          <a:prstGeom prst="leftBracket">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4782695" y="2184975"/>
            <a:ext cx="3410665" cy="3044225"/>
          </a:xfrm>
          <a:prstGeom prst="rect">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599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12</a:t>
            </a:fld>
            <a:endParaRPr lang="ja-JP" altLang="en-US">
              <a:solidFill>
                <a:prstClr val="black">
                  <a:lumMod val="65000"/>
                  <a:lumOff val="3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112161573"/>
              </p:ext>
            </p:extLst>
          </p:nvPr>
        </p:nvGraphicFramePr>
        <p:xfrm>
          <a:off x="488504" y="476672"/>
          <a:ext cx="8856984" cy="5698949"/>
        </p:xfrm>
        <a:graphic>
          <a:graphicData uri="http://schemas.openxmlformats.org/drawingml/2006/table">
            <a:tbl>
              <a:tblPr firstRow="1" bandRow="1">
                <a:tableStyleId>{5C22544A-7EE6-4342-B048-85BDC9FD1C3A}</a:tableStyleId>
              </a:tblPr>
              <a:tblGrid>
                <a:gridCol w="424632"/>
                <a:gridCol w="3575663"/>
                <a:gridCol w="4856689"/>
              </a:tblGrid>
              <a:tr h="303989">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3136438">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○資格喪失後受診等に伴う債権の保険者間調整に</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よる債権回収の推進</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sp>
        <p:nvSpPr>
          <p:cNvPr id="23" name="テキスト ボックス 22"/>
          <p:cNvSpPr txBox="1"/>
          <p:nvPr/>
        </p:nvSpPr>
        <p:spPr>
          <a:xfrm>
            <a:off x="1064568" y="1268760"/>
            <a:ext cx="2907754" cy="1384995"/>
          </a:xfrm>
          <a:prstGeom prst="rect">
            <a:avLst/>
          </a:prstGeom>
          <a:noFill/>
          <a:ln>
            <a:solidFill>
              <a:schemeClr val="tx1">
                <a:lumMod val="50000"/>
                <a:lumOff val="50000"/>
              </a:schemeClr>
            </a:solidFill>
            <a:prstDash val="sysDash"/>
          </a:ln>
        </p:spPr>
        <p:txBody>
          <a:bodyPr wrap="square" rIns="72000"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債権の保険者間調整」</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被保険者資格喪失後の受診に伴う医療費の過誤調整を効率的に行うための仕組みです。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原則は、債務者が元の保険者に過誤となった医療費を返納した後、資格がある保険者に療養費の請求を行うものですが、平成</a:t>
            </a:r>
            <a:r>
              <a:rPr lang="en-US" altLang="ja-JP" sz="1050" dirty="0" smtClean="0">
                <a:latin typeface="HGPｺﾞｼｯｸM" panose="020B0600000000000000" pitchFamily="50" charset="-128"/>
                <a:ea typeface="HGPｺﾞｼｯｸM" panose="020B0600000000000000" pitchFamily="50" charset="-128"/>
              </a:rPr>
              <a:t>27</a:t>
            </a:r>
            <a:r>
              <a:rPr lang="ja-JP" altLang="en-US" sz="1050" dirty="0" smtClean="0">
                <a:latin typeface="HGPｺﾞｼｯｸM" panose="020B0600000000000000" pitchFamily="50" charset="-128"/>
                <a:ea typeface="HGPｺﾞｼｯｸM" panose="020B0600000000000000" pitchFamily="50" charset="-128"/>
              </a:rPr>
              <a:t>年</a:t>
            </a:r>
            <a:r>
              <a:rPr lang="en-US" altLang="ja-JP" sz="1050" dirty="0" smtClean="0">
                <a:latin typeface="HGPｺﾞｼｯｸM" panose="020B0600000000000000" pitchFamily="50" charset="-128"/>
                <a:ea typeface="HGPｺﾞｼｯｸM" panose="020B0600000000000000" pitchFamily="50" charset="-128"/>
              </a:rPr>
              <a:t>1</a:t>
            </a:r>
            <a:r>
              <a:rPr lang="ja-JP" altLang="en-US" sz="1050" dirty="0" smtClean="0">
                <a:latin typeface="HGPｺﾞｼｯｸM" panose="020B0600000000000000" pitchFamily="50" charset="-128"/>
                <a:ea typeface="HGPｺﾞｼｯｸM" panose="020B0600000000000000" pitchFamily="50" charset="-128"/>
              </a:rPr>
              <a:t>月から被</a:t>
            </a:r>
            <a:r>
              <a:rPr lang="ja-JP" altLang="en-US" sz="1050" dirty="0">
                <a:latin typeface="HGPｺﾞｼｯｸM" panose="020B0600000000000000" pitchFamily="50" charset="-128"/>
                <a:ea typeface="HGPｺﾞｼｯｸM" panose="020B0600000000000000" pitchFamily="50" charset="-128"/>
              </a:rPr>
              <a:t>保険者の同意を前提に保険者間で直接調整を</a:t>
            </a:r>
            <a:r>
              <a:rPr lang="ja-JP" altLang="en-US" sz="1050" dirty="0" smtClean="0">
                <a:latin typeface="HGPｺﾞｼｯｸM" panose="020B0600000000000000" pitchFamily="50" charset="-128"/>
                <a:ea typeface="HGPｺﾞｼｯｸM" panose="020B0600000000000000" pitchFamily="50" charset="-128"/>
              </a:rPr>
              <a:t>行うことができる</a:t>
            </a:r>
            <a:r>
              <a:rPr lang="ja-JP" altLang="en-US" sz="1050" dirty="0">
                <a:latin typeface="HGPｺﾞｼｯｸM" panose="020B0600000000000000" pitchFamily="50" charset="-128"/>
                <a:ea typeface="HGPｺﾞｼｯｸM" panose="020B0600000000000000" pitchFamily="50" charset="-128"/>
              </a:rPr>
              <a:t>ようになりました</a:t>
            </a:r>
            <a:r>
              <a:rPr lang="ja-JP" altLang="en-US" sz="1050" dirty="0" smtClean="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973693503"/>
              </p:ext>
            </p:extLst>
          </p:nvPr>
        </p:nvGraphicFramePr>
        <p:xfrm>
          <a:off x="4520952" y="2572875"/>
          <a:ext cx="4464501" cy="1000141"/>
        </p:xfrm>
        <a:graphic>
          <a:graphicData uri="http://schemas.openxmlformats.org/drawingml/2006/table">
            <a:tbl>
              <a:tblPr firstRow="1" bandRow="1">
                <a:tableStyleId>{5C22544A-7EE6-4342-B048-85BDC9FD1C3A}</a:tableStyleId>
              </a:tblPr>
              <a:tblGrid>
                <a:gridCol w="585509"/>
                <a:gridCol w="484874"/>
                <a:gridCol w="484874"/>
                <a:gridCol w="484874"/>
                <a:gridCol w="484874"/>
                <a:gridCol w="484874"/>
                <a:gridCol w="484874"/>
                <a:gridCol w="484874"/>
                <a:gridCol w="484874"/>
              </a:tblGrid>
              <a:tr h="21774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bg1"/>
                          </a:solidFill>
                          <a:latin typeface="HGPｺﾞｼｯｸM" panose="020B0600000000000000" pitchFamily="50" charset="-128"/>
                          <a:ea typeface="HGPｺﾞｼｯｸM" panose="020B0600000000000000" pitchFamily="50" charset="-128"/>
                        </a:rPr>
                        <a:t>調整依頼の件数　 </a:t>
                      </a:r>
                      <a:r>
                        <a:rPr lang="en-US" altLang="ja-JP" sz="1000" dirty="0" smtClean="0">
                          <a:solidFill>
                            <a:schemeClr val="bg1"/>
                          </a:solidFill>
                          <a:latin typeface="HGPｺﾞｼｯｸM" panose="020B0600000000000000" pitchFamily="50" charset="-128"/>
                          <a:ea typeface="HGPｺﾞｼｯｸM" panose="020B0600000000000000" pitchFamily="50" charset="-128"/>
                        </a:rPr>
                        <a:t>※</a:t>
                      </a:r>
                      <a:r>
                        <a:rPr lang="ja-JP" altLang="en-US" sz="1000" dirty="0" smtClean="0">
                          <a:solidFill>
                            <a:schemeClr val="bg1"/>
                          </a:solidFill>
                          <a:latin typeface="HGPｺﾞｼｯｸM" panose="020B0600000000000000" pitchFamily="50" charset="-128"/>
                          <a:ea typeface="HGPｺﾞｼｯｸM" panose="020B0600000000000000" pitchFamily="50" charset="-128"/>
                        </a:rPr>
                        <a:t>債権（受診者ごと）</a:t>
                      </a:r>
                    </a:p>
                  </a:txBody>
                  <a:tcPr marT="0" anchor="ctr"/>
                </a:tc>
                <a:tc hMerge="1">
                  <a:txBody>
                    <a:bodyPr/>
                    <a:lstStyle/>
                    <a:p>
                      <a:pPr algn="ctr"/>
                      <a:endParaRPr kumimoji="1" lang="ja-JP" altLang="en-US" sz="1000" dirty="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algn="ctr"/>
                      <a:endParaRPr kumimoji="1" lang="ja-JP" altLang="en-US" sz="1000" dirty="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HGPｺﾞｼｯｸM" panose="020B0600000000000000" pitchFamily="50" charset="-128"/>
                        <a:ea typeface="HGPｺﾞｼｯｸM" panose="020B0600000000000000" pitchFamily="50" charset="-128"/>
                      </a:endParaRPr>
                    </a:p>
                  </a:txBody>
                  <a:tcPr marL="36000" marR="36000" marT="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smtClean="0">
                        <a:ln>
                          <a:noFill/>
                        </a:ln>
                        <a:solidFill>
                          <a:prstClr val="white"/>
                        </a:solidFill>
                        <a:effectLst/>
                        <a:uLnTx/>
                        <a:uFillTx/>
                        <a:latin typeface="HGPｺﾞｼｯｸM" panose="020B0600000000000000" pitchFamily="50" charset="-128"/>
                        <a:ea typeface="HGPｺﾞｼｯｸM" panose="020B0600000000000000" pitchFamily="50" charset="-128"/>
                        <a:cs typeface="+mn-cs"/>
                      </a:endParaRPr>
                    </a:p>
                  </a:txBody>
                  <a:tcPr marL="36000" marR="36000" marT="0" anchor="ctr"/>
                </a:tc>
              </a:tr>
              <a:tr h="263230">
                <a:tc>
                  <a:txBody>
                    <a:bodyPr/>
                    <a:lstStyle/>
                    <a:p>
                      <a:endParaRPr kumimoji="1" lang="ja-JP" altLang="en-US" sz="1050" b="0" dirty="0">
                        <a:solidFill>
                          <a:schemeClr val="tx1"/>
                        </a:solidFill>
                        <a:latin typeface="HGPｺﾞｼｯｸM" panose="020B0600000000000000" pitchFamily="50" charset="-128"/>
                        <a:ea typeface="HGPｺﾞｼｯｸM" panose="020B0600000000000000" pitchFamily="50" charset="-128"/>
                      </a:endParaRPr>
                    </a:p>
                  </a:txBody>
                  <a:tcPr marT="36000" marB="36000">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solidFill>
                      <a:srgbClr val="D2D6E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0" marR="0" marT="36000" marB="36000" anchor="ctr">
                    <a:solidFill>
                      <a:srgbClr val="D2D6E5"/>
                    </a:solidFill>
                  </a:tcPr>
                </a:tc>
              </a:tr>
              <a:tr h="236412">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0</a:t>
                      </a: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0</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16</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r>
              <a:tr h="28275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T="0" marB="0" anchor="ctr">
                    <a:solidFill>
                      <a:srgbClr val="D2D6E5"/>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66.7</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177.8</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3755803037"/>
              </p:ext>
            </p:extLst>
          </p:nvPr>
        </p:nvGraphicFramePr>
        <p:xfrm>
          <a:off x="4520954" y="4005064"/>
          <a:ext cx="4752526" cy="840322"/>
        </p:xfrm>
        <a:graphic>
          <a:graphicData uri="http://schemas.openxmlformats.org/drawingml/2006/table">
            <a:tbl>
              <a:tblPr firstRow="1" bandRow="1">
                <a:tableStyleId>{5C22544A-7EE6-4342-B048-85BDC9FD1C3A}</a:tableStyleId>
              </a:tblPr>
              <a:tblGrid>
                <a:gridCol w="445550"/>
                <a:gridCol w="538372"/>
                <a:gridCol w="538372"/>
                <a:gridCol w="538372"/>
                <a:gridCol w="538372"/>
                <a:gridCol w="538372"/>
                <a:gridCol w="538372"/>
                <a:gridCol w="538372"/>
                <a:gridCol w="538372"/>
              </a:tblGrid>
              <a:tr h="204676">
                <a:tc gridSpan="9">
                  <a:txBody>
                    <a:bodyPr/>
                    <a:lstStyle/>
                    <a:p>
                      <a:pPr algn="l"/>
                      <a:r>
                        <a:rPr kumimoji="1" lang="ja-JP" altLang="en-US" sz="900" dirty="0" smtClean="0">
                          <a:latin typeface="HGPｺﾞｼｯｸM" panose="020B0600000000000000" pitchFamily="50" charset="-128"/>
                          <a:ea typeface="HGPｺﾞｼｯｸM" panose="020B0600000000000000" pitchFamily="50" charset="-128"/>
                        </a:rPr>
                        <a:t>依頼金額（円）</a:t>
                      </a:r>
                      <a:endParaRPr kumimoji="1" lang="ja-JP" altLang="en-US" sz="900" dirty="0">
                        <a:latin typeface="HGPｺﾞｼｯｸM" panose="020B0600000000000000" pitchFamily="50" charset="-128"/>
                        <a:ea typeface="HGPｺﾞｼｯｸM" panose="020B0600000000000000" pitchFamily="50" charset="-128"/>
                      </a:endParaRPr>
                    </a:p>
                  </a:txBody>
                  <a:tcPr/>
                </a:tc>
                <a:tc hMerge="1">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HGPｺﾞｼｯｸM" panose="020B0600000000000000" pitchFamily="50" charset="-128"/>
                        <a:ea typeface="HGPｺﾞｼｯｸM" panose="020B0600000000000000" pitchFamily="50" charset="-128"/>
                      </a:endParaRPr>
                    </a:p>
                  </a:txBody>
                  <a:tcPr marL="36000" marR="36000" anchor="ctr"/>
                </a:tc>
              </a:tr>
              <a:tr h="275456">
                <a:tc>
                  <a:txBody>
                    <a:bodyPr/>
                    <a:lstStyle/>
                    <a:p>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T="36000" marB="36000">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solidFill>
                      <a:srgbClr val="D2D6E5"/>
                    </a:solidFill>
                  </a:tcPr>
                </a:tc>
              </a:tr>
              <a:tr h="33626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0</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0</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1,551,274</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850" dirty="0" smtClean="0">
                          <a:latin typeface="HGPｺﾞｼｯｸM" panose="020B0600000000000000" pitchFamily="50" charset="-128"/>
                          <a:ea typeface="HGPｺﾞｼｯｸM" panose="020B0600000000000000" pitchFamily="50" charset="-128"/>
                        </a:rPr>
                        <a:t>1,551,274</a:t>
                      </a:r>
                      <a:endParaRPr lang="ja-JP" altLang="en-US" sz="850" dirty="0" smtClean="0">
                        <a:latin typeface="HGPｺﾞｼｯｸM" panose="020B0600000000000000" pitchFamily="50" charset="-128"/>
                        <a:ea typeface="HGPｺﾞｼｯｸM" panose="020B0600000000000000" pitchFamily="50" charset="-128"/>
                      </a:endParaRPr>
                    </a:p>
                  </a:txBody>
                  <a:tcPr marL="0" marR="36000" anchor="ctr">
                    <a:solidFill>
                      <a:srgbClr val="D2D6E5"/>
                    </a:solidFill>
                  </a:tcP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7,705,744</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329,738</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91,238</a:t>
                      </a:r>
                      <a:endParaRPr lang="ja-JP" altLang="en-US" sz="850" dirty="0">
                        <a:latin typeface="HGPｺﾞｼｯｸM" panose="020B0600000000000000" pitchFamily="50" charset="-128"/>
                        <a:ea typeface="HGPｺﾞｼｯｸM" panose="020B0600000000000000" pitchFamily="50" charset="-128"/>
                      </a:endParaRPr>
                    </a:p>
                  </a:txBody>
                  <a:tcPr marL="0" marR="36000" anchor="ctr"/>
                </a:tc>
                <a:tc>
                  <a:txBody>
                    <a:bodyPr/>
                    <a:lstStyle/>
                    <a:p>
                      <a:pPr algn="r"/>
                      <a:r>
                        <a:rPr lang="en-US" altLang="ja-JP" sz="850" dirty="0" smtClean="0">
                          <a:latin typeface="HGPｺﾞｼｯｸM" panose="020B0600000000000000" pitchFamily="50" charset="-128"/>
                          <a:ea typeface="HGPｺﾞｼｯｸM" panose="020B0600000000000000" pitchFamily="50" charset="-128"/>
                        </a:rPr>
                        <a:t>9,677,994</a:t>
                      </a:r>
                      <a:endParaRPr lang="ja-JP" altLang="en-US" sz="850" dirty="0">
                        <a:latin typeface="HGPｺﾞｼｯｸM" panose="020B0600000000000000" pitchFamily="50" charset="-128"/>
                        <a:ea typeface="HGPｺﾞｼｯｸM" panose="020B0600000000000000" pitchFamily="50" charset="-128"/>
                      </a:endParaRPr>
                    </a:p>
                  </a:txBody>
                  <a:tcPr marL="0" marR="36000" anchor="ctr">
                    <a:solidFill>
                      <a:srgbClr val="D2D6E5"/>
                    </a:solidFill>
                  </a:tcPr>
                </a:tc>
              </a:tr>
            </a:tbl>
          </a:graphicData>
        </a:graphic>
      </p:graphicFrame>
      <p:sp>
        <p:nvSpPr>
          <p:cNvPr id="34" name="テキスト ボックス 33"/>
          <p:cNvSpPr txBox="1"/>
          <p:nvPr/>
        </p:nvSpPr>
        <p:spPr>
          <a:xfrm>
            <a:off x="4520952" y="764704"/>
            <a:ext cx="4752528" cy="923330"/>
          </a:xfrm>
          <a:prstGeom prst="rect">
            <a:avLst/>
          </a:prstGeom>
          <a:noFill/>
        </p:spPr>
        <p:txBody>
          <a:bodyPr wrap="square" rtlCol="0">
            <a:spAutoFit/>
          </a:bodyPr>
          <a:lstStyle/>
          <a:p>
            <a:r>
              <a:rPr lang="ja-JP" altLang="en-US" sz="1200" dirty="0">
                <a:latin typeface="HGPｺﾞｼｯｸM" panose="020B0600000000000000" pitchFamily="50" charset="-128"/>
                <a:ea typeface="HGPｺﾞｼｯｸM" panose="020B0600000000000000" pitchFamily="50" charset="-128"/>
              </a:rPr>
              <a:t>○保険者間調整にかかる国保</a:t>
            </a:r>
            <a:r>
              <a:rPr lang="ja-JP" altLang="en-US" sz="1200" dirty="0" smtClean="0">
                <a:latin typeface="HGPｺﾞｼｯｸM" panose="020B0600000000000000" pitchFamily="50" charset="-128"/>
                <a:ea typeface="HGPｺﾞｼｯｸM" panose="020B0600000000000000" pitchFamily="50" charset="-128"/>
              </a:rPr>
              <a:t>へ調整</a:t>
            </a:r>
            <a:r>
              <a:rPr lang="ja-JP" altLang="en-US" sz="1200" dirty="0">
                <a:latin typeface="HGPｺﾞｼｯｸM" panose="020B0600000000000000" pitchFamily="50" charset="-128"/>
                <a:ea typeface="HGPｺﾞｼｯｸM" panose="020B0600000000000000" pitchFamily="50" charset="-128"/>
              </a:rPr>
              <a:t>依頼した金額は、上半期</a:t>
            </a:r>
            <a:r>
              <a:rPr lang="ja-JP" altLang="en-US" sz="1200" dirty="0" smtClean="0">
                <a:latin typeface="HGPｺﾞｼｯｸM" panose="020B0600000000000000" pitchFamily="50" charset="-128"/>
                <a:ea typeface="HGPｺﾞｼｯｸM" panose="020B0600000000000000" pitchFamily="50" charset="-128"/>
              </a:rPr>
              <a:t>で</a:t>
            </a:r>
            <a:endParaRPr lang="en-US" altLang="ja-JP" sz="1200" dirty="0" smtClean="0">
              <a:latin typeface="HGPｺﾞｼｯｸM" panose="020B0600000000000000" pitchFamily="50" charset="-128"/>
              <a:ea typeface="HGPｺﾞｼｯｸM" panose="020B0600000000000000" pitchFamily="50" charset="-128"/>
            </a:endParaRPr>
          </a:p>
          <a:p>
            <a:r>
              <a:rPr lang="en-US" altLang="ja-JP" sz="1200" dirty="0">
                <a:latin typeface="HGPｺﾞｼｯｸM" panose="020B0600000000000000" pitchFamily="50" charset="-128"/>
                <a:ea typeface="HGPｺﾞｼｯｸM" panose="020B0600000000000000" pitchFamily="50" charset="-128"/>
              </a:rPr>
              <a:t> </a:t>
            </a:r>
            <a:r>
              <a:rPr lang="en-US" altLang="ja-JP" sz="1200" dirty="0" smtClean="0">
                <a:latin typeface="HGPｺﾞｼｯｸM" panose="020B0600000000000000" pitchFamily="50" charset="-128"/>
                <a:ea typeface="HGPｺﾞｼｯｸM" panose="020B0600000000000000" pitchFamily="50" charset="-128"/>
              </a:rPr>
              <a:t>  9,677,994</a:t>
            </a:r>
            <a:r>
              <a:rPr lang="ja-JP" altLang="en-US" sz="1200" dirty="0">
                <a:latin typeface="HGPｺﾞｼｯｸM" panose="020B0600000000000000" pitchFamily="50" charset="-128"/>
                <a:ea typeface="HGPｺﾞｼｯｸM" panose="020B0600000000000000" pitchFamily="50" charset="-128"/>
              </a:rPr>
              <a:t>円に上りました</a:t>
            </a:r>
            <a:r>
              <a:rPr lang="ja-JP" altLang="en-US" sz="1200" dirty="0" smtClean="0">
                <a:latin typeface="HGPｺﾞｼｯｸM" panose="020B0600000000000000" pitchFamily="50" charset="-128"/>
                <a:ea typeface="HGPｺﾞｼｯｸM" panose="020B0600000000000000" pitchFamily="50" charset="-128"/>
              </a:rPr>
              <a:t>。</a:t>
            </a:r>
            <a:endParaRPr lang="en-US" altLang="ja-JP" sz="1200" dirty="0" smtClean="0">
              <a:latin typeface="HGPｺﾞｼｯｸM" panose="020B0600000000000000" pitchFamily="50" charset="-128"/>
              <a:ea typeface="HGPｺﾞｼｯｸM" panose="020B0600000000000000" pitchFamily="50" charset="-128"/>
            </a:endParaRPr>
          </a:p>
          <a:p>
            <a:endParaRPr lang="en-US" altLang="ja-JP" sz="600" dirty="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○債務者や国保連合会、市町村国保との細やかな連絡調整や</a:t>
            </a:r>
            <a:r>
              <a:rPr lang="ja-JP" altLang="en-US" sz="1200" dirty="0" smtClean="0">
                <a:latin typeface="HGPｺﾞｼｯｸM" panose="020B0600000000000000" pitchFamily="50" charset="-128"/>
                <a:ea typeface="HGPｺﾞｼｯｸM" panose="020B0600000000000000" pitchFamily="50" charset="-128"/>
              </a:rPr>
              <a:t>手続きを</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伴いますが、今後も効率的</a:t>
            </a:r>
            <a:r>
              <a:rPr lang="ja-JP" altLang="en-US" sz="1200" dirty="0">
                <a:latin typeface="HGPｺﾞｼｯｸM" panose="020B0600000000000000" pitchFamily="50" charset="-128"/>
                <a:ea typeface="HGPｺﾞｼｯｸM" panose="020B0600000000000000" pitchFamily="50" charset="-128"/>
              </a:rPr>
              <a:t>に</a:t>
            </a:r>
            <a:r>
              <a:rPr lang="ja-JP" altLang="en-US" sz="1200" dirty="0" smtClean="0">
                <a:latin typeface="HGPｺﾞｼｯｸM" panose="020B0600000000000000" pitchFamily="50" charset="-128"/>
                <a:ea typeface="HGPｺﾞｼｯｸM" panose="020B0600000000000000" pitchFamily="50" charset="-128"/>
              </a:rPr>
              <a:t>債権</a:t>
            </a:r>
            <a:r>
              <a:rPr lang="ja-JP" altLang="en-US" sz="1200" dirty="0">
                <a:latin typeface="HGPｺﾞｼｯｸM" panose="020B0600000000000000" pitchFamily="50" charset="-128"/>
                <a:ea typeface="HGPｺﾞｼｯｸM" panose="020B0600000000000000" pitchFamily="50" charset="-128"/>
              </a:rPr>
              <a:t>回収事務</a:t>
            </a:r>
            <a:r>
              <a:rPr lang="ja-JP" altLang="en-US" sz="1200" dirty="0" smtClean="0">
                <a:latin typeface="HGPｺﾞｼｯｸM" panose="020B0600000000000000" pitchFamily="50" charset="-128"/>
                <a:ea typeface="HGPｺﾞｼｯｸM" panose="020B0600000000000000" pitchFamily="50" charset="-128"/>
              </a:rPr>
              <a:t>処理を進めていきます。</a:t>
            </a:r>
            <a:endParaRPr lang="en-US" altLang="ja-JP" sz="1200" dirty="0">
              <a:latin typeface="HGPｺﾞｼｯｸM" panose="020B0600000000000000" pitchFamily="50" charset="-128"/>
              <a:ea typeface="HGPｺﾞｼｯｸM" panose="020B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69781558"/>
              </p:ext>
            </p:extLst>
          </p:nvPr>
        </p:nvGraphicFramePr>
        <p:xfrm>
          <a:off x="1064568" y="2924944"/>
          <a:ext cx="2592290" cy="767212"/>
        </p:xfrm>
        <a:graphic>
          <a:graphicData uri="http://schemas.openxmlformats.org/drawingml/2006/table">
            <a:tbl>
              <a:tblPr firstRow="1" bandRow="1">
                <a:tableStyleId>{5C22544A-7EE6-4342-B048-85BDC9FD1C3A}</a:tableStyleId>
              </a:tblPr>
              <a:tblGrid>
                <a:gridCol w="518458"/>
                <a:gridCol w="518458"/>
                <a:gridCol w="518458"/>
                <a:gridCol w="518458"/>
                <a:gridCol w="518458"/>
              </a:tblGrid>
              <a:tr h="211790">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調整依頼の目標件数（件）</a:t>
                      </a:r>
                      <a:endParaRPr kumimoji="1" lang="ja-JP" altLang="en-US" sz="1000" dirty="0">
                        <a:latin typeface="HGPｺﾞｼｯｸM" panose="020B0600000000000000" pitchFamily="50" charset="-128"/>
                        <a:ea typeface="HGPｺﾞｼｯｸM" panose="020B0600000000000000" pitchFamily="50" charset="-128"/>
                      </a:endParaRPr>
                    </a:p>
                  </a:txBody>
                  <a:tcPr marR="0"/>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69227">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marT="36000" marB="36000" anchor="ct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36000" marB="36000" anchor="ct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r>
            </a:tbl>
          </a:graphicData>
        </a:graphic>
      </p:graphicFrame>
    </p:spTree>
    <p:extLst>
      <p:ext uri="{BB962C8B-B14F-4D97-AF65-F5344CB8AC3E}">
        <p14:creationId xmlns:p14="http://schemas.microsoft.com/office/powerpoint/2010/main" val="637810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p:cNvSpPr txBox="1"/>
          <p:nvPr/>
        </p:nvSpPr>
        <p:spPr>
          <a:xfrm>
            <a:off x="495374" y="260648"/>
            <a:ext cx="4174529" cy="369332"/>
          </a:xfrm>
          <a:prstGeom prst="rect">
            <a:avLst/>
          </a:prstGeom>
          <a:noFill/>
        </p:spPr>
        <p:txBody>
          <a:bodyPr wrap="square" rtlCol="0">
            <a:spAutoFit/>
          </a:bodyPr>
          <a:lstStyle/>
          <a:p>
            <a:r>
              <a:rPr kumimoji="1" lang="ja-JP" altLang="en-US" dirty="0">
                <a:latin typeface="HGPｺﾞｼｯｸM" panose="020B0600000000000000" pitchFamily="50" charset="-128"/>
                <a:ea typeface="HGPｺﾞｼｯｸM" panose="020B0600000000000000" pitchFamily="50" charset="-128"/>
              </a:rPr>
              <a:t>　</a:t>
            </a:r>
            <a:r>
              <a:rPr lang="en-US" altLang="ja-JP" dirty="0" smtClean="0">
                <a:latin typeface="HGPｺﾞｼｯｸM" panose="020B0600000000000000" pitchFamily="50" charset="-128"/>
                <a:ea typeface="HGPｺﾞｼｯｸM" panose="020B0600000000000000" pitchFamily="50" charset="-128"/>
              </a:rPr>
              <a:t>(</a:t>
            </a:r>
            <a:r>
              <a:rPr lang="ja-JP" altLang="en-US" dirty="0">
                <a:latin typeface="HGPｺﾞｼｯｸM" panose="020B0600000000000000" pitchFamily="50" charset="-128"/>
                <a:ea typeface="HGPｺﾞｼｯｸM" panose="020B0600000000000000" pitchFamily="50" charset="-128"/>
              </a:rPr>
              <a:t>４</a:t>
            </a:r>
            <a:r>
              <a:rPr kumimoji="1" lang="en-US" altLang="ja-JP" dirty="0" smtClean="0">
                <a:latin typeface="HGPｺﾞｼｯｸM" panose="020B0600000000000000" pitchFamily="50" charset="-128"/>
                <a:ea typeface="HGPｺﾞｼｯｸM" panose="020B0600000000000000" pitchFamily="50" charset="-128"/>
              </a:rPr>
              <a:t>) </a:t>
            </a:r>
            <a:r>
              <a:rPr lang="ja-JP" altLang="en-US" dirty="0">
                <a:latin typeface="HGPｺﾞｼｯｸM" panose="020B0600000000000000" pitchFamily="50" charset="-128"/>
                <a:ea typeface="HGPｺﾞｼｯｸM" panose="020B0600000000000000" pitchFamily="50" charset="-128"/>
              </a:rPr>
              <a:t>保健</a:t>
            </a:r>
            <a:r>
              <a:rPr kumimoji="1" lang="ja-JP" altLang="en-US" dirty="0" smtClean="0">
                <a:latin typeface="HGPｺﾞｼｯｸM" panose="020B0600000000000000" pitchFamily="50" charset="-128"/>
                <a:ea typeface="HGPｺﾞｼｯｸM" panose="020B0600000000000000" pitchFamily="50" charset="-128"/>
              </a:rPr>
              <a:t>グループ関係</a:t>
            </a:r>
            <a:endParaRPr kumimoji="1" lang="ja-JP" altLang="en-US" dirty="0">
              <a:latin typeface="HGPｺﾞｼｯｸM" panose="020B0600000000000000" pitchFamily="50" charset="-128"/>
              <a:ea typeface="HGPｺﾞｼｯｸM" panose="020B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44829544"/>
              </p:ext>
            </p:extLst>
          </p:nvPr>
        </p:nvGraphicFramePr>
        <p:xfrm>
          <a:off x="632520" y="699933"/>
          <a:ext cx="8712969" cy="5919212"/>
        </p:xfrm>
        <a:graphic>
          <a:graphicData uri="http://schemas.openxmlformats.org/drawingml/2006/table">
            <a:tbl>
              <a:tblPr firstRow="1" bandRow="1">
                <a:tableStyleId>{5C22544A-7EE6-4342-B048-85BDC9FD1C3A}</a:tableStyleId>
              </a:tblPr>
              <a:tblGrid>
                <a:gridCol w="417728"/>
                <a:gridCol w="3517522"/>
                <a:gridCol w="4777719"/>
              </a:tblGrid>
              <a:tr h="288032">
                <a:tc>
                  <a:txBody>
                    <a:bodyPr/>
                    <a:lstStyle/>
                    <a:p>
                      <a:endParaRPr lang="en-US" altLang="ja-JP" sz="12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221352">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17</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健診・保健指導</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100" dirty="0"/>
                    </a:p>
                  </a:txBody>
                  <a:tcPr>
                    <a:solidFill>
                      <a:schemeClr val="tx2">
                        <a:lumMod val="20000"/>
                        <a:lumOff val="80000"/>
                      </a:schemeClr>
                    </a:solidFill>
                  </a:tcPr>
                </a:tc>
              </a:tr>
              <a:tr h="1365528">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○被保険者への健診（</a:t>
                      </a:r>
                      <a:r>
                        <a:rPr kumimoji="1" lang="en-US" altLang="ja-JP" sz="1200" dirty="0" smtClean="0">
                          <a:latin typeface="HGPｺﾞｼｯｸM" panose="020B0600000000000000" pitchFamily="50" charset="-128"/>
                          <a:ea typeface="HGPｺﾞｼｯｸM" panose="020B0600000000000000" pitchFamily="50" charset="-128"/>
                        </a:rPr>
                        <a:t>40</a:t>
                      </a:r>
                      <a:r>
                        <a:rPr kumimoji="1" lang="ja-JP" altLang="en-US" sz="1200" dirty="0" smtClean="0">
                          <a:latin typeface="HGPｺﾞｼｯｸM" panose="020B0600000000000000" pitchFamily="50" charset="-128"/>
                          <a:ea typeface="HGPｺﾞｼｯｸM" panose="020B0600000000000000" pitchFamily="50" charset="-128"/>
                        </a:rPr>
                        <a:t>歳以上、受診対象者数：</a:t>
                      </a:r>
                      <a:r>
                        <a:rPr kumimoji="1" lang="en-US" altLang="ja-JP" sz="1200" dirty="0" smtClean="0">
                          <a:latin typeface="HGPｺﾞｼｯｸM" panose="020B0600000000000000" pitchFamily="50" charset="-128"/>
                          <a:ea typeface="HGPｺﾞｼｯｸM" panose="020B0600000000000000" pitchFamily="50" charset="-128"/>
                        </a:rPr>
                        <a:t>237,571</a:t>
                      </a:r>
                      <a:r>
                        <a:rPr kumimoji="1" lang="ja-JP" altLang="en-US" sz="1200" dirty="0" smtClean="0">
                          <a:latin typeface="HGPｺﾞｼｯｸM" panose="020B0600000000000000" pitchFamily="50" charset="-128"/>
                          <a:ea typeface="HGPｺﾞｼｯｸM" panose="020B0600000000000000" pitchFamily="50" charset="-128"/>
                        </a:rPr>
                        <a:t>人）</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ja-JP" altLang="en-US" sz="11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○新規事業所への勧奨や、健診機関に対する事業所への受診勧奨業務</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の委託を推進し、受診者数の拡充を図りました。</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●「生活習慣病予防健診」に係る事業</a:t>
                      </a:r>
                    </a:p>
                    <a:p>
                      <a:r>
                        <a:rPr kumimoji="1" lang="ja-JP" altLang="en-US" sz="1050" dirty="0" smtClean="0">
                          <a:latin typeface="HGPｺﾞｼｯｸM" panose="020B0600000000000000" pitchFamily="50" charset="-128"/>
                          <a:ea typeface="HGPｺﾞｼｯｸM" panose="020B0600000000000000" pitchFamily="50" charset="-128"/>
                        </a:rPr>
                        <a:t>　・生活習慣病予防健診の受診勧奨</a:t>
                      </a:r>
                    </a:p>
                    <a:p>
                      <a:r>
                        <a:rPr kumimoji="1" lang="ja-JP" altLang="en-US" sz="1050" dirty="0" smtClean="0">
                          <a:latin typeface="HGPｺﾞｼｯｸM" panose="020B0600000000000000" pitchFamily="50" charset="-128"/>
                          <a:ea typeface="HGPｺﾞｼｯｸM" panose="020B0600000000000000" pitchFamily="50" charset="-128"/>
                        </a:rPr>
                        <a:t>　　全事業所（年度当初）、新規事業所（随時）、任意継続加入者（</a:t>
                      </a:r>
                      <a:r>
                        <a:rPr kumimoji="1" lang="en-US" altLang="ja-JP" sz="1050" dirty="0" smtClean="0">
                          <a:latin typeface="HGPｺﾞｼｯｸM" panose="020B0600000000000000" pitchFamily="50" charset="-128"/>
                          <a:ea typeface="HGPｺﾞｼｯｸM" panose="020B0600000000000000" pitchFamily="50" charset="-128"/>
                        </a:rPr>
                        <a:t>5</a:t>
                      </a:r>
                      <a:r>
                        <a:rPr kumimoji="1" lang="ja-JP" altLang="en-US" sz="1050" dirty="0" smtClean="0">
                          <a:latin typeface="HGPｺﾞｼｯｸM" panose="020B0600000000000000" pitchFamily="50" charset="-128"/>
                          <a:ea typeface="HGPｺﾞｼｯｸM" panose="020B0600000000000000" pitchFamily="50" charset="-128"/>
                        </a:rPr>
                        <a:t>月）</a:t>
                      </a:r>
                    </a:p>
                    <a:p>
                      <a:r>
                        <a:rPr kumimoji="1" lang="ja-JP" altLang="en-US" sz="1050" dirty="0" smtClean="0">
                          <a:latin typeface="HGPｺﾞｼｯｸM" panose="020B0600000000000000" pitchFamily="50" charset="-128"/>
                          <a:ea typeface="HGPｺﾞｼｯｸM" panose="020B0600000000000000" pitchFamily="50" charset="-128"/>
                        </a:rPr>
                        <a:t>　・健診機関による事業所への受診勧奨</a:t>
                      </a:r>
                    </a:p>
                    <a:p>
                      <a:r>
                        <a:rPr kumimoji="1" lang="ja-JP" altLang="en-US" sz="1050" dirty="0" smtClean="0">
                          <a:latin typeface="HGPｺﾞｼｯｸM" panose="020B0600000000000000" pitchFamily="50" charset="-128"/>
                          <a:ea typeface="HGPｺﾞｼｯｸM" panose="020B0600000000000000" pitchFamily="50" charset="-128"/>
                        </a:rPr>
                        <a:t>　・健診機関の新規拡充</a:t>
                      </a:r>
                      <a:endParaRPr kumimoji="1" lang="en-US" altLang="ja-JP" sz="1050" dirty="0" smtClean="0">
                        <a:latin typeface="HGPｺﾞｼｯｸM" panose="020B0600000000000000" pitchFamily="50" charset="-128"/>
                        <a:ea typeface="HGPｺﾞｼｯｸM" panose="020B0600000000000000" pitchFamily="50" charset="-128"/>
                      </a:endParaRPr>
                    </a:p>
                    <a:p>
                      <a:endParaRPr kumimoji="1" lang="en-US" altLang="ja-JP" sz="9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ｺﾞｼｯｸM" panose="020B0600000000000000" pitchFamily="50" charset="-128"/>
                          <a:ea typeface="HGPｺﾞｼｯｸM" panose="020B0600000000000000" pitchFamily="50" charset="-128"/>
                        </a:rPr>
                        <a:t>●「事業者健診データ」に係る事業</a:t>
                      </a:r>
                      <a:endParaRPr kumimoji="1" lang="ja-JP" altLang="en-US" sz="1200" dirty="0" smtClean="0">
                        <a:latin typeface="HGPｺﾞｼｯｸM" panose="020B0600000000000000" pitchFamily="50" charset="-128"/>
                        <a:ea typeface="HGPｺﾞｼｯｸM" panose="020B0600000000000000" pitchFamily="50" charset="-128"/>
                      </a:endParaRPr>
                    </a:p>
                    <a:p>
                      <a:r>
                        <a:rPr kumimoji="1" lang="ja-JP" altLang="en-US" sz="1050" dirty="0" smtClean="0">
                          <a:latin typeface="HGPｺﾞｼｯｸM" panose="020B0600000000000000" pitchFamily="50" charset="-128"/>
                          <a:ea typeface="HGPｺﾞｼｯｸM" panose="020B0600000000000000" pitchFamily="50" charset="-128"/>
                        </a:rPr>
                        <a:t>　・社会保険労務士を活用した事業所へのデータ提供依頼</a:t>
                      </a:r>
                    </a:p>
                    <a:p>
                      <a:r>
                        <a:rPr kumimoji="1" lang="ja-JP" altLang="en-US" sz="1050" dirty="0" smtClean="0">
                          <a:latin typeface="HGPｺﾞｼｯｸM" panose="020B0600000000000000" pitchFamily="50" charset="-128"/>
                          <a:ea typeface="HGPｺﾞｼｯｸM" panose="020B0600000000000000" pitchFamily="50" charset="-128"/>
                        </a:rPr>
                        <a:t>　・大規模健診機関との新規契約の締結</a:t>
                      </a:r>
                      <a:endParaRPr kumimoji="1" lang="en-US" altLang="ja-JP" sz="1050" dirty="0" smtClean="0">
                        <a:latin typeface="HGPｺﾞｼｯｸM" panose="020B0600000000000000" pitchFamily="50" charset="-128"/>
                        <a:ea typeface="HGPｺﾞｼｯｸM" panose="020B0600000000000000" pitchFamily="50" charset="-128"/>
                      </a:endParaRPr>
                    </a:p>
                    <a:p>
                      <a:endParaRPr kumimoji="1" lang="en-US" altLang="ja-JP" sz="105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1" name="テキスト ボックス 10"/>
          <p:cNvSpPr txBox="1"/>
          <p:nvPr/>
        </p:nvSpPr>
        <p:spPr>
          <a:xfrm>
            <a:off x="1280592" y="4437112"/>
            <a:ext cx="2907754" cy="900246"/>
          </a:xfrm>
          <a:prstGeom prst="rect">
            <a:avLst/>
          </a:prstGeom>
          <a:noFill/>
          <a:ln>
            <a:solidFill>
              <a:schemeClr val="tx1">
                <a:lumMod val="50000"/>
                <a:lumOff val="50000"/>
              </a:schemeClr>
            </a:solidFill>
            <a:prstDash val="sysDash"/>
          </a:ln>
        </p:spPr>
        <p:txBody>
          <a:bodyPr wrap="square" rIns="72000"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事業者健診データ」</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事業所</a:t>
            </a:r>
            <a:r>
              <a:rPr lang="ja-JP" altLang="en-US" sz="1050" dirty="0">
                <a:latin typeface="HGPｺﾞｼｯｸM" panose="020B0600000000000000" pitchFamily="50" charset="-128"/>
                <a:ea typeface="HGPｺﾞｼｯｸM" panose="020B0600000000000000" pitchFamily="50" charset="-128"/>
              </a:rPr>
              <a:t>から</a:t>
            </a:r>
            <a:r>
              <a:rPr lang="ja-JP" altLang="en-US" sz="1050" dirty="0" smtClean="0">
                <a:latin typeface="HGPｺﾞｼｯｸM" panose="020B0600000000000000" pitchFamily="50" charset="-128"/>
                <a:ea typeface="HGPｺﾞｼｯｸM" panose="020B0600000000000000" pitchFamily="50" charset="-128"/>
              </a:rPr>
              <a:t>提供される健診データは特定健診受診率に加算されることになり、ひいては後期高齢者支援金の負担率が抑えられ、健康保険料率の上昇の抑制につながります。</a:t>
            </a:r>
            <a:endParaRPr lang="en-US" altLang="ja-JP" sz="105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13</a:t>
            </a:fld>
            <a:endParaRPr lang="ja-JP" altLang="en-US" dirty="0">
              <a:solidFill>
                <a:prstClr val="black">
                  <a:lumMod val="65000"/>
                  <a:lumOff val="35000"/>
                </a:prstClr>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158021117"/>
              </p:ext>
            </p:extLst>
          </p:nvPr>
        </p:nvGraphicFramePr>
        <p:xfrm>
          <a:off x="4669903" y="1789307"/>
          <a:ext cx="4573700" cy="991621"/>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215186">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生活習慣病予防健診の実施率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82431">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6,685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10,047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12,369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29,101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11,815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8,195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7,461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56,572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94.2</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0" marR="0" anchor="c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91.6</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EAECF2"/>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947900312"/>
              </p:ext>
            </p:extLst>
          </p:nvPr>
        </p:nvGraphicFramePr>
        <p:xfrm>
          <a:off x="1280592" y="1789307"/>
          <a:ext cx="2808310" cy="929640"/>
        </p:xfrm>
        <a:graphic>
          <a:graphicData uri="http://schemas.openxmlformats.org/drawingml/2006/table">
            <a:tbl>
              <a:tblPr firstRow="1" bandRow="1">
                <a:tableStyleId>{5C22544A-7EE6-4342-B048-85BDC9FD1C3A}</a:tableStyleId>
              </a:tblPr>
              <a:tblGrid>
                <a:gridCol w="561662"/>
                <a:gridCol w="561662"/>
                <a:gridCol w="561662"/>
                <a:gridCol w="561662"/>
                <a:gridCol w="561662"/>
              </a:tblGrid>
              <a:tr h="190294">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生活習慣病予防健診の目標実施率（％）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190294">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26.0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39.0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52.0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30,884</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61,768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92,653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123,537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541074800"/>
              </p:ext>
            </p:extLst>
          </p:nvPr>
        </p:nvGraphicFramePr>
        <p:xfrm>
          <a:off x="4669903" y="2941435"/>
          <a:ext cx="4573700" cy="991621"/>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215186">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事業者健診結果データの取得率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82431">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0</a:t>
                      </a: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1,237 </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1,237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600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161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1,979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3,977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13.7</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0" marR="0" anchor="c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22.3</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EAECF2"/>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736592254"/>
              </p:ext>
            </p:extLst>
          </p:nvPr>
        </p:nvGraphicFramePr>
        <p:xfrm>
          <a:off x="1280592" y="2941435"/>
          <a:ext cx="2808310" cy="984684"/>
        </p:xfrm>
        <a:graphic>
          <a:graphicData uri="http://schemas.openxmlformats.org/drawingml/2006/table">
            <a:tbl>
              <a:tblPr firstRow="1" bandRow="1">
                <a:tableStyleId>{5C22544A-7EE6-4342-B048-85BDC9FD1C3A}</a:tableStyleId>
              </a:tblPr>
              <a:tblGrid>
                <a:gridCol w="561662"/>
                <a:gridCol w="561662"/>
                <a:gridCol w="561662"/>
                <a:gridCol w="561662"/>
                <a:gridCol w="561662"/>
              </a:tblGrid>
              <a:tr h="252028">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事業者健診結果データの目標取得率（％）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252028">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r>
              <a:tr h="21602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11.3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252028">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9,028</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17,818</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26,846</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35,636</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spTree>
    <p:extLst>
      <p:ext uri="{BB962C8B-B14F-4D97-AF65-F5344CB8AC3E}">
        <p14:creationId xmlns:p14="http://schemas.microsoft.com/office/powerpoint/2010/main" val="389399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Ref idx="1002">
        <a:schemeClr val="bg1"/>
      </p:bgRef>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14</a:t>
            </a:fld>
            <a:endParaRPr lang="ja-JP" altLang="en-US">
              <a:solidFill>
                <a:prstClr val="black">
                  <a:lumMod val="65000"/>
                  <a:lumOff val="3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088449087"/>
              </p:ext>
            </p:extLst>
          </p:nvPr>
        </p:nvGraphicFramePr>
        <p:xfrm>
          <a:off x="632520" y="836712"/>
          <a:ext cx="8712969" cy="4341872"/>
        </p:xfrm>
        <a:graphic>
          <a:graphicData uri="http://schemas.openxmlformats.org/drawingml/2006/table">
            <a:tbl>
              <a:tblPr firstRow="1" bandRow="1">
                <a:tableStyleId>{5C22544A-7EE6-4342-B048-85BDC9FD1C3A}</a:tableStyleId>
              </a:tblPr>
              <a:tblGrid>
                <a:gridCol w="417728"/>
                <a:gridCol w="3517522"/>
                <a:gridCol w="4777719"/>
              </a:tblGrid>
              <a:tr h="288032">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1365528">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○被扶養者への健診（受診対象者数：</a:t>
                      </a:r>
                      <a:r>
                        <a:rPr kumimoji="1" lang="en-US" altLang="ja-JP" sz="1200" dirty="0" smtClean="0">
                          <a:latin typeface="HGPｺﾞｼｯｸM" panose="020B0600000000000000" pitchFamily="50" charset="-128"/>
                          <a:ea typeface="HGPｺﾞｼｯｸM" panose="020B0600000000000000" pitchFamily="50" charset="-128"/>
                        </a:rPr>
                        <a:t>74,731</a:t>
                      </a:r>
                      <a:r>
                        <a:rPr kumimoji="1" lang="ja-JP" altLang="en-US" sz="1200" dirty="0" smtClean="0">
                          <a:latin typeface="HGPｺﾞｼｯｸM" panose="020B0600000000000000" pitchFamily="50" charset="-128"/>
                          <a:ea typeface="HGPｺﾞｼｯｸM" panose="020B0600000000000000" pitchFamily="50" charset="-128"/>
                        </a:rPr>
                        <a:t>人）</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ja-JP" altLang="en-US" sz="1200" dirty="0">
                        <a:latin typeface="HGPｺﾞｼｯｸM" panose="020B0600000000000000" pitchFamily="50" charset="-128"/>
                        <a:ea typeface="HGPｺﾞｼｯｸM" panose="020B0600000000000000" pitchFamily="50" charset="-128"/>
                      </a:endParaRPr>
                    </a:p>
                  </a:txBody>
                  <a:tcPr marR="3600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○協会主催の集団健診について、平成</a:t>
                      </a:r>
                      <a:r>
                        <a:rPr kumimoji="1" lang="en-US" altLang="ja-JP" sz="1200" dirty="0" smtClean="0">
                          <a:latin typeface="HGPｺﾞｼｯｸM" panose="020B0600000000000000" pitchFamily="50" charset="-128"/>
                          <a:ea typeface="HGPｺﾞｼｯｸM" panose="020B0600000000000000" pitchFamily="50" charset="-128"/>
                        </a:rPr>
                        <a:t>26</a:t>
                      </a:r>
                      <a:r>
                        <a:rPr kumimoji="1" lang="ja-JP" altLang="en-US" sz="1200" dirty="0" smtClean="0">
                          <a:latin typeface="HGPｺﾞｼｯｸM" panose="020B0600000000000000" pitchFamily="50" charset="-128"/>
                          <a:ea typeface="HGPｺﾞｼｯｸM" panose="020B0600000000000000" pitchFamily="50" charset="-128"/>
                        </a:rPr>
                        <a:t>年度と同様、無料オプション検査</a:t>
                      </a: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　 等を追加するほか、他保険者と共同実施することで地域を拡大しました。</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●「被扶養者への健診」に係る事業</a:t>
                      </a:r>
                      <a:endParaRPr kumimoji="1" lang="ja-JP" altLang="en-US" sz="12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　　・ＩＣＴを活用した受診勧奨の実施</a:t>
                      </a:r>
                    </a:p>
                    <a:p>
                      <a:r>
                        <a:rPr kumimoji="1" lang="ja-JP" altLang="en-US" sz="1100" dirty="0" smtClean="0">
                          <a:latin typeface="HGPｺﾞｼｯｸM" panose="020B0600000000000000" pitchFamily="50" charset="-128"/>
                          <a:ea typeface="HGPｺﾞｼｯｸM" panose="020B0600000000000000" pitchFamily="50" charset="-128"/>
                        </a:rPr>
                        <a:t>　　・独自集団健診の実施（対象者及び実施地域の拡充）</a:t>
                      </a:r>
                    </a:p>
                    <a:p>
                      <a:r>
                        <a:rPr kumimoji="1" lang="ja-JP" altLang="en-US" sz="1100" dirty="0" smtClean="0">
                          <a:latin typeface="HGPｺﾞｼｯｸM" panose="020B0600000000000000" pitchFamily="50" charset="-128"/>
                          <a:ea typeface="HGPｺﾞｼｯｸM" panose="020B0600000000000000" pitchFamily="50" charset="-128"/>
                        </a:rPr>
                        <a:t>　　・他の保険者との連携</a:t>
                      </a:r>
                    </a:p>
                    <a:p>
                      <a:r>
                        <a:rPr kumimoji="1" lang="ja-JP" altLang="en-US" sz="1100" dirty="0" smtClean="0">
                          <a:latin typeface="HGPｺﾞｼｯｸM" panose="020B0600000000000000" pitchFamily="50" charset="-128"/>
                          <a:ea typeface="HGPｺﾞｼｯｸM" panose="020B0600000000000000" pitchFamily="50" charset="-128"/>
                        </a:rPr>
                        <a:t>　　・がん検診との同時実施の促進</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ja-JP" altLang="en-US" sz="1200" dirty="0" smtClean="0">
                        <a:latin typeface="HGPｺﾞｼｯｸM" panose="020B0600000000000000" pitchFamily="50" charset="-128"/>
                        <a:ea typeface="HGPｺﾞｼｯｸM" panose="020B0600000000000000" pitchFamily="50" charset="-128"/>
                      </a:endParaRPr>
                    </a:p>
                  </a:txBody>
                  <a:tcPr marR="0">
                    <a:solidFill>
                      <a:schemeClr val="bg2"/>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39621151"/>
              </p:ext>
            </p:extLst>
          </p:nvPr>
        </p:nvGraphicFramePr>
        <p:xfrm>
          <a:off x="1280592" y="1772816"/>
          <a:ext cx="2808310" cy="929640"/>
        </p:xfrm>
        <a:graphic>
          <a:graphicData uri="http://schemas.openxmlformats.org/drawingml/2006/table">
            <a:tbl>
              <a:tblPr firstRow="1" bandRow="1">
                <a:tableStyleId>{5C22544A-7EE6-4342-B048-85BDC9FD1C3A}</a:tableStyleId>
              </a:tblPr>
              <a:tblGrid>
                <a:gridCol w="561662"/>
                <a:gridCol w="561662"/>
                <a:gridCol w="561662"/>
                <a:gridCol w="561662"/>
                <a:gridCol w="561662"/>
              </a:tblGrid>
              <a:tr h="190294">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特定健診の目標実施率（％）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190294">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20.5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3,737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7,473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11,210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15,320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009250733"/>
              </p:ext>
            </p:extLst>
          </p:nvPr>
        </p:nvGraphicFramePr>
        <p:xfrm>
          <a:off x="4664968" y="1772816"/>
          <a:ext cx="4573700" cy="933590"/>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215186">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特定健診実施率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0">
                <a:tc>
                  <a:txBody>
                    <a:bodyPr/>
                    <a:lstStyle/>
                    <a:p>
                      <a:pPr algn="ctr"/>
                      <a:endParaRPr kumimoji="1" lang="ja-JP" altLang="en-US" sz="1000" dirty="0">
                        <a:latin typeface="HGPｺﾞｼｯｸM" panose="020B0600000000000000" pitchFamily="50" charset="-128"/>
                        <a:ea typeface="HGPｺﾞｼｯｸM" panose="020B0600000000000000" pitchFamily="50" charset="-128"/>
                      </a:endParaRPr>
                    </a:p>
                  </a:txBody>
                  <a:tcPr marT="36000" marB="36000"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0" marR="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0" marR="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0" marR="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0" marR="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0" marR="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２四半期</a:t>
                      </a:r>
                    </a:p>
                  </a:txBody>
                  <a:tcPr marL="0" marR="0" marT="36000" marB="36000" anchor="ctr">
                    <a:solidFill>
                      <a:srgbClr val="D2D6E5"/>
                    </a:solidFill>
                  </a:tcP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509</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439</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902</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1,850</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1,811</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1,397</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1,229</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lang="en-US" altLang="ja-JP" sz="900" dirty="0" smtClean="0">
                          <a:latin typeface="HGPｺﾞｼｯｸM" panose="020B0600000000000000" pitchFamily="50" charset="-128"/>
                          <a:ea typeface="HGPｺﾞｼｯｸM" panose="020B0600000000000000" pitchFamily="50" charset="-128"/>
                        </a:rPr>
                        <a:t>6,287</a:t>
                      </a:r>
                      <a:endParaRPr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49.5</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84.1</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r>
            </a:tbl>
          </a:graphicData>
        </a:graphic>
      </p:graphicFrame>
    </p:spTree>
    <p:extLst>
      <p:ext uri="{BB962C8B-B14F-4D97-AF65-F5344CB8AC3E}">
        <p14:creationId xmlns:p14="http://schemas.microsoft.com/office/powerpoint/2010/main" val="36895148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9312746" y="6356351"/>
            <a:ext cx="608806" cy="365125"/>
          </a:xfrm>
        </p:spPr>
        <p:txBody>
          <a:bodyPr/>
          <a:lstStyle/>
          <a:p>
            <a:fld id="{88DE6FA2-4F86-4750-9A4B-1B0AD087C30A}" type="slidenum">
              <a:rPr lang="ja-JP" altLang="en-US" smtClean="0">
                <a:solidFill>
                  <a:prstClr val="black">
                    <a:lumMod val="65000"/>
                    <a:lumOff val="35000"/>
                  </a:prstClr>
                </a:solidFill>
              </a:rPr>
              <a:pPr/>
              <a:t>15</a:t>
            </a:fld>
            <a:endParaRPr lang="ja-JP" altLang="en-US">
              <a:solidFill>
                <a:prstClr val="black">
                  <a:lumMod val="65000"/>
                  <a:lumOff val="35000"/>
                </a:prstClr>
              </a:solidFill>
            </a:endParaRPr>
          </a:p>
        </p:txBody>
      </p:sp>
      <p:graphicFrame>
        <p:nvGraphicFramePr>
          <p:cNvPr id="6" name="表 5"/>
          <p:cNvGraphicFramePr>
            <a:graphicFrameLocks noGrp="1"/>
          </p:cNvGraphicFramePr>
          <p:nvPr>
            <p:extLst>
              <p:ext uri="{D42A27DB-BD31-4B8C-83A1-F6EECF244321}">
                <p14:modId xmlns:p14="http://schemas.microsoft.com/office/powerpoint/2010/main" val="1295590264"/>
              </p:ext>
            </p:extLst>
          </p:nvPr>
        </p:nvGraphicFramePr>
        <p:xfrm>
          <a:off x="632520" y="476672"/>
          <a:ext cx="8712968" cy="6018976"/>
        </p:xfrm>
        <a:graphic>
          <a:graphicData uri="http://schemas.openxmlformats.org/drawingml/2006/table">
            <a:tbl>
              <a:tblPr firstRow="1" bandRow="1">
                <a:tableStyleId>{5C22544A-7EE6-4342-B048-85BDC9FD1C3A}</a:tableStyleId>
              </a:tblPr>
              <a:tblGrid>
                <a:gridCol w="417728"/>
                <a:gridCol w="3517522"/>
                <a:gridCol w="4777718"/>
              </a:tblGrid>
              <a:tr h="279667">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実施状況（ポイント）</a:t>
                      </a:r>
                      <a:endParaRPr kumimoji="1" lang="ja-JP" altLang="en-US" sz="1200" dirty="0">
                        <a:latin typeface="HGPｺﾞｼｯｸM" panose="020B0600000000000000" pitchFamily="50" charset="-128"/>
                        <a:ea typeface="HGPｺﾞｼｯｸM" panose="020B0600000000000000" pitchFamily="50" charset="-128"/>
                      </a:endParaRPr>
                    </a:p>
                  </a:txBody>
                  <a:tcPr/>
                </a:tc>
              </a:tr>
              <a:tr h="4184829">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b="0" dirty="0" smtClean="0">
                          <a:latin typeface="HGPｺﾞｼｯｸM" panose="020B0600000000000000" pitchFamily="50" charset="-128"/>
                          <a:ea typeface="HGPｺﾞｼｯｸM" panose="020B0600000000000000" pitchFamily="50" charset="-128"/>
                        </a:rPr>
                        <a:t>○被保険者への特定保健指導（実施対象者数：</a:t>
                      </a:r>
                      <a:endParaRPr kumimoji="1" lang="en-US" altLang="ja-JP" sz="1200" b="0" dirty="0" smtClean="0">
                        <a:latin typeface="HGPｺﾞｼｯｸM" panose="020B0600000000000000" pitchFamily="50" charset="-128"/>
                        <a:ea typeface="HGPｺﾞｼｯｸM" panose="020B0600000000000000" pitchFamily="50" charset="-128"/>
                      </a:endParaRPr>
                    </a:p>
                    <a:p>
                      <a:r>
                        <a:rPr kumimoji="1" lang="en-US" altLang="ja-JP" sz="1200" b="0" dirty="0" smtClean="0">
                          <a:latin typeface="HGPｺﾞｼｯｸM" panose="020B0600000000000000" pitchFamily="50" charset="-128"/>
                          <a:ea typeface="HGPｺﾞｼｯｸM" panose="020B0600000000000000" pitchFamily="50" charset="-128"/>
                        </a:rPr>
                        <a:t>   31,835</a:t>
                      </a:r>
                      <a:r>
                        <a:rPr kumimoji="1" lang="ja-JP" altLang="en-US" sz="1200" b="0" dirty="0" smtClean="0">
                          <a:latin typeface="HGPｺﾞｼｯｸM" panose="020B0600000000000000" pitchFamily="50" charset="-128"/>
                          <a:ea typeface="HGPｺﾞｼｯｸM" panose="020B0600000000000000" pitchFamily="50" charset="-128"/>
                        </a:rPr>
                        <a:t>人）</a:t>
                      </a:r>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r>
                        <a:rPr kumimoji="1" lang="ja-JP" altLang="en-US" sz="1050" b="0" dirty="0" smtClean="0">
                          <a:latin typeface="HGPｺﾞｼｯｸM" panose="020B0600000000000000" pitchFamily="50" charset="-128"/>
                          <a:ea typeface="HGPｺﾞｼｯｸM" panose="020B0600000000000000" pitchFamily="50" charset="-128"/>
                        </a:rPr>
                        <a:t>　</a:t>
                      </a:r>
                      <a:endParaRPr kumimoji="1" lang="en-US" altLang="ja-JP" sz="1050" b="0" dirty="0" smtClean="0">
                        <a:latin typeface="HGPｺﾞｼｯｸM" panose="020B0600000000000000" pitchFamily="50" charset="-128"/>
                        <a:ea typeface="HGPｺﾞｼｯｸM" panose="020B0600000000000000" pitchFamily="50" charset="-128"/>
                      </a:endParaRPr>
                    </a:p>
                  </a:txBody>
                  <a:tcPr marR="0">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○支部内保健師の役割を見直して、業務の効率化を図りました。</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4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r>
                        <a:rPr kumimoji="1" lang="ja-JP" altLang="en-US" sz="1100" b="0" dirty="0" smtClean="0">
                          <a:latin typeface="HGPｺﾞｼｯｸM" panose="020B0600000000000000" pitchFamily="50" charset="-128"/>
                          <a:ea typeface="HGPｺﾞｼｯｸM" panose="020B0600000000000000" pitchFamily="50" charset="-128"/>
                        </a:rPr>
                        <a:t>●「被保険者への特定保健指導」に係る事業</a:t>
                      </a:r>
                      <a:endParaRPr kumimoji="1" lang="en-US" altLang="ja-JP" sz="1100" b="0" dirty="0" smtClean="0">
                        <a:latin typeface="HGPｺﾞｼｯｸM" panose="020B0600000000000000" pitchFamily="50" charset="-128"/>
                        <a:ea typeface="HGPｺﾞｼｯｸM" panose="020B0600000000000000" pitchFamily="50" charset="-128"/>
                      </a:endParaRPr>
                    </a:p>
                    <a:p>
                      <a:r>
                        <a:rPr kumimoji="1" lang="ja-JP" altLang="en-US" sz="1100" b="0" dirty="0" smtClean="0">
                          <a:latin typeface="HGPｺﾞｼｯｸM" panose="020B0600000000000000" pitchFamily="50" charset="-128"/>
                          <a:ea typeface="HGPｺﾞｼｯｸM" panose="020B0600000000000000" pitchFamily="50" charset="-128"/>
                        </a:rPr>
                        <a:t>　　□協会けんぽの保健師による面談</a:t>
                      </a:r>
                    </a:p>
                    <a:p>
                      <a:r>
                        <a:rPr kumimoji="1" lang="ja-JP" altLang="en-US" sz="1100" b="0" dirty="0" smtClean="0">
                          <a:latin typeface="HGPｺﾞｼｯｸM" panose="020B0600000000000000" pitchFamily="50" charset="-128"/>
                          <a:ea typeface="HGPｺﾞｼｯｸM" panose="020B0600000000000000" pitchFamily="50" charset="-128"/>
                        </a:rPr>
                        <a:t>　　　・完全リレー制の導入</a:t>
                      </a:r>
                    </a:p>
                    <a:p>
                      <a:r>
                        <a:rPr kumimoji="1" lang="ja-JP" altLang="en-US" sz="1100" b="0" dirty="0" smtClean="0">
                          <a:latin typeface="HGPｺﾞｼｯｸM" panose="020B0600000000000000" pitchFamily="50" charset="-128"/>
                          <a:ea typeface="HGPｺﾞｼｯｸM" panose="020B0600000000000000" pitchFamily="50" charset="-128"/>
                        </a:rPr>
                        <a:t>　　　・ＩＣＴを活用した保健指導の推進</a:t>
                      </a:r>
                    </a:p>
                    <a:p>
                      <a:r>
                        <a:rPr kumimoji="1" lang="ja-JP" altLang="en-US" sz="1100" b="0" dirty="0" smtClean="0">
                          <a:latin typeface="HGPｺﾞｼｯｸM" panose="020B0600000000000000" pitchFamily="50" charset="-128"/>
                          <a:ea typeface="HGPｺﾞｼｯｸM" panose="020B0600000000000000" pitchFamily="50" charset="-128"/>
                        </a:rPr>
                        <a:t>　　　・継続支援部分に係るアウトソーシング導入の検討</a:t>
                      </a:r>
                      <a:endParaRPr kumimoji="1" lang="en-US" altLang="ja-JP" sz="1100" b="0" dirty="0" smtClean="0">
                        <a:latin typeface="HGPｺﾞｼｯｸM" panose="020B0600000000000000" pitchFamily="50" charset="-128"/>
                        <a:ea typeface="HGPｺﾞｼｯｸM" panose="020B0600000000000000" pitchFamily="50" charset="-128"/>
                      </a:endParaRPr>
                    </a:p>
                    <a:p>
                      <a:endParaRPr kumimoji="1" lang="en-US" altLang="ja-JP" sz="700" b="0" dirty="0" smtClean="0">
                        <a:latin typeface="HGPｺﾞｼｯｸM" panose="020B0600000000000000" pitchFamily="50" charset="-128"/>
                        <a:ea typeface="HGPｺﾞｼｯｸM" panose="020B0600000000000000" pitchFamily="50" charset="-128"/>
                      </a:endParaRPr>
                    </a:p>
                    <a:p>
                      <a:r>
                        <a:rPr kumimoji="1" lang="ja-JP" altLang="en-US" sz="1100" b="0" dirty="0" smtClean="0">
                          <a:latin typeface="HGPｺﾞｼｯｸM" panose="020B0600000000000000" pitchFamily="50" charset="-128"/>
                          <a:ea typeface="HGPｺﾞｼｯｸM" panose="020B0600000000000000" pitchFamily="50" charset="-128"/>
                        </a:rPr>
                        <a:t>　　□アウトソーシング</a:t>
                      </a:r>
                    </a:p>
                    <a:p>
                      <a:r>
                        <a:rPr kumimoji="1" lang="ja-JP" altLang="en-US" sz="1100" b="0" dirty="0" smtClean="0">
                          <a:latin typeface="HGPｺﾞｼｯｸM" panose="020B0600000000000000" pitchFamily="50" charset="-128"/>
                          <a:ea typeface="HGPｺﾞｼｯｸM" panose="020B0600000000000000" pitchFamily="50" charset="-128"/>
                        </a:rPr>
                        <a:t>　　　・委託条件の見直しによる委託拡大の推進</a:t>
                      </a:r>
                    </a:p>
                    <a:p>
                      <a:r>
                        <a:rPr kumimoji="1" lang="ja-JP" altLang="en-US" sz="1100" b="0" dirty="0" smtClean="0">
                          <a:latin typeface="HGPｺﾞｼｯｸM" panose="020B0600000000000000" pitchFamily="50" charset="-128"/>
                          <a:ea typeface="HGPｺﾞｼｯｸM" panose="020B0600000000000000" pitchFamily="50" charset="-128"/>
                        </a:rPr>
                        <a:t>　　　・大規模実施機関との連携強化</a:t>
                      </a:r>
                      <a:endParaRPr kumimoji="1" lang="en-US" altLang="ja-JP" sz="1200" b="0" dirty="0" smtClean="0">
                        <a:latin typeface="HGPｺﾞｼｯｸM" panose="020B0600000000000000" pitchFamily="50" charset="-128"/>
                        <a:ea typeface="HGPｺﾞｼｯｸM" panose="020B0600000000000000" pitchFamily="50" charset="-128"/>
                      </a:endParaRPr>
                    </a:p>
                  </a:txBody>
                  <a:tcPr>
                    <a:solidFill>
                      <a:schemeClr val="bg2"/>
                    </a:solidFill>
                  </a:tcPr>
                </a:tc>
              </a:tr>
              <a:tr h="1512168">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b="0" dirty="0" smtClean="0">
                          <a:latin typeface="HGPｺﾞｼｯｸM" panose="020B0600000000000000" pitchFamily="50" charset="-128"/>
                          <a:ea typeface="HGPｺﾞｼｯｸM" panose="020B0600000000000000" pitchFamily="50" charset="-128"/>
                        </a:rPr>
                        <a:t>○被扶養者への特定保健指導（実施対象者数：</a:t>
                      </a:r>
                      <a:endParaRPr kumimoji="1" lang="en-US" altLang="ja-JP" sz="1200" b="0" dirty="0" smtClean="0">
                        <a:latin typeface="HGPｺﾞｼｯｸM" panose="020B0600000000000000" pitchFamily="50" charset="-128"/>
                        <a:ea typeface="HGPｺﾞｼｯｸM" panose="020B0600000000000000" pitchFamily="50" charset="-128"/>
                      </a:endParaRPr>
                    </a:p>
                    <a:p>
                      <a:r>
                        <a:rPr kumimoji="1" lang="en-US" altLang="ja-JP" sz="1200" b="0" dirty="0" smtClean="0">
                          <a:latin typeface="HGPｺﾞｼｯｸM" panose="020B0600000000000000" pitchFamily="50" charset="-128"/>
                          <a:ea typeface="HGPｺﾞｼｯｸM" panose="020B0600000000000000" pitchFamily="50" charset="-128"/>
                        </a:rPr>
                        <a:t>   1,394</a:t>
                      </a:r>
                      <a:r>
                        <a:rPr kumimoji="1" lang="ja-JP" altLang="en-US" sz="1200" b="0" dirty="0" smtClean="0">
                          <a:latin typeface="HGPｺﾞｼｯｸM" panose="020B0600000000000000" pitchFamily="50" charset="-128"/>
                          <a:ea typeface="HGPｺﾞｼｯｸM" panose="020B0600000000000000" pitchFamily="50" charset="-128"/>
                        </a:rPr>
                        <a:t>人）</a:t>
                      </a:r>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endParaRPr kumimoji="1" lang="en-US" altLang="ja-JP" sz="1050" b="0" dirty="0" smtClean="0">
                        <a:latin typeface="HGPｺﾞｼｯｸM" panose="020B0600000000000000" pitchFamily="50" charset="-128"/>
                        <a:ea typeface="HGPｺﾞｼｯｸM" panose="020B0600000000000000" pitchFamily="50" charset="-128"/>
                      </a:endParaRPr>
                    </a:p>
                    <a:p>
                      <a:endParaRPr kumimoji="1" lang="en-US" altLang="ja-JP" sz="300" b="0" dirty="0" smtClean="0">
                        <a:latin typeface="HGPｺﾞｼｯｸM" panose="020B0600000000000000" pitchFamily="50" charset="-128"/>
                        <a:ea typeface="HGPｺﾞｼｯｸM" panose="020B0600000000000000" pitchFamily="50" charset="-128"/>
                      </a:endParaRPr>
                    </a:p>
                    <a:p>
                      <a:r>
                        <a:rPr kumimoji="1" lang="ja-JP" altLang="en-US" sz="900" b="0" dirty="0" smtClean="0">
                          <a:latin typeface="HGPｺﾞｼｯｸM" panose="020B0600000000000000" pitchFamily="50" charset="-128"/>
                          <a:ea typeface="HGPｺﾞｼｯｸM" panose="020B0600000000000000" pitchFamily="50" charset="-128"/>
                        </a:rPr>
                        <a:t>　</a:t>
                      </a:r>
                      <a:endParaRPr kumimoji="1" lang="en-US" altLang="ja-JP" sz="1050" b="0" dirty="0" smtClean="0">
                        <a:latin typeface="HGPｺﾞｼｯｸM" panose="020B0600000000000000" pitchFamily="50" charset="-128"/>
                        <a:ea typeface="HGPｺﾞｼｯｸM" panose="020B0600000000000000" pitchFamily="50" charset="-128"/>
                      </a:endParaRPr>
                    </a:p>
                  </a:txBody>
                  <a:tcPr marR="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HGPｺﾞｼｯｸM" panose="020B0600000000000000" pitchFamily="50" charset="-128"/>
                          <a:ea typeface="HGPｺﾞｼｯｸM" panose="020B0600000000000000" pitchFamily="50" charset="-128"/>
                        </a:rPr>
                        <a:t>○集団健診会場にて、受診日当日の初回面談を実施しました。</a:t>
                      </a: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grpSp>
        <p:nvGrpSpPr>
          <p:cNvPr id="20" name="グループ化 19"/>
          <p:cNvGrpSpPr/>
          <p:nvPr/>
        </p:nvGrpSpPr>
        <p:grpSpPr>
          <a:xfrm>
            <a:off x="4736976" y="3356992"/>
            <a:ext cx="129600" cy="891008"/>
            <a:chOff x="4736976" y="3356992"/>
            <a:chExt cx="129600" cy="891008"/>
          </a:xfrm>
        </p:grpSpPr>
        <p:cxnSp>
          <p:nvCxnSpPr>
            <p:cNvPr id="14" name="直線コネクタ 13"/>
            <p:cNvCxnSpPr/>
            <p:nvPr/>
          </p:nvCxnSpPr>
          <p:spPr>
            <a:xfrm>
              <a:off x="4736976" y="3356992"/>
              <a:ext cx="0" cy="891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736976" y="4248000"/>
              <a:ext cx="1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736976" y="3474000"/>
              <a:ext cx="1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5" name="表 14"/>
          <p:cNvGraphicFramePr>
            <a:graphicFrameLocks noGrp="1"/>
          </p:cNvGraphicFramePr>
          <p:nvPr>
            <p:extLst>
              <p:ext uri="{D42A27DB-BD31-4B8C-83A1-F6EECF244321}">
                <p14:modId xmlns:p14="http://schemas.microsoft.com/office/powerpoint/2010/main" val="3899618131"/>
              </p:ext>
            </p:extLst>
          </p:nvPr>
        </p:nvGraphicFramePr>
        <p:xfrm>
          <a:off x="1280592" y="1268760"/>
          <a:ext cx="2808310" cy="945918"/>
        </p:xfrm>
        <a:graphic>
          <a:graphicData uri="http://schemas.openxmlformats.org/drawingml/2006/table">
            <a:tbl>
              <a:tblPr firstRow="1" bandRow="1">
                <a:tableStyleId>{5C22544A-7EE6-4342-B048-85BDC9FD1C3A}</a:tableStyleId>
              </a:tblPr>
              <a:tblGrid>
                <a:gridCol w="561662"/>
                <a:gridCol w="561662"/>
                <a:gridCol w="561662"/>
                <a:gridCol w="561662"/>
                <a:gridCol w="561662"/>
              </a:tblGrid>
              <a:tr h="234026">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協会保健師初回面談目標実施分（％）</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234026">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r>
              <a:tr h="23402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23402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1,273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2,547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4,139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5,571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340656478"/>
              </p:ext>
            </p:extLst>
          </p:nvPr>
        </p:nvGraphicFramePr>
        <p:xfrm>
          <a:off x="1280592" y="2525648"/>
          <a:ext cx="2808310" cy="929640"/>
        </p:xfrm>
        <a:graphic>
          <a:graphicData uri="http://schemas.openxmlformats.org/drawingml/2006/table">
            <a:tbl>
              <a:tblPr firstRow="1" bandRow="1">
                <a:tableStyleId>{5C22544A-7EE6-4342-B048-85BDC9FD1C3A}</a:tableStyleId>
              </a:tblPr>
              <a:tblGrid>
                <a:gridCol w="561662"/>
                <a:gridCol w="561662"/>
                <a:gridCol w="561662"/>
                <a:gridCol w="561662"/>
                <a:gridCol w="561662"/>
              </a:tblGrid>
              <a:tr h="190294">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アウトソーシング初回面談目標実施分（％）</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190294">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r h="22517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605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1,210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1,815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2,388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076039421"/>
              </p:ext>
            </p:extLst>
          </p:nvPr>
        </p:nvGraphicFramePr>
        <p:xfrm>
          <a:off x="1280592" y="5451688"/>
          <a:ext cx="2880320" cy="929640"/>
        </p:xfrm>
        <a:graphic>
          <a:graphicData uri="http://schemas.openxmlformats.org/drawingml/2006/table">
            <a:tbl>
              <a:tblPr firstRow="1" bandRow="1">
                <a:tableStyleId>{5C22544A-7EE6-4342-B048-85BDC9FD1C3A}</a:tableStyleId>
              </a:tblPr>
              <a:tblGrid>
                <a:gridCol w="576064"/>
                <a:gridCol w="576064"/>
                <a:gridCol w="576064"/>
                <a:gridCol w="576064"/>
                <a:gridCol w="576064"/>
              </a:tblGrid>
              <a:tr h="190294">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初回面談目標実施率（％）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a:p>
                  </a:txBody>
                  <a:tcPr/>
                </a:tc>
                <a:tc hMerge="1">
                  <a:txBody>
                    <a:bodyPr/>
                    <a:lstStyle/>
                    <a:p>
                      <a:endParaRPr kumimoji="1" lang="ja-JP" altLang="en-US" sz="1000" dirty="0"/>
                    </a:p>
                  </a:txBody>
                  <a:tcPr/>
                </a:tc>
                <a:tc hMerge="1">
                  <a:txBody>
                    <a:bodyPr/>
                    <a:lstStyle/>
                    <a:p>
                      <a:endParaRPr kumimoji="1" lang="ja-JP" altLang="en-US" sz="1000" dirty="0"/>
                    </a:p>
                  </a:txBody>
                  <a:tcPr/>
                </a:tc>
              </a:tr>
              <a:tr h="190294">
                <a:tc>
                  <a:txBody>
                    <a:bodyPr/>
                    <a:lstStyle/>
                    <a:p>
                      <a:pPr algn="ctr"/>
                      <a:endParaRPr kumimoji="1" lang="ja-JP" altLang="en-US" sz="900" dirty="0"/>
                    </a:p>
                  </a:txBody>
                  <a:tcP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0" marR="0" marT="0" marB="0" anchor="ctr"/>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r>
              <a:tr h="19029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実施数</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141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487243833"/>
              </p:ext>
            </p:extLst>
          </p:nvPr>
        </p:nvGraphicFramePr>
        <p:xfrm>
          <a:off x="4664968" y="2149347"/>
          <a:ext cx="4573700" cy="991621"/>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215186">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アウトソーシング初回面談実施率（％）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82431">
                <a:tc>
                  <a:txBody>
                    <a:bodyPr/>
                    <a:lstStyle/>
                    <a:p>
                      <a:pPr algn="ctr"/>
                      <a:endParaRPr kumimoji="1" lang="ja-JP" altLang="en-US" sz="10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solidFill>
                      <a:srgbClr val="D2D6E5"/>
                    </a:solidFill>
                  </a:tcP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3.5</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5.0</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40190310"/>
              </p:ext>
            </p:extLst>
          </p:nvPr>
        </p:nvGraphicFramePr>
        <p:xfrm>
          <a:off x="4664968" y="1052736"/>
          <a:ext cx="4573700" cy="991621"/>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協会保健師初回面談実施率％）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82431">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solidFill>
                      <a:srgbClr val="D2D6E5"/>
                    </a:solidFill>
                  </a:tcP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358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271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456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1,085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110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140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347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1,682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85.2</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66.0</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2727425954"/>
              </p:ext>
            </p:extLst>
          </p:nvPr>
        </p:nvGraphicFramePr>
        <p:xfrm>
          <a:off x="4736976" y="5389707"/>
          <a:ext cx="4573700" cy="991621"/>
        </p:xfrm>
        <a:graphic>
          <a:graphicData uri="http://schemas.openxmlformats.org/drawingml/2006/table">
            <a:tbl>
              <a:tblPr firstRow="1" bandRow="1">
                <a:tableStyleId>{5C22544A-7EE6-4342-B048-85BDC9FD1C3A}</a:tableStyleId>
              </a:tblPr>
              <a:tblGrid>
                <a:gridCol w="481636"/>
                <a:gridCol w="511508"/>
                <a:gridCol w="511508"/>
                <a:gridCol w="511508"/>
                <a:gridCol w="511508"/>
                <a:gridCol w="511508"/>
                <a:gridCol w="511508"/>
                <a:gridCol w="511508"/>
                <a:gridCol w="511508"/>
              </a:tblGrid>
              <a:tr h="215186">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初回面談実施率（％）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82431">
                <a:tc>
                  <a:txBody>
                    <a:bodyPr/>
                    <a:lstStyle/>
                    <a:p>
                      <a:pPr algn="ctr"/>
                      <a:endParaRPr kumimoji="1" lang="ja-JP" altLang="en-US" sz="10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algn="ct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四半期</a:t>
                      </a:r>
                      <a:endParaRPr kumimoji="1" lang="ja-JP" altLang="en-US" sz="9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ctr">
                    <a:solidFill>
                      <a:srgbClr val="D2D6E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HGPｺﾞｼｯｸM" panose="020B0600000000000000" pitchFamily="50" charset="-128"/>
                          <a:ea typeface="HGPｺﾞｼｯｸM" panose="020B0600000000000000" pitchFamily="50" charset="-128"/>
                        </a:rPr>
                        <a:t>9</a:t>
                      </a:r>
                      <a:r>
                        <a:rPr kumimoji="1" lang="ja-JP" altLang="en-US" sz="900" b="0" dirty="0" smtClean="0">
                          <a:solidFill>
                            <a:schemeClr val="tx1"/>
                          </a:solidFill>
                          <a:latin typeface="HGPｺﾞｼｯｸM" panose="020B0600000000000000" pitchFamily="50" charset="-128"/>
                          <a:ea typeface="HGPｺﾞｼｯｸM" panose="020B0600000000000000" pitchFamily="50" charset="-128"/>
                        </a:rPr>
                        <a:t>月</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2</a:t>
                      </a:r>
                      <a:r>
                        <a:rPr kumimoji="1" lang="ja-JP" altLang="en-US" sz="9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四半期</a:t>
                      </a:r>
                    </a:p>
                  </a:txBody>
                  <a:tcPr marL="36000" marR="36000" marT="36000" marB="36000" anchor="ctr">
                    <a:solidFill>
                      <a:srgbClr val="D2D6E5"/>
                    </a:solidFill>
                  </a:tcPr>
                </a:tc>
              </a:tr>
              <a:tr h="201736">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83</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36750">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5.7</a:t>
                      </a:r>
                      <a:r>
                        <a:rPr kumimoji="1" lang="ja-JP" altLang="en-US" sz="900" dirty="0" smtClean="0">
                          <a:latin typeface="HGPｺﾞｼｯｸM" panose="020B0600000000000000" pitchFamily="50" charset="-128"/>
                          <a:ea typeface="HGPｺﾞｼｯｸM" panose="020B0600000000000000" pitchFamily="50" charset="-128"/>
                        </a:rPr>
                        <a:t>％</a:t>
                      </a:r>
                      <a:endParaRPr kumimoji="1" lang="en-US" altLang="ja-JP" sz="900" dirty="0" smtClean="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138.6</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r>
            </a:tbl>
          </a:graphicData>
        </a:graphic>
      </p:graphicFrame>
    </p:spTree>
    <p:extLst>
      <p:ext uri="{BB962C8B-B14F-4D97-AF65-F5344CB8AC3E}">
        <p14:creationId xmlns:p14="http://schemas.microsoft.com/office/powerpoint/2010/main" val="4174748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332657"/>
            <a:ext cx="8420100" cy="3103985"/>
          </a:xfrm>
        </p:spPr>
        <p:txBody>
          <a:bodyPr>
            <a:normAutofit/>
          </a:bodyPr>
          <a:lstStyle/>
          <a:p>
            <a:r>
              <a:rPr kumimoji="1" lang="ja-JP" altLang="en-US" sz="3600" dirty="0" smtClean="0">
                <a:latin typeface="HGP創英角ｺﾞｼｯｸUB" panose="020B0900000000000000" pitchFamily="50" charset="-128"/>
                <a:ea typeface="HGP創英角ｺﾞｼｯｸUB" panose="020B0900000000000000" pitchFamily="50" charset="-128"/>
              </a:rPr>
              <a:t>議題２　</a:t>
            </a:r>
            <a:r>
              <a:rPr lang="ja-JP" altLang="en-US" sz="2400" dirty="0">
                <a:latin typeface="HGP創英角ｺﾞｼｯｸUB" panose="020B0900000000000000" pitchFamily="50" charset="-128"/>
                <a:ea typeface="HGP創英角ｺﾞｼｯｸUB" panose="020B0900000000000000" pitchFamily="50" charset="-128"/>
              </a:rPr>
              <a:t>岡山支部事業</a:t>
            </a:r>
            <a:r>
              <a:rPr lang="ja-JP" altLang="en-US" sz="2400" dirty="0" smtClean="0">
                <a:latin typeface="HGP創英角ｺﾞｼｯｸUB" panose="020B0900000000000000" pitchFamily="50" charset="-128"/>
                <a:ea typeface="HGP創英角ｺﾞｼｯｸUB" panose="020B0900000000000000" pitchFamily="50" charset="-128"/>
              </a:rPr>
              <a:t>の</a:t>
            </a:r>
            <a:r>
              <a:rPr lang="ja-JP" altLang="en-US" sz="2400" dirty="0">
                <a:latin typeface="HGP創英角ｺﾞｼｯｸUB" panose="020B0900000000000000" pitchFamily="50" charset="-128"/>
                <a:ea typeface="HGP創英角ｺﾞｼｯｸUB" panose="020B0900000000000000" pitchFamily="50" charset="-128"/>
              </a:rPr>
              <a:t>課題</a:t>
            </a:r>
            <a:r>
              <a:rPr lang="ja-JP" altLang="en-US" sz="2400" dirty="0" smtClean="0">
                <a:latin typeface="HGP創英角ｺﾞｼｯｸUB" panose="020B0900000000000000" pitchFamily="50" charset="-128"/>
                <a:ea typeface="HGP創英角ｺﾞｼｯｸUB" panose="020B0900000000000000" pitchFamily="50" charset="-128"/>
              </a:rPr>
              <a:t>と今後の方向性に</a:t>
            </a:r>
            <a:r>
              <a:rPr lang="ja-JP" altLang="en-US" sz="2400" dirty="0">
                <a:latin typeface="HGP創英角ｺﾞｼｯｸUB" panose="020B0900000000000000" pitchFamily="50" charset="-128"/>
                <a:ea typeface="HGP創英角ｺﾞｼｯｸUB" panose="020B0900000000000000" pitchFamily="50" charset="-128"/>
              </a:rPr>
              <a:t>ついて</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cxnSp>
        <p:nvCxnSpPr>
          <p:cNvPr id="8" name="直線コネクタ 7"/>
          <p:cNvCxnSpPr/>
          <p:nvPr/>
        </p:nvCxnSpPr>
        <p:spPr>
          <a:xfrm>
            <a:off x="740532" y="3501008"/>
            <a:ext cx="84249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40532" y="3573016"/>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16</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552645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台形 24"/>
          <p:cNvSpPr/>
          <p:nvPr/>
        </p:nvSpPr>
        <p:spPr>
          <a:xfrm rot="16200000" flipV="1">
            <a:off x="4159493" y="3861629"/>
            <a:ext cx="1738367" cy="3445046"/>
          </a:xfrm>
          <a:prstGeom prst="trapezoid">
            <a:avLst>
              <a:gd name="adj" fmla="val 5059"/>
            </a:avLst>
          </a:prstGeom>
          <a:pattFill prst="pct2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22" name="台形 21"/>
          <p:cNvSpPr/>
          <p:nvPr/>
        </p:nvSpPr>
        <p:spPr>
          <a:xfrm rot="16200000" flipV="1">
            <a:off x="2900352" y="3032536"/>
            <a:ext cx="1594353" cy="782750"/>
          </a:xfrm>
          <a:prstGeom prst="trapezoid">
            <a:avLst>
              <a:gd name="adj" fmla="val 498"/>
            </a:avLst>
          </a:prstGeom>
          <a:pattFill prst="pct2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2" name="台形 11"/>
          <p:cNvSpPr/>
          <p:nvPr/>
        </p:nvSpPr>
        <p:spPr>
          <a:xfrm rot="16200000">
            <a:off x="5684128" y="3143656"/>
            <a:ext cx="1666359" cy="488504"/>
          </a:xfrm>
          <a:prstGeom prst="trapezoid">
            <a:avLst>
              <a:gd name="adj" fmla="val 1949"/>
            </a:avLst>
          </a:prstGeom>
          <a:pattFill prst="pct25">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16" name="テキスト ボックス 15"/>
          <p:cNvSpPr txBox="1"/>
          <p:nvPr/>
        </p:nvSpPr>
        <p:spPr>
          <a:xfrm>
            <a:off x="4173040" y="1996639"/>
            <a:ext cx="2100015" cy="52322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400" dirty="0" smtClean="0">
                <a:latin typeface="HGPｺﾞｼｯｸE" panose="020B0900000000000000" pitchFamily="50" charset="-128"/>
                <a:ea typeface="HGPｺﾞｼｯｸE" panose="020B0900000000000000" pitchFamily="50" charset="-128"/>
              </a:rPr>
              <a:t>アクションプランを通じて</a:t>
            </a:r>
            <a:endParaRPr kumimoji="1" lang="en-US" altLang="ja-JP" sz="1400" dirty="0" smtClean="0">
              <a:latin typeface="HGPｺﾞｼｯｸE" panose="020B0900000000000000" pitchFamily="50" charset="-128"/>
              <a:ea typeface="HGPｺﾞｼｯｸE" panose="020B0900000000000000" pitchFamily="50" charset="-128"/>
            </a:endParaRPr>
          </a:p>
          <a:p>
            <a:r>
              <a:rPr kumimoji="1" lang="ja-JP" altLang="en-US" sz="1400" dirty="0" smtClean="0">
                <a:latin typeface="HGPｺﾞｼｯｸE" panose="020B0900000000000000" pitchFamily="50" charset="-128"/>
                <a:ea typeface="HGPｺﾞｼｯｸE" panose="020B0900000000000000" pitchFamily="50" charset="-128"/>
              </a:rPr>
              <a:t>実現すべき目標</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8" name="右矢印 7"/>
          <p:cNvSpPr/>
          <p:nvPr/>
        </p:nvSpPr>
        <p:spPr>
          <a:xfrm>
            <a:off x="3440832" y="2924944"/>
            <a:ext cx="576064" cy="5760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82598" y="2060848"/>
            <a:ext cx="2958234" cy="4536504"/>
          </a:xfrm>
          <a:prstGeom prst="rect">
            <a:avLst/>
          </a:prstGeom>
          <a:noFill/>
          <a:ln w="38100">
            <a:solidFill>
              <a:schemeClr val="tx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4066485569"/>
              </p:ext>
            </p:extLst>
          </p:nvPr>
        </p:nvGraphicFramePr>
        <p:xfrm>
          <a:off x="632520" y="2348344"/>
          <a:ext cx="2679848" cy="1889120"/>
        </p:xfrm>
        <a:graphic>
          <a:graphicData uri="http://schemas.openxmlformats.org/drawingml/2006/table">
            <a:tbl>
              <a:tblPr firstRow="1" bandRow="1">
                <a:tableStyleId>{5C22544A-7EE6-4342-B048-85BDC9FD1C3A}</a:tableStyleId>
              </a:tblPr>
              <a:tblGrid>
                <a:gridCol w="2679848"/>
              </a:tblGrid>
              <a:tr h="360040">
                <a:tc>
                  <a:txBody>
                    <a:bodyPr/>
                    <a:lstStyle/>
                    <a:p>
                      <a:r>
                        <a:rPr kumimoji="1" lang="ja-JP" altLang="en-US" dirty="0" smtClean="0">
                          <a:latin typeface="HGPｺﾞｼｯｸM" panose="020B0600000000000000" pitchFamily="50" charset="-128"/>
                          <a:ea typeface="HGPｺﾞｼｯｸM" panose="020B0600000000000000" pitchFamily="50" charset="-128"/>
                        </a:rPr>
                        <a:t>戦略的な機能</a:t>
                      </a:r>
                      <a:endParaRPr kumimoji="1" lang="ja-JP" altLang="en-US" dirty="0">
                        <a:latin typeface="HGPｺﾞｼｯｸM" panose="020B0600000000000000" pitchFamily="50" charset="-128"/>
                        <a:ea typeface="HGPｺﾞｼｯｸM" panose="020B0600000000000000" pitchFamily="50" charset="-128"/>
                      </a:endParaRPr>
                    </a:p>
                  </a:txBody>
                  <a:tcPr marT="36000" marB="36000" anchor="ctr">
                    <a:solidFill>
                      <a:schemeClr val="tx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医療の質や効率性向上</a:t>
                      </a:r>
                      <a:endParaRPr kumimoji="1" lang="ja-JP" altLang="en-US" sz="1600" dirty="0">
                        <a:latin typeface="HGPｺﾞｼｯｸM" panose="020B0600000000000000" pitchFamily="50" charset="-128"/>
                        <a:ea typeface="HGPｺﾞｼｯｸM" panose="020B0600000000000000" pitchFamily="50" charset="-128"/>
                      </a:endParaRPr>
                    </a:p>
                  </a:txBody>
                  <a:tcPr>
                    <a:solidFill>
                      <a:schemeClr val="bg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保健事業等を通じた加入者の健康管理、健康増進</a:t>
                      </a:r>
                      <a:endParaRPr kumimoji="1" lang="ja-JP" altLang="en-US" sz="1600" dirty="0">
                        <a:latin typeface="HGPｺﾞｼｯｸM" panose="020B0600000000000000" pitchFamily="50" charset="-128"/>
                        <a:ea typeface="HGPｺﾞｼｯｸM" panose="020B0600000000000000" pitchFamily="50" charset="-128"/>
                      </a:endParaRPr>
                    </a:p>
                  </a:txBody>
                  <a:tcPr marR="36000">
                    <a:solidFill>
                      <a:schemeClr val="bg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広報活動による加入者への医療情報の提供、疾病予防</a:t>
                      </a:r>
                      <a:endParaRPr kumimoji="1" lang="en-US" altLang="ja-JP" sz="1600" dirty="0" smtClean="0">
                        <a:latin typeface="HGPｺﾞｼｯｸM" panose="020B0600000000000000" pitchFamily="50" charset="-128"/>
                        <a:ea typeface="HGPｺﾞｼｯｸM" panose="020B0600000000000000" pitchFamily="50" charset="-128"/>
                      </a:endParaRPr>
                    </a:p>
                  </a:txBody>
                  <a:tcPr>
                    <a:solidFill>
                      <a:schemeClr val="bg2"/>
                    </a:solid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514751060"/>
              </p:ext>
            </p:extLst>
          </p:nvPr>
        </p:nvGraphicFramePr>
        <p:xfrm>
          <a:off x="632520" y="4365104"/>
          <a:ext cx="2679848" cy="2108200"/>
        </p:xfrm>
        <a:graphic>
          <a:graphicData uri="http://schemas.openxmlformats.org/drawingml/2006/table">
            <a:tbl>
              <a:tblPr firstRow="1" bandRow="1">
                <a:tableStyleId>{5C22544A-7EE6-4342-B048-85BDC9FD1C3A}</a:tableStyleId>
              </a:tblPr>
              <a:tblGrid>
                <a:gridCol w="2679848"/>
              </a:tblGrid>
              <a:tr h="370840">
                <a:tc>
                  <a:txBody>
                    <a:bodyPr/>
                    <a:lstStyle/>
                    <a:p>
                      <a:r>
                        <a:rPr kumimoji="1" lang="ja-JP" altLang="en-US" dirty="0" smtClean="0">
                          <a:latin typeface="HGPｺﾞｼｯｸM" panose="020B0600000000000000" pitchFamily="50" charset="-128"/>
                          <a:ea typeface="HGPｺﾞｼｯｸM" panose="020B0600000000000000" pitchFamily="50" charset="-128"/>
                        </a:rPr>
                        <a:t>基盤的な機能</a:t>
                      </a:r>
                      <a:endParaRPr kumimoji="1" lang="ja-JP" altLang="en-US" dirty="0">
                        <a:latin typeface="HGPｺﾞｼｯｸM" panose="020B0600000000000000" pitchFamily="50" charset="-128"/>
                        <a:ea typeface="HGPｺﾞｼｯｸM" panose="020B0600000000000000" pitchFamily="50" charset="-128"/>
                      </a:endParaRPr>
                    </a:p>
                  </a:txBody>
                  <a:tcPr marR="36000">
                    <a:solidFill>
                      <a:schemeClr val="tx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加入者の加入手続きと資格管理、加入サービス</a:t>
                      </a:r>
                      <a:endParaRPr kumimoji="1" lang="ja-JP" altLang="en-US" sz="1600" dirty="0">
                        <a:latin typeface="HGPｺﾞｼｯｸM" panose="020B0600000000000000" pitchFamily="50" charset="-128"/>
                        <a:ea typeface="HGPｺﾞｼｯｸM" panose="020B0600000000000000" pitchFamily="50" charset="-128"/>
                      </a:endParaRPr>
                    </a:p>
                  </a:txBody>
                  <a:tcPr marR="36000">
                    <a:solidFill>
                      <a:schemeClr val="bg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保険給付額等に見合った保険料の設定、徴収</a:t>
                      </a:r>
                      <a:endParaRPr kumimoji="1" lang="ja-JP" altLang="en-US" sz="1600" dirty="0">
                        <a:latin typeface="HGPｺﾞｼｯｸM" panose="020B0600000000000000" pitchFamily="50" charset="-128"/>
                        <a:ea typeface="HGPｺﾞｼｯｸM" panose="020B0600000000000000" pitchFamily="50" charset="-128"/>
                      </a:endParaRPr>
                    </a:p>
                  </a:txBody>
                  <a:tcPr marR="36000">
                    <a:solidFill>
                      <a:schemeClr val="bg2"/>
                    </a:solidFill>
                  </a:tcPr>
                </a:tc>
              </a:tr>
              <a:tr h="370840">
                <a:tc>
                  <a:txBody>
                    <a:bodyPr/>
                    <a:lstStyle/>
                    <a:p>
                      <a:r>
                        <a:rPr kumimoji="1" lang="ja-JP" altLang="en-US" sz="1600" dirty="0" smtClean="0">
                          <a:latin typeface="HGPｺﾞｼｯｸM" panose="020B0600000000000000" pitchFamily="50" charset="-128"/>
                          <a:ea typeface="HGPｺﾞｼｯｸM" panose="020B0600000000000000" pitchFamily="50" charset="-128"/>
                        </a:rPr>
                        <a:t>レセプトと現金給付の審査及び支払</a:t>
                      </a:r>
                      <a:endParaRPr kumimoji="1" lang="ja-JP" altLang="en-US" sz="1600" dirty="0">
                        <a:latin typeface="HGPｺﾞｼｯｸM" panose="020B0600000000000000" pitchFamily="50" charset="-128"/>
                        <a:ea typeface="HGPｺﾞｼｯｸM" panose="020B0600000000000000" pitchFamily="50" charset="-128"/>
                      </a:endParaRPr>
                    </a:p>
                  </a:txBody>
                  <a:tcPr marR="36000">
                    <a:solidFill>
                      <a:schemeClr val="bg2"/>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65398929"/>
              </p:ext>
            </p:extLst>
          </p:nvPr>
        </p:nvGraphicFramePr>
        <p:xfrm>
          <a:off x="6753200" y="2554267"/>
          <a:ext cx="2660840" cy="1666821"/>
        </p:xfrm>
        <a:graphic>
          <a:graphicData uri="http://schemas.openxmlformats.org/drawingml/2006/table">
            <a:tbl>
              <a:tblPr firstRow="1" bandRow="1">
                <a:tableStyleId>{69CF1AB2-1976-4502-BF36-3FF5EA218861}</a:tableStyleId>
              </a:tblPr>
              <a:tblGrid>
                <a:gridCol w="2660840"/>
              </a:tblGrid>
              <a:tr h="325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地域医療への関与</a:t>
                      </a:r>
                      <a:endParaRPr kumimoji="1" lang="en-US" altLang="ja-JP" sz="1600" b="0" dirty="0" smtClean="0">
                        <a:latin typeface="HGPｺﾞｼｯｸM" panose="020B0600000000000000" pitchFamily="50" charset="-128"/>
                        <a:ea typeface="HGPｺﾞｼｯｸM" panose="020B0600000000000000" pitchFamily="50" charset="-128"/>
                      </a:endParaRPr>
                    </a:p>
                  </a:txBody>
                  <a:tcPr marR="0" marT="36000" marB="36000">
                    <a:lnB w="12700" cap="flat" cmpd="sng" algn="ctr">
                      <a:solidFill>
                        <a:schemeClr val="tx1"/>
                      </a:solidFill>
                      <a:prstDash val="dot"/>
                      <a:round/>
                      <a:headEnd type="none" w="med" len="med"/>
                      <a:tailEnd type="none" w="med" len="med"/>
                    </a:lnB>
                    <a:solidFill>
                      <a:schemeClr val="tx2">
                        <a:lumMod val="20000"/>
                        <a:lumOff val="80000"/>
                      </a:schemeClr>
                    </a:solidFill>
                  </a:tcPr>
                </a:tc>
              </a:tr>
              <a:tr h="325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調査研究の推進　</a:t>
                      </a:r>
                      <a:endParaRPr kumimoji="1" lang="en-US" altLang="ja-JP" sz="1600" b="0" dirty="0" smtClean="0">
                        <a:latin typeface="HGPｺﾞｼｯｸM" panose="020B0600000000000000" pitchFamily="50" charset="-128"/>
                        <a:ea typeface="HGPｺﾞｼｯｸM" panose="020B0600000000000000" pitchFamily="50" charset="-128"/>
                      </a:endParaRPr>
                    </a:p>
                  </a:txBody>
                  <a:tcPr marR="0" marT="36000" marB="3600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2">
                        <a:lumMod val="20000"/>
                        <a:lumOff val="80000"/>
                      </a:schemeClr>
                    </a:solidFill>
                  </a:tcPr>
                </a:tc>
              </a:tr>
              <a:tr h="345083">
                <a:tc>
                  <a:txBody>
                    <a:bodyPr/>
                    <a:lstStyle/>
                    <a:p>
                      <a:r>
                        <a:rPr kumimoji="1" lang="ja-JP" altLang="en-US" sz="1600" b="0" baseline="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データヘルス計画の実施</a:t>
                      </a:r>
                      <a:endParaRPr kumimoji="1" lang="en-US" altLang="ja-JP" sz="1600" b="0" dirty="0" smtClean="0">
                        <a:latin typeface="HGPｺﾞｼｯｸM" panose="020B0600000000000000" pitchFamily="50" charset="-128"/>
                        <a:ea typeface="HGPｺﾞｼｯｸM" panose="020B0600000000000000" pitchFamily="50" charset="-128"/>
                      </a:endParaRPr>
                    </a:p>
                  </a:txBody>
                  <a:tcPr marR="0" marT="36000" marB="3600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2">
                        <a:lumMod val="20000"/>
                        <a:lumOff val="80000"/>
                      </a:schemeClr>
                    </a:solidFill>
                  </a:tcPr>
                </a:tc>
              </a:tr>
              <a:tr h="335317">
                <a:tc>
                  <a:txBody>
                    <a:bodyPr/>
                    <a:lstStyle/>
                    <a:p>
                      <a:r>
                        <a:rPr kumimoji="1" lang="ja-JP" altLang="en-US" sz="1600" b="0" baseline="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広報の推進</a:t>
                      </a:r>
                      <a:endParaRPr kumimoji="1" lang="ja-JP" altLang="en-US" sz="1600" b="0" dirty="0">
                        <a:latin typeface="HGPｺﾞｼｯｸM" panose="020B0600000000000000" pitchFamily="50" charset="-128"/>
                        <a:ea typeface="HGPｺﾞｼｯｸM" panose="020B0600000000000000" pitchFamily="50" charset="-128"/>
                      </a:endParaRPr>
                    </a:p>
                  </a:txBody>
                  <a:tcPr marR="0" marT="36000" marB="36000">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tx2">
                        <a:lumMod val="20000"/>
                        <a:lumOff val="80000"/>
                      </a:schemeClr>
                    </a:solidFill>
                  </a:tcPr>
                </a:tc>
              </a:tr>
              <a:tr h="3353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latin typeface="HGPｺﾞｼｯｸM" panose="020B0600000000000000" pitchFamily="50" charset="-128"/>
                          <a:ea typeface="HGPｺﾞｼｯｸM" panose="020B0600000000000000" pitchFamily="50" charset="-128"/>
                        </a:rPr>
                        <a:t>➢</a:t>
                      </a:r>
                      <a:r>
                        <a:rPr kumimoji="1" lang="ja-JP" altLang="en-US" sz="1600" b="0" dirty="0" smtClean="0">
                          <a:latin typeface="HGPｺﾞｼｯｸM" panose="020B0600000000000000" pitchFamily="50" charset="-128"/>
                          <a:ea typeface="HGPｺﾞｼｯｸM" panose="020B0600000000000000" pitchFamily="50" charset="-128"/>
                        </a:rPr>
                        <a:t> </a:t>
                      </a:r>
                      <a:r>
                        <a:rPr kumimoji="1" lang="ja-JP" altLang="en-US" sz="1400" b="0" dirty="0" smtClean="0">
                          <a:latin typeface="HGPｺﾞｼｯｸM" panose="020B0600000000000000" pitchFamily="50" charset="-128"/>
                          <a:ea typeface="HGPｺﾞｼｯｸM" panose="020B0600000000000000" pitchFamily="50" charset="-128"/>
                        </a:rPr>
                        <a:t>ジェネリック医薬品の使用促進</a:t>
                      </a:r>
                      <a:endParaRPr kumimoji="1" lang="ja-JP" altLang="en-US" sz="1400" b="0" dirty="0">
                        <a:latin typeface="HGPｺﾞｼｯｸM" panose="020B0600000000000000" pitchFamily="50" charset="-128"/>
                        <a:ea typeface="HGPｺﾞｼｯｸM" panose="020B0600000000000000" pitchFamily="50" charset="-128"/>
                      </a:endParaRPr>
                    </a:p>
                  </a:txBody>
                  <a:tcPr marL="72000" marR="0" marT="36000" marB="36000">
                    <a:lnT w="12700" cap="flat" cmpd="sng" algn="ctr">
                      <a:solidFill>
                        <a:schemeClr val="tx1"/>
                      </a:solidFill>
                      <a:prstDash val="dot"/>
                      <a:round/>
                      <a:headEnd type="none" w="med" len="med"/>
                      <a:tailEnd type="none" w="med" len="med"/>
                    </a:lnT>
                    <a:solidFill>
                      <a:schemeClr val="tx2">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611737456"/>
              </p:ext>
            </p:extLst>
          </p:nvPr>
        </p:nvGraphicFramePr>
        <p:xfrm>
          <a:off x="6753200" y="4784895"/>
          <a:ext cx="2664296" cy="1528364"/>
        </p:xfrm>
        <a:graphic>
          <a:graphicData uri="http://schemas.openxmlformats.org/drawingml/2006/table">
            <a:tbl>
              <a:tblPr firstRow="1" bandRow="1">
                <a:tableStyleId>{69CF1AB2-1976-4502-BF36-3FF5EA218861}</a:tableStyleId>
              </a:tblPr>
              <a:tblGrid>
                <a:gridCol w="2664296"/>
              </a:tblGrid>
              <a:tr h="300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HGPｺﾞｼｯｸM" panose="020B0600000000000000" pitchFamily="50" charset="-128"/>
                          <a:ea typeface="HGPｺﾞｼｯｸM" panose="020B0600000000000000" pitchFamily="50" charset="-128"/>
                        </a:rPr>
                        <a:t>➢ 医療機関での資格確認</a:t>
                      </a:r>
                      <a:endParaRPr kumimoji="1" lang="en-US" altLang="ja-JP" sz="1400" b="0" dirty="0" smtClean="0">
                        <a:latin typeface="HGPｺﾞｼｯｸM" panose="020B0600000000000000" pitchFamily="50" charset="-128"/>
                        <a:ea typeface="HGPｺﾞｼｯｸM" panose="020B0600000000000000" pitchFamily="50" charset="-128"/>
                      </a:endParaRPr>
                    </a:p>
                  </a:txBody>
                  <a:tcPr marL="36000" marR="0">
                    <a:solidFill>
                      <a:schemeClr val="bg2"/>
                    </a:solidFill>
                  </a:tcPr>
                </a:tc>
              </a:tr>
              <a:tr h="249809">
                <a:tc>
                  <a:txBody>
                    <a:bodyPr/>
                    <a:lstStyle/>
                    <a:p>
                      <a:r>
                        <a:rPr kumimoji="1" lang="ja-JP" altLang="en-US" sz="1400" b="0" baseline="0" dirty="0" smtClean="0">
                          <a:latin typeface="HGPｺﾞｼｯｸM" panose="020B0600000000000000" pitchFamily="50" charset="-128"/>
                          <a:ea typeface="HGPｺﾞｼｯｸM" panose="020B0600000000000000" pitchFamily="50" charset="-128"/>
                        </a:rPr>
                        <a:t>➢ </a:t>
                      </a:r>
                      <a:r>
                        <a:rPr kumimoji="1" lang="ja-JP" altLang="en-US" sz="1400" b="0" dirty="0" smtClean="0">
                          <a:latin typeface="HGPｺﾞｼｯｸM" panose="020B0600000000000000" pitchFamily="50" charset="-128"/>
                          <a:ea typeface="HGPｺﾞｼｯｸM" panose="020B0600000000000000" pitchFamily="50" charset="-128"/>
                        </a:rPr>
                        <a:t>サービス向上</a:t>
                      </a:r>
                      <a:endParaRPr kumimoji="1" lang="ja-JP" altLang="en-US" sz="1400" b="0" dirty="0">
                        <a:latin typeface="HGPｺﾞｼｯｸM" panose="020B0600000000000000" pitchFamily="50" charset="-128"/>
                        <a:ea typeface="HGPｺﾞｼｯｸM" panose="020B0600000000000000" pitchFamily="50" charset="-128"/>
                      </a:endParaRPr>
                    </a:p>
                  </a:txBody>
                  <a:tcPr marL="36000" marR="0">
                    <a:solidFill>
                      <a:schemeClr val="bg2"/>
                    </a:solidFill>
                  </a:tcPr>
                </a:tc>
              </a:tr>
              <a:tr h="249809">
                <a:tc>
                  <a:txBody>
                    <a:bodyPr/>
                    <a:lstStyle/>
                    <a:p>
                      <a:r>
                        <a:rPr kumimoji="1" lang="ja-JP" altLang="en-US" sz="1400" b="0" baseline="0" dirty="0" smtClean="0">
                          <a:latin typeface="HGPｺﾞｼｯｸM" panose="020B0600000000000000" pitchFamily="50" charset="-128"/>
                          <a:ea typeface="HGPｺﾞｼｯｸM" panose="020B0600000000000000" pitchFamily="50" charset="-128"/>
                        </a:rPr>
                        <a:t>➢ </a:t>
                      </a:r>
                      <a:r>
                        <a:rPr kumimoji="1" lang="ja-JP" altLang="en-US" sz="1400" dirty="0" smtClean="0">
                          <a:latin typeface="HGPｺﾞｼｯｸM" panose="020B0600000000000000" pitchFamily="50" charset="-128"/>
                          <a:ea typeface="HGPｺﾞｼｯｸM" panose="020B0600000000000000" pitchFamily="50" charset="-128"/>
                        </a:rPr>
                        <a:t>サービススタンダードの遵守</a:t>
                      </a:r>
                      <a:endParaRPr kumimoji="1" lang="en-US" altLang="ja-JP" sz="1400" dirty="0" smtClean="0">
                        <a:latin typeface="HGPｺﾞｼｯｸM" panose="020B0600000000000000" pitchFamily="50" charset="-128"/>
                        <a:ea typeface="HGPｺﾞｼｯｸM" panose="020B0600000000000000" pitchFamily="50" charset="-128"/>
                      </a:endParaRPr>
                    </a:p>
                  </a:txBody>
                  <a:tcPr marL="36000">
                    <a:solidFill>
                      <a:schemeClr val="bg2"/>
                    </a:solidFill>
                  </a:tcPr>
                </a:tc>
              </a:tr>
              <a:tr h="249809">
                <a:tc>
                  <a:txBody>
                    <a:bodyPr/>
                    <a:lstStyle/>
                    <a:p>
                      <a:r>
                        <a:rPr kumimoji="1" lang="ja-JP" altLang="en-US" sz="1400" b="0" baseline="0" dirty="0" smtClean="0">
                          <a:latin typeface="HGPｺﾞｼｯｸM" panose="020B0600000000000000" pitchFamily="50" charset="-128"/>
                          <a:ea typeface="HGPｺﾞｼｯｸM" panose="020B0600000000000000" pitchFamily="50" charset="-128"/>
                        </a:rPr>
                        <a:t>➢ </a:t>
                      </a:r>
                      <a:r>
                        <a:rPr kumimoji="1" lang="ja-JP" altLang="en-US" sz="1400" dirty="0" smtClean="0">
                          <a:latin typeface="HGPｺﾞｼｯｸM" panose="020B0600000000000000" pitchFamily="50" charset="-128"/>
                          <a:ea typeface="HGPｺﾞｼｯｸM" panose="020B0600000000000000" pitchFamily="50" charset="-128"/>
                        </a:rPr>
                        <a:t>効果的なレセプト点検の推進</a:t>
                      </a:r>
                      <a:endParaRPr kumimoji="1" lang="ja-JP" altLang="en-US" sz="1400" dirty="0">
                        <a:latin typeface="HGPｺﾞｼｯｸM" panose="020B0600000000000000" pitchFamily="50" charset="-128"/>
                        <a:ea typeface="HGPｺﾞｼｯｸM" panose="020B0600000000000000" pitchFamily="50" charset="-128"/>
                      </a:endParaRPr>
                    </a:p>
                  </a:txBody>
                  <a:tcPr marL="36000">
                    <a:solidFill>
                      <a:schemeClr val="bg2"/>
                    </a:solidFill>
                  </a:tcPr>
                </a:tc>
              </a:tr>
              <a:tr h="309164">
                <a:tc>
                  <a:txBody>
                    <a:bodyPr/>
                    <a:lstStyle/>
                    <a:p>
                      <a:r>
                        <a:rPr kumimoji="1" lang="ja-JP" altLang="en-US" sz="1400" b="0" baseline="0" dirty="0" smtClean="0">
                          <a:latin typeface="HGPｺﾞｼｯｸM" panose="020B0600000000000000" pitchFamily="50" charset="-128"/>
                          <a:ea typeface="HGPｺﾞｼｯｸM" panose="020B0600000000000000" pitchFamily="50" charset="-128"/>
                        </a:rPr>
                        <a:t>➢ </a:t>
                      </a:r>
                      <a:r>
                        <a:rPr kumimoji="1" lang="ja-JP" altLang="en-US" sz="1400" dirty="0" smtClean="0">
                          <a:latin typeface="HGPｺﾞｼｯｸM" panose="020B0600000000000000" pitchFamily="50" charset="-128"/>
                          <a:ea typeface="HGPｺﾞｼｯｸM" panose="020B0600000000000000" pitchFamily="50" charset="-128"/>
                        </a:rPr>
                        <a:t>現金給付の審査の強化</a:t>
                      </a:r>
                      <a:endParaRPr kumimoji="1" lang="ja-JP" altLang="en-US" sz="1400" dirty="0">
                        <a:latin typeface="HGPｺﾞｼｯｸM" panose="020B0600000000000000" pitchFamily="50" charset="-128"/>
                        <a:ea typeface="HGPｺﾞｼｯｸM" panose="020B0600000000000000" pitchFamily="50" charset="-128"/>
                      </a:endParaRPr>
                    </a:p>
                  </a:txBody>
                  <a:tcPr marL="36000">
                    <a:solidFill>
                      <a:schemeClr val="bg2"/>
                    </a:solidFill>
                  </a:tcPr>
                </a:tc>
              </a:tr>
            </a:tbl>
          </a:graphicData>
        </a:graphic>
      </p:graphicFrame>
      <p:sp>
        <p:nvSpPr>
          <p:cNvPr id="10" name="テキスト ボックス 9"/>
          <p:cNvSpPr txBox="1"/>
          <p:nvPr/>
        </p:nvSpPr>
        <p:spPr>
          <a:xfrm>
            <a:off x="6969224" y="2204864"/>
            <a:ext cx="2808312" cy="307777"/>
          </a:xfrm>
          <a:prstGeom prst="rect">
            <a:avLst/>
          </a:prstGeom>
          <a:noFill/>
        </p:spPr>
        <p:txBody>
          <a:bodyPr wrap="square" rtlCol="0">
            <a:spAutoFit/>
          </a:bodyPr>
          <a:lstStyle/>
          <a:p>
            <a:r>
              <a:rPr kumimoji="1" lang="ja-JP" altLang="en-US" sz="1400" b="1" dirty="0" smtClean="0">
                <a:latin typeface="HGPｺﾞｼｯｸM" panose="020B0600000000000000" pitchFamily="50" charset="-128"/>
                <a:ea typeface="HGPｺﾞｼｯｸM" panose="020B0600000000000000" pitchFamily="50" charset="-128"/>
              </a:rPr>
              <a:t>事業計画の主な重点事項</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416496" y="325686"/>
            <a:ext cx="9145016" cy="1231106"/>
          </a:xfrm>
          <a:prstGeom prst="rect">
            <a:avLst/>
          </a:prstGeom>
          <a:noFill/>
        </p:spPr>
        <p:txBody>
          <a:bodyPr wrap="square" rtlCol="0">
            <a:spAutoFit/>
          </a:bodyPr>
          <a:lstStyle/>
          <a:p>
            <a:r>
              <a:rPr lang="ja-JP" altLang="en-US" dirty="0">
                <a:latin typeface="HGPｺﾞｼｯｸE" panose="020B0900000000000000" pitchFamily="50" charset="-128"/>
                <a:ea typeface="HGPｺﾞｼｯｸE" panose="020B0900000000000000" pitchFamily="50" charset="-128"/>
              </a:rPr>
              <a:t>１</a:t>
            </a:r>
            <a:r>
              <a:rPr lang="ja-JP" altLang="en-US" dirty="0" smtClean="0">
                <a:latin typeface="HGPｺﾞｼｯｸE" panose="020B0900000000000000" pitchFamily="50" charset="-128"/>
                <a:ea typeface="HGPｺﾞｼｯｸE" panose="020B0900000000000000" pitchFamily="50" charset="-128"/>
              </a:rPr>
              <a:t>．保険者機能強化アクションプラン（第</a:t>
            </a:r>
            <a:r>
              <a:rPr lang="en-US" altLang="ja-JP" dirty="0" smtClean="0">
                <a:latin typeface="HGPｺﾞｼｯｸE" panose="020B0900000000000000" pitchFamily="50" charset="-128"/>
                <a:ea typeface="HGPｺﾞｼｯｸE" panose="020B0900000000000000" pitchFamily="50" charset="-128"/>
              </a:rPr>
              <a:t>3</a:t>
            </a:r>
            <a:r>
              <a:rPr lang="ja-JP" altLang="en-US" dirty="0" smtClean="0">
                <a:latin typeface="HGPｺﾞｼｯｸE" panose="020B0900000000000000" pitchFamily="50" charset="-128"/>
                <a:ea typeface="HGPｺﾞｼｯｸE" panose="020B0900000000000000" pitchFamily="50" charset="-128"/>
              </a:rPr>
              <a:t>期）を踏まえた岡山支部事業の方向性</a:t>
            </a:r>
            <a:endParaRPr lang="en-US" altLang="ja-JP" dirty="0" smtClean="0">
              <a:latin typeface="HGPｺﾞｼｯｸE" panose="020B0900000000000000" pitchFamily="50" charset="-128"/>
              <a:ea typeface="HGPｺﾞｼｯｸE" panose="020B0900000000000000" pitchFamily="50" charset="-128"/>
            </a:endParaRPr>
          </a:p>
          <a:p>
            <a:endParaRPr lang="en-US" altLang="ja-JP" sz="800" dirty="0" smtClean="0">
              <a:latin typeface="HGPｺﾞｼｯｸM" panose="020B0600000000000000" pitchFamily="50" charset="-128"/>
              <a:ea typeface="HGPｺﾞｼｯｸM" panose="020B0600000000000000" pitchFamily="50" charset="-128"/>
            </a:endParaRPr>
          </a:p>
          <a:p>
            <a:r>
              <a:rPr lang="ja-JP" altLang="en-US" sz="1600" dirty="0" smtClean="0">
                <a:latin typeface="HGPｺﾞｼｯｸM" panose="020B0600000000000000" pitchFamily="50" charset="-128"/>
                <a:ea typeface="HGPｺﾞｼｯｸM" panose="020B0600000000000000" pitchFamily="50" charset="-128"/>
              </a:rPr>
              <a:t>　保険者</a:t>
            </a:r>
            <a:r>
              <a:rPr lang="ja-JP" altLang="en-US" sz="1600" dirty="0">
                <a:latin typeface="HGPｺﾞｼｯｸM" panose="020B0600000000000000" pitchFamily="50" charset="-128"/>
                <a:ea typeface="HGPｺﾞｼｯｸM" panose="020B0600000000000000" pitchFamily="50" charset="-128"/>
              </a:rPr>
              <a:t>機能強化</a:t>
            </a:r>
            <a:r>
              <a:rPr lang="ja-JP" altLang="en-US" sz="1600" dirty="0" smtClean="0">
                <a:latin typeface="HGPｺﾞｼｯｸM" panose="020B0600000000000000" pitchFamily="50" charset="-128"/>
                <a:ea typeface="HGPｺﾞｼｯｸM" panose="020B0600000000000000" pitchFamily="50" charset="-128"/>
              </a:rPr>
              <a:t>アクションプラン</a:t>
            </a:r>
            <a:r>
              <a:rPr lang="ja-JP" altLang="en-US" sz="1600" dirty="0">
                <a:latin typeface="HGPｺﾞｼｯｸM" panose="020B0600000000000000" pitchFamily="50" charset="-128"/>
                <a:ea typeface="HGPｺﾞｼｯｸM" panose="020B0600000000000000" pitchFamily="50" charset="-128"/>
              </a:rPr>
              <a:t>（</a:t>
            </a:r>
            <a:r>
              <a:rPr lang="ja-JP" altLang="en-US" sz="1600" dirty="0" smtClean="0">
                <a:latin typeface="HGPｺﾞｼｯｸM" panose="020B0600000000000000" pitchFamily="50" charset="-128"/>
                <a:ea typeface="HGPｺﾞｼｯｸM" panose="020B0600000000000000" pitchFamily="50" charset="-128"/>
              </a:rPr>
              <a:t>第</a:t>
            </a:r>
            <a:r>
              <a:rPr lang="en-US" altLang="ja-JP" sz="1600" dirty="0" smtClean="0">
                <a:latin typeface="HGPｺﾞｼｯｸM" panose="020B0600000000000000" pitchFamily="50" charset="-128"/>
                <a:ea typeface="HGPｺﾞｼｯｸM" panose="020B0600000000000000" pitchFamily="50" charset="-128"/>
              </a:rPr>
              <a:t>3</a:t>
            </a:r>
            <a:r>
              <a:rPr lang="ja-JP" altLang="en-US" sz="1600" dirty="0" smtClean="0">
                <a:latin typeface="HGPｺﾞｼｯｸM" panose="020B0600000000000000" pitchFamily="50" charset="-128"/>
                <a:ea typeface="HGPｺﾞｼｯｸM" panose="020B0600000000000000" pitchFamily="50" charset="-128"/>
              </a:rPr>
              <a:t>期</a:t>
            </a:r>
            <a:r>
              <a:rPr lang="ja-JP" altLang="en-US" sz="1600" dirty="0">
                <a:latin typeface="HGPｺﾞｼｯｸM" panose="020B0600000000000000" pitchFamily="50" charset="-128"/>
                <a:ea typeface="HGPｺﾞｼｯｸM" panose="020B0600000000000000" pitchFamily="50" charset="-128"/>
              </a:rPr>
              <a:t>）</a:t>
            </a:r>
            <a:r>
              <a:rPr lang="ja-JP" altLang="en-US" sz="1600" dirty="0" smtClean="0">
                <a:latin typeface="HGPｺﾞｼｯｸM" panose="020B0600000000000000" pitchFamily="50" charset="-128"/>
                <a:ea typeface="HGPｺﾞｼｯｸM" panose="020B0600000000000000" pitchFamily="50" charset="-128"/>
              </a:rPr>
              <a:t>においては、保険者の機能を「戦略的な機能」と「基盤的な機能」に分化・明確化しています。「戦略的な機能」では、加入者及び事業主、地域の医療提供体制に対して協会から働きかけを行う業務をさらに強化することが求められており、いかに業務に反映していくかが課題です。</a:t>
            </a:r>
            <a:endParaRPr lang="en-US" altLang="ja-JP" sz="1600" dirty="0" smtClean="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17</a:t>
            </a:fld>
            <a:endParaRPr lang="ja-JP" altLang="en-US">
              <a:solidFill>
                <a:prstClr val="black">
                  <a:lumMod val="65000"/>
                  <a:lumOff val="35000"/>
                </a:prstClr>
              </a:solidFill>
            </a:endParaRPr>
          </a:p>
        </p:txBody>
      </p:sp>
      <p:sp>
        <p:nvSpPr>
          <p:cNvPr id="13" name="正方形/長方形 12"/>
          <p:cNvSpPr/>
          <p:nvPr/>
        </p:nvSpPr>
        <p:spPr>
          <a:xfrm>
            <a:off x="626306" y="1772816"/>
            <a:ext cx="2679848" cy="45121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smtClean="0">
                <a:solidFill>
                  <a:schemeClr val="bg1"/>
                </a:solidFill>
                <a:latin typeface="HGPｺﾞｼｯｸE" panose="020B0900000000000000" pitchFamily="50" charset="-128"/>
                <a:ea typeface="HGPｺﾞｼｯｸE" panose="020B0900000000000000" pitchFamily="50" charset="-128"/>
              </a:rPr>
              <a:t>保険者の役割</a:t>
            </a:r>
            <a:endParaRPr kumimoji="1" lang="ja-JP" altLang="en-US" dirty="0">
              <a:solidFill>
                <a:schemeClr val="bg1"/>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6681192" y="2152020"/>
            <a:ext cx="2810312" cy="4239481"/>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6273055" y="2924944"/>
            <a:ext cx="408137" cy="64807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187964353"/>
              </p:ext>
            </p:extLst>
          </p:nvPr>
        </p:nvGraphicFramePr>
        <p:xfrm>
          <a:off x="4032448" y="2559660"/>
          <a:ext cx="2232248" cy="1631976"/>
        </p:xfrm>
        <a:graphic>
          <a:graphicData uri="http://schemas.openxmlformats.org/drawingml/2006/table">
            <a:tbl>
              <a:tblPr firstRow="1" bandRow="1">
                <a:tableStyleId>{69CF1AB2-1976-4502-BF36-3FF5EA218861}</a:tableStyleId>
              </a:tblPr>
              <a:tblGrid>
                <a:gridCol w="2232248"/>
              </a:tblGrid>
              <a:tr h="566844">
                <a:tc>
                  <a:txBody>
                    <a:bodyPr/>
                    <a:lstStyle/>
                    <a:p>
                      <a:r>
                        <a:rPr kumimoji="1" lang="en-US" altLang="ja-JP" sz="1600" b="0" dirty="0" smtClean="0">
                          <a:latin typeface="HGPｺﾞｼｯｸM" panose="020B0600000000000000" pitchFamily="50" charset="-128"/>
                          <a:ea typeface="HGPｺﾞｼｯｸM" panose="020B0600000000000000" pitchFamily="50" charset="-128"/>
                        </a:rPr>
                        <a:t>Ⅰ</a:t>
                      </a:r>
                      <a:r>
                        <a:rPr kumimoji="1" lang="ja-JP" altLang="en-US" sz="1600" b="0" dirty="0" smtClean="0">
                          <a:latin typeface="HGPｺﾞｼｯｸM" panose="020B0600000000000000" pitchFamily="50" charset="-128"/>
                          <a:ea typeface="HGPｺﾞｼｯｸM" panose="020B0600000000000000" pitchFamily="50" charset="-128"/>
                        </a:rPr>
                        <a:t>　医療等の質や効率性</a:t>
                      </a:r>
                      <a:endParaRPr kumimoji="1" lang="en-US" altLang="ja-JP" sz="1600" b="0" dirty="0" smtClean="0">
                        <a:latin typeface="HGPｺﾞｼｯｸM" panose="020B0600000000000000" pitchFamily="50" charset="-128"/>
                        <a:ea typeface="HGPｺﾞｼｯｸM" panose="020B0600000000000000" pitchFamily="50" charset="-128"/>
                      </a:endParaRPr>
                    </a:p>
                    <a:p>
                      <a:r>
                        <a:rPr kumimoji="1" lang="ja-JP" altLang="en-US" sz="1600" b="0" dirty="0" smtClean="0">
                          <a:latin typeface="HGPｺﾞｼｯｸM" panose="020B0600000000000000" pitchFamily="50" charset="-128"/>
                          <a:ea typeface="HGPｺﾞｼｯｸM" panose="020B0600000000000000" pitchFamily="50" charset="-128"/>
                        </a:rPr>
                        <a:t>　　</a:t>
                      </a:r>
                      <a:r>
                        <a:rPr kumimoji="1" lang="ja-JP" altLang="en-US" sz="1600" b="0" baseline="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の向上</a:t>
                      </a:r>
                      <a:endParaRPr kumimoji="1" lang="en-US" altLang="ja-JP" sz="1600" b="0" dirty="0" smtClean="0">
                        <a:latin typeface="HGPｺﾞｼｯｸM" panose="020B0600000000000000" pitchFamily="50" charset="-128"/>
                        <a:ea typeface="HGPｺﾞｼｯｸM" panose="020B0600000000000000" pitchFamily="50" charset="-128"/>
                      </a:endParaRPr>
                    </a:p>
                  </a:txBody>
                  <a:tcPr marR="0"/>
                </a:tc>
              </a:tr>
              <a:tr h="566844">
                <a:tc>
                  <a:txBody>
                    <a:bodyPr/>
                    <a:lstStyle/>
                    <a:p>
                      <a:r>
                        <a:rPr kumimoji="1" lang="en-US" altLang="ja-JP" sz="1600" b="0" dirty="0" smtClean="0">
                          <a:latin typeface="HGPｺﾞｼｯｸM" panose="020B0600000000000000" pitchFamily="50" charset="-128"/>
                          <a:ea typeface="HGPｺﾞｼｯｸM" panose="020B0600000000000000" pitchFamily="50" charset="-128"/>
                        </a:rPr>
                        <a:t>Ⅱ</a:t>
                      </a:r>
                      <a:r>
                        <a:rPr kumimoji="1" lang="ja-JP" altLang="en-US" sz="1600" b="0" dirty="0" smtClean="0">
                          <a:latin typeface="HGPｺﾞｼｯｸM" panose="020B0600000000000000" pitchFamily="50" charset="-128"/>
                          <a:ea typeface="HGPｺﾞｼｯｸM" panose="020B0600000000000000" pitchFamily="50" charset="-128"/>
                        </a:rPr>
                        <a:t>　加入者の健康度を</a:t>
                      </a:r>
                      <a:endParaRPr kumimoji="1" lang="en-US" altLang="ja-JP" sz="1600" b="0" dirty="0" smtClean="0">
                        <a:latin typeface="HGPｺﾞｼｯｸM" panose="020B0600000000000000" pitchFamily="50" charset="-128"/>
                        <a:ea typeface="HGPｺﾞｼｯｸM" panose="020B0600000000000000" pitchFamily="50" charset="-128"/>
                      </a:endParaRPr>
                    </a:p>
                    <a:p>
                      <a:r>
                        <a:rPr kumimoji="1" lang="en-US" altLang="ja-JP" sz="1600" b="0" dirty="0" smtClean="0">
                          <a:latin typeface="HGPｺﾞｼｯｸM" panose="020B0600000000000000" pitchFamily="50" charset="-128"/>
                          <a:ea typeface="HGPｺﾞｼｯｸM" panose="020B0600000000000000" pitchFamily="50" charset="-128"/>
                        </a:rPr>
                        <a:t>     </a:t>
                      </a:r>
                      <a:r>
                        <a:rPr kumimoji="1" lang="ja-JP" altLang="en-US" sz="1600" b="0" dirty="0" smtClean="0">
                          <a:latin typeface="HGPｺﾞｼｯｸM" panose="020B0600000000000000" pitchFamily="50" charset="-128"/>
                          <a:ea typeface="HGPｺﾞｼｯｸM" panose="020B0600000000000000" pitchFamily="50" charset="-128"/>
                        </a:rPr>
                        <a:t>高めること</a:t>
                      </a:r>
                      <a:endParaRPr kumimoji="1" lang="en-US" altLang="ja-JP" sz="1600" b="0" dirty="0" smtClean="0">
                        <a:latin typeface="HGPｺﾞｼｯｸM" panose="020B0600000000000000" pitchFamily="50" charset="-128"/>
                        <a:ea typeface="HGPｺﾞｼｯｸM" panose="020B0600000000000000" pitchFamily="50" charset="-128"/>
                      </a:endParaRPr>
                    </a:p>
                  </a:txBody>
                  <a:tcPr marR="0">
                    <a:solidFill>
                      <a:schemeClr val="bg2"/>
                    </a:solidFill>
                  </a:tcPr>
                </a:tc>
              </a:tr>
              <a:tr h="473736">
                <a:tc>
                  <a:txBody>
                    <a:bodyPr/>
                    <a:lstStyle/>
                    <a:p>
                      <a:r>
                        <a:rPr kumimoji="1" lang="en-US" altLang="ja-JP" sz="1600" b="0" dirty="0" smtClean="0">
                          <a:latin typeface="HGPｺﾞｼｯｸM" panose="020B0600000000000000" pitchFamily="50" charset="-128"/>
                          <a:ea typeface="HGPｺﾞｼｯｸM" panose="020B0600000000000000" pitchFamily="50" charset="-128"/>
                        </a:rPr>
                        <a:t>Ⅲ</a:t>
                      </a:r>
                      <a:r>
                        <a:rPr kumimoji="1" lang="ja-JP" altLang="en-US" sz="1600" b="0" dirty="0" smtClean="0">
                          <a:latin typeface="HGPｺﾞｼｯｸM" panose="020B0600000000000000" pitchFamily="50" charset="-128"/>
                          <a:ea typeface="HGPｺﾞｼｯｸM" panose="020B0600000000000000" pitchFamily="50" charset="-128"/>
                        </a:rPr>
                        <a:t>　医療費等の適正化</a:t>
                      </a:r>
                      <a:endParaRPr kumimoji="1" lang="ja-JP" altLang="en-US" sz="1600" b="0" dirty="0">
                        <a:latin typeface="HGPｺﾞｼｯｸM" panose="020B0600000000000000" pitchFamily="50" charset="-128"/>
                        <a:ea typeface="HGPｺﾞｼｯｸM" panose="020B0600000000000000" pitchFamily="50" charset="-128"/>
                      </a:endParaRPr>
                    </a:p>
                  </a:txBody>
                  <a:tcPr marR="0"/>
                </a:tc>
              </a:tr>
            </a:tbl>
          </a:graphicData>
        </a:graphic>
      </p:graphicFrame>
    </p:spTree>
    <p:extLst>
      <p:ext uri="{BB962C8B-B14F-4D97-AF65-F5344CB8AC3E}">
        <p14:creationId xmlns:p14="http://schemas.microsoft.com/office/powerpoint/2010/main" val="370432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角丸四角形 4"/>
          <p:cNvSpPr/>
          <p:nvPr/>
        </p:nvSpPr>
        <p:spPr>
          <a:xfrm>
            <a:off x="1325597" y="836712"/>
            <a:ext cx="7254806"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smtClean="0">
                <a:solidFill>
                  <a:prstClr val="black"/>
                </a:solidFill>
              </a:rPr>
              <a:t>【</a:t>
            </a:r>
            <a:r>
              <a:rPr lang="ja-JP" altLang="en-US" sz="1400" dirty="0" smtClean="0">
                <a:solidFill>
                  <a:prstClr val="black"/>
                </a:solidFill>
              </a:rPr>
              <a:t>あるべき姿・目指すところ＝基本使命</a:t>
            </a:r>
            <a:r>
              <a:rPr lang="en-US" altLang="ja-JP" sz="1400" dirty="0" smtClean="0">
                <a:solidFill>
                  <a:prstClr val="black"/>
                </a:solidFill>
              </a:rPr>
              <a:t>】</a:t>
            </a:r>
          </a:p>
          <a:p>
            <a:r>
              <a:rPr lang="ja-JP" altLang="en-US" sz="1400" dirty="0" smtClean="0">
                <a:solidFill>
                  <a:prstClr val="black"/>
                </a:solidFill>
              </a:rPr>
              <a:t>加入者及び</a:t>
            </a:r>
            <a:r>
              <a:rPr lang="ja-JP" altLang="en-US" sz="1400" dirty="0">
                <a:solidFill>
                  <a:prstClr val="black"/>
                </a:solidFill>
              </a:rPr>
              <a:t>事業主</a:t>
            </a:r>
            <a:r>
              <a:rPr lang="ja-JP" altLang="en-US" sz="1400" dirty="0" smtClean="0">
                <a:solidFill>
                  <a:prstClr val="black"/>
                </a:solidFill>
              </a:rPr>
              <a:t>の</a:t>
            </a:r>
            <a:r>
              <a:rPr lang="ja-JP" altLang="en-US" sz="1400" dirty="0">
                <a:solidFill>
                  <a:prstClr val="black"/>
                </a:solidFill>
              </a:rPr>
              <a:t>利益</a:t>
            </a:r>
            <a:r>
              <a:rPr lang="ja-JP" altLang="en-US" sz="1400" dirty="0" smtClean="0">
                <a:solidFill>
                  <a:prstClr val="black"/>
                </a:solidFill>
              </a:rPr>
              <a:t>の</a:t>
            </a:r>
            <a:r>
              <a:rPr lang="ja-JP" altLang="en-US" sz="1400" dirty="0">
                <a:solidFill>
                  <a:prstClr val="black"/>
                </a:solidFill>
              </a:rPr>
              <a:t>実現</a:t>
            </a:r>
            <a:r>
              <a:rPr lang="ja-JP" altLang="en-US" sz="1400" dirty="0" smtClean="0">
                <a:solidFill>
                  <a:prstClr val="black"/>
                </a:solidFill>
              </a:rPr>
              <a:t>を図る</a:t>
            </a:r>
            <a:endParaRPr lang="en-US" altLang="ja-JP" sz="1400" dirty="0" smtClean="0">
              <a:solidFill>
                <a:prstClr val="black"/>
              </a:solidFill>
            </a:endParaRPr>
          </a:p>
          <a:p>
            <a:r>
              <a:rPr lang="ja-JP" altLang="en-US" sz="1400" dirty="0" smtClean="0">
                <a:solidFill>
                  <a:prstClr val="black"/>
                </a:solidFill>
              </a:rPr>
              <a:t>　○　加入者の健康増進を図る</a:t>
            </a:r>
            <a:endParaRPr lang="en-US" altLang="ja-JP" sz="1400" dirty="0" smtClean="0">
              <a:solidFill>
                <a:prstClr val="black"/>
              </a:solidFill>
            </a:endParaRPr>
          </a:p>
          <a:p>
            <a:r>
              <a:rPr lang="ja-JP" altLang="en-US" sz="1400" dirty="0" smtClean="0">
                <a:solidFill>
                  <a:prstClr val="black"/>
                </a:solidFill>
              </a:rPr>
              <a:t>　○　良質かつ効率的な医療が享受できるようにする</a:t>
            </a:r>
            <a:endParaRPr lang="ja-JP" altLang="en-US" sz="1400" dirty="0">
              <a:solidFill>
                <a:prstClr val="black"/>
              </a:solidFill>
            </a:endParaRPr>
          </a:p>
        </p:txBody>
      </p:sp>
      <p:sp>
        <p:nvSpPr>
          <p:cNvPr id="6" name="円/楕円 5"/>
          <p:cNvSpPr/>
          <p:nvPr/>
        </p:nvSpPr>
        <p:spPr>
          <a:xfrm>
            <a:off x="272480" y="3356992"/>
            <a:ext cx="9361040" cy="2592288"/>
          </a:xfrm>
          <a:prstGeom prst="ellipse">
            <a:avLst/>
          </a:prstGeom>
        </p:spPr>
        <p:style>
          <a:lnRef idx="1">
            <a:schemeClr val="accent1"/>
          </a:lnRef>
          <a:fillRef idx="2">
            <a:schemeClr val="accent1"/>
          </a:fillRef>
          <a:effectRef idx="1">
            <a:schemeClr val="accent1"/>
          </a:effectRef>
          <a:fontRef idx="minor">
            <a:schemeClr val="dk1"/>
          </a:fontRef>
        </p:style>
        <p:txBody>
          <a:bodyPr rtlCol="0" anchor="b"/>
          <a:lstStyle/>
          <a:p>
            <a:pPr algn="ctr"/>
            <a:r>
              <a:rPr lang="en-US" altLang="ja-JP" sz="1400" dirty="0" smtClean="0">
                <a:solidFill>
                  <a:prstClr val="black"/>
                </a:solidFill>
              </a:rPr>
              <a:t>【</a:t>
            </a:r>
            <a:r>
              <a:rPr lang="ja-JP" altLang="en-US" sz="1400" dirty="0" smtClean="0">
                <a:solidFill>
                  <a:prstClr val="black"/>
                </a:solidFill>
              </a:rPr>
              <a:t>保険者機能強化アクションプラン（第３期）を通じて実現すべき目標</a:t>
            </a:r>
            <a:r>
              <a:rPr lang="en-US" altLang="ja-JP" sz="1400" dirty="0" smtClean="0">
                <a:solidFill>
                  <a:prstClr val="black"/>
                </a:solidFill>
              </a:rPr>
              <a:t>】</a:t>
            </a:r>
            <a:endParaRPr lang="ja-JP" altLang="en-US" sz="1400" dirty="0">
              <a:solidFill>
                <a:prstClr val="black"/>
              </a:solidFill>
            </a:endParaRPr>
          </a:p>
        </p:txBody>
      </p:sp>
      <p:sp>
        <p:nvSpPr>
          <p:cNvPr id="10" name="円/楕円 9"/>
          <p:cNvSpPr/>
          <p:nvPr/>
        </p:nvSpPr>
        <p:spPr>
          <a:xfrm>
            <a:off x="428497" y="4005064"/>
            <a:ext cx="2886321" cy="115212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solidFill>
                  <a:prstClr val="black"/>
                </a:solidFill>
              </a:rPr>
              <a:t>医療</a:t>
            </a:r>
            <a:r>
              <a:rPr lang="ja-JP" altLang="en-US" dirty="0">
                <a:solidFill>
                  <a:prstClr val="black"/>
                </a:solidFill>
              </a:rPr>
              <a:t>等の質</a:t>
            </a:r>
            <a:r>
              <a:rPr lang="ja-JP" altLang="en-US" dirty="0" smtClean="0">
                <a:solidFill>
                  <a:prstClr val="black"/>
                </a:solidFill>
              </a:rPr>
              <a:t>や</a:t>
            </a:r>
            <a:endParaRPr lang="en-US" altLang="ja-JP" dirty="0" smtClean="0">
              <a:solidFill>
                <a:prstClr val="black"/>
              </a:solidFill>
            </a:endParaRPr>
          </a:p>
          <a:p>
            <a:pPr algn="ctr"/>
            <a:r>
              <a:rPr lang="ja-JP" altLang="en-US" dirty="0" smtClean="0">
                <a:solidFill>
                  <a:prstClr val="black"/>
                </a:solidFill>
              </a:rPr>
              <a:t>効率性</a:t>
            </a:r>
            <a:r>
              <a:rPr lang="ja-JP" altLang="en-US" dirty="0">
                <a:solidFill>
                  <a:prstClr val="black"/>
                </a:solidFill>
              </a:rPr>
              <a:t>の向上</a:t>
            </a:r>
          </a:p>
        </p:txBody>
      </p:sp>
      <p:sp>
        <p:nvSpPr>
          <p:cNvPr id="11" name="円/楕円 10"/>
          <p:cNvSpPr/>
          <p:nvPr/>
        </p:nvSpPr>
        <p:spPr>
          <a:xfrm>
            <a:off x="3470835" y="4005064"/>
            <a:ext cx="2886321" cy="115212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solidFill>
                  <a:prstClr val="black"/>
                </a:solidFill>
              </a:rPr>
              <a:t>加入者</a:t>
            </a:r>
            <a:r>
              <a:rPr lang="ja-JP" altLang="en-US" dirty="0">
                <a:solidFill>
                  <a:prstClr val="black"/>
                </a:solidFill>
              </a:rPr>
              <a:t>の</a:t>
            </a:r>
            <a:r>
              <a:rPr lang="ja-JP" altLang="en-US" dirty="0" smtClean="0">
                <a:solidFill>
                  <a:prstClr val="black"/>
                </a:solidFill>
              </a:rPr>
              <a:t>健康度</a:t>
            </a:r>
            <a:endParaRPr lang="en-US" altLang="ja-JP" dirty="0" smtClean="0">
              <a:solidFill>
                <a:prstClr val="black"/>
              </a:solidFill>
            </a:endParaRPr>
          </a:p>
          <a:p>
            <a:pPr algn="ctr"/>
            <a:r>
              <a:rPr lang="ja-JP" altLang="en-US" dirty="0" smtClean="0">
                <a:solidFill>
                  <a:prstClr val="black"/>
                </a:solidFill>
              </a:rPr>
              <a:t>を</a:t>
            </a:r>
            <a:r>
              <a:rPr lang="ja-JP" altLang="en-US" dirty="0">
                <a:solidFill>
                  <a:prstClr val="black"/>
                </a:solidFill>
              </a:rPr>
              <a:t>高める</a:t>
            </a:r>
            <a:r>
              <a:rPr lang="ja-JP" altLang="en-US" dirty="0" smtClean="0">
                <a:solidFill>
                  <a:prstClr val="black"/>
                </a:solidFill>
              </a:rPr>
              <a:t>こと</a:t>
            </a:r>
            <a:endParaRPr lang="ja-JP" altLang="en-US" dirty="0">
              <a:solidFill>
                <a:prstClr val="black"/>
              </a:solidFill>
            </a:endParaRPr>
          </a:p>
        </p:txBody>
      </p:sp>
      <p:sp>
        <p:nvSpPr>
          <p:cNvPr id="12" name="円/楕円 11"/>
          <p:cNvSpPr/>
          <p:nvPr/>
        </p:nvSpPr>
        <p:spPr>
          <a:xfrm>
            <a:off x="6513173" y="4005064"/>
            <a:ext cx="2886321" cy="115212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solidFill>
                  <a:prstClr val="black"/>
                </a:solidFill>
              </a:rPr>
              <a:t>医療費</a:t>
            </a:r>
            <a:r>
              <a:rPr lang="ja-JP" altLang="en-US" dirty="0" smtClean="0">
                <a:solidFill>
                  <a:prstClr val="black"/>
                </a:solidFill>
              </a:rPr>
              <a:t>等</a:t>
            </a:r>
            <a:endParaRPr lang="en-US" altLang="ja-JP" dirty="0" smtClean="0">
              <a:solidFill>
                <a:prstClr val="black"/>
              </a:solidFill>
            </a:endParaRPr>
          </a:p>
          <a:p>
            <a:pPr algn="ctr"/>
            <a:r>
              <a:rPr lang="ja-JP" altLang="en-US" dirty="0" smtClean="0">
                <a:solidFill>
                  <a:prstClr val="black"/>
                </a:solidFill>
              </a:rPr>
              <a:t>の適正化</a:t>
            </a:r>
            <a:endParaRPr lang="ja-JP" altLang="en-US" dirty="0">
              <a:solidFill>
                <a:prstClr val="black"/>
              </a:solidFill>
            </a:endParaRPr>
          </a:p>
        </p:txBody>
      </p:sp>
      <p:cxnSp>
        <p:nvCxnSpPr>
          <p:cNvPr id="14" name="直線矢印コネクタ 13"/>
          <p:cNvCxnSpPr>
            <a:stCxn id="10" idx="0"/>
          </p:cNvCxnSpPr>
          <p:nvPr/>
        </p:nvCxnSpPr>
        <p:spPr>
          <a:xfrm flipV="1">
            <a:off x="1871658" y="1844824"/>
            <a:ext cx="975108" cy="21602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1" idx="0"/>
            <a:endCxn id="5" idx="2"/>
          </p:cNvCxnSpPr>
          <p:nvPr/>
        </p:nvCxnSpPr>
        <p:spPr>
          <a:xfrm flipV="1">
            <a:off x="4913996" y="1844824"/>
            <a:ext cx="39004" cy="21602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2" idx="0"/>
          </p:cNvCxnSpPr>
          <p:nvPr/>
        </p:nvCxnSpPr>
        <p:spPr>
          <a:xfrm flipH="1" flipV="1">
            <a:off x="6747200" y="1844824"/>
            <a:ext cx="1209134" cy="21602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84515" y="2636912"/>
            <a:ext cx="8580953" cy="43204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rPr>
              <a:t>各項目に係る積極的</a:t>
            </a:r>
            <a:r>
              <a:rPr lang="ja-JP" altLang="en-US" sz="1400" dirty="0">
                <a:solidFill>
                  <a:prstClr val="black"/>
                </a:solidFill>
              </a:rPr>
              <a:t>な</a:t>
            </a:r>
            <a:r>
              <a:rPr lang="ja-JP" altLang="en-US" sz="1400" dirty="0" smtClean="0">
                <a:solidFill>
                  <a:prstClr val="black"/>
                </a:solidFill>
              </a:rPr>
              <a:t>新規事業の検討・実施により基本使命の達成を目指す</a:t>
            </a:r>
            <a:endParaRPr lang="ja-JP" altLang="en-US" sz="1400" dirty="0">
              <a:solidFill>
                <a:prstClr val="black"/>
              </a:solidFill>
            </a:endParaRPr>
          </a:p>
        </p:txBody>
      </p:sp>
      <p:sp>
        <p:nvSpPr>
          <p:cNvPr id="13" name="正方形/長方形 12"/>
          <p:cNvSpPr/>
          <p:nvPr/>
        </p:nvSpPr>
        <p:spPr>
          <a:xfrm>
            <a:off x="278481" y="188640"/>
            <a:ext cx="834692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prstClr val="black"/>
                </a:solidFill>
                <a:latin typeface="HGP創英角ｺﾞｼｯｸUB" panose="020B0900000000000000" pitchFamily="50" charset="-128"/>
                <a:ea typeface="HGP創英角ｺﾞｼｯｸUB" panose="020B0900000000000000" pitchFamily="50" charset="-128"/>
              </a:rPr>
              <a:t>2</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rPr>
              <a:t>　平成２８年度事業の全体イメージについて</a:t>
            </a:r>
            <a:endParaRPr lang="ja-JP" altLang="en-US"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2" name="スライド番号プレースホルダー 1"/>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18</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422682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332657"/>
            <a:ext cx="8420100" cy="3103985"/>
          </a:xfrm>
        </p:spPr>
        <p:txBody>
          <a:bodyPr>
            <a:normAutofit/>
          </a:bodyPr>
          <a:lstStyle/>
          <a:p>
            <a:r>
              <a:rPr kumimoji="1" lang="ja-JP" altLang="en-US" sz="3600" dirty="0" smtClean="0">
                <a:latin typeface="HGP創英角ｺﾞｼｯｸUB" panose="020B0900000000000000" pitchFamily="50" charset="-128"/>
                <a:ea typeface="HGP創英角ｺﾞｼｯｸUB" panose="020B0900000000000000" pitchFamily="50" charset="-128"/>
              </a:rPr>
              <a:t>議題１　</a:t>
            </a:r>
            <a:r>
              <a:rPr lang="ja-JP" altLang="en-US" sz="2400" dirty="0">
                <a:latin typeface="HGP創英角ｺﾞｼｯｸUB" panose="020B0900000000000000" pitchFamily="50" charset="-128"/>
                <a:ea typeface="HGP創英角ｺﾞｼｯｸUB" panose="020B0900000000000000" pitchFamily="50" charset="-128"/>
              </a:rPr>
              <a:t>平成</a:t>
            </a:r>
            <a:r>
              <a:rPr lang="en-US" altLang="ja-JP" sz="2400" dirty="0">
                <a:latin typeface="HGP創英角ｺﾞｼｯｸUB" panose="020B0900000000000000" pitchFamily="50" charset="-128"/>
                <a:ea typeface="HGP創英角ｺﾞｼｯｸUB" panose="020B0900000000000000" pitchFamily="50" charset="-128"/>
              </a:rPr>
              <a:t>27</a:t>
            </a:r>
            <a:r>
              <a:rPr lang="ja-JP" altLang="en-US" sz="2400" dirty="0">
                <a:latin typeface="HGP創英角ｺﾞｼｯｸUB" panose="020B0900000000000000" pitchFamily="50" charset="-128"/>
                <a:ea typeface="HGP創英角ｺﾞｼｯｸUB" panose="020B0900000000000000" pitchFamily="50" charset="-128"/>
              </a:rPr>
              <a:t>年度岡山支部事業実施状況について</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cxnSp>
        <p:nvCxnSpPr>
          <p:cNvPr id="8" name="直線コネクタ 7"/>
          <p:cNvCxnSpPr/>
          <p:nvPr/>
        </p:nvCxnSpPr>
        <p:spPr>
          <a:xfrm>
            <a:off x="740532" y="3501008"/>
            <a:ext cx="842493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40532" y="3573016"/>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537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1618130" y="116632"/>
            <a:ext cx="6669741"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latin typeface="HGPｺﾞｼｯｸE" panose="020B0900000000000000" pitchFamily="50" charset="-128"/>
                <a:ea typeface="HGPｺﾞｼｯｸE" panose="020B0900000000000000" pitchFamily="50" charset="-128"/>
              </a:rPr>
              <a:t>目標</a:t>
            </a:r>
            <a:r>
              <a:rPr lang="en-US" altLang="ja-JP" dirty="0" smtClean="0">
                <a:solidFill>
                  <a:prstClr val="black"/>
                </a:solidFill>
                <a:latin typeface="HGPｺﾞｼｯｸE" panose="020B0900000000000000" pitchFamily="50" charset="-128"/>
                <a:ea typeface="HGPｺﾞｼｯｸE" panose="020B0900000000000000" pitchFamily="50" charset="-128"/>
              </a:rPr>
              <a:t>Ⅰ</a:t>
            </a:r>
            <a:r>
              <a:rPr lang="ja-JP" altLang="en-US" dirty="0" smtClean="0">
                <a:solidFill>
                  <a:prstClr val="black"/>
                </a:solidFill>
                <a:latin typeface="HGPｺﾞｼｯｸE" panose="020B0900000000000000" pitchFamily="50" charset="-128"/>
                <a:ea typeface="HGPｺﾞｼｯｸE" panose="020B0900000000000000" pitchFamily="50" charset="-128"/>
              </a:rPr>
              <a:t>　医療等の質や効率性の向上</a:t>
            </a:r>
            <a:endParaRPr lang="ja-JP" altLang="en-US" dirty="0">
              <a:solidFill>
                <a:prstClr val="black"/>
              </a:solidFill>
              <a:latin typeface="HGPｺﾞｼｯｸE" panose="020B0900000000000000" pitchFamily="50" charset="-128"/>
              <a:ea typeface="HGPｺﾞｼｯｸE" panose="020B0900000000000000" pitchFamily="50" charset="-128"/>
            </a:endParaRPr>
          </a:p>
        </p:txBody>
      </p:sp>
      <p:sp>
        <p:nvSpPr>
          <p:cNvPr id="5" name="角丸四角形 4"/>
          <p:cNvSpPr/>
          <p:nvPr/>
        </p:nvSpPr>
        <p:spPr>
          <a:xfrm>
            <a:off x="506506" y="836712"/>
            <a:ext cx="8892988"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目指すべき姿</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p>
          <a:p>
            <a:r>
              <a:rPr lang="ja-JP" altLang="en-US" sz="1400" dirty="0" smtClean="0">
                <a:solidFill>
                  <a:prstClr val="black"/>
                </a:solidFill>
                <a:latin typeface="HGPｺﾞｼｯｸM" panose="020B0600000000000000" pitchFamily="50" charset="-128"/>
                <a:ea typeface="HGPｺﾞｼｯｸM" panose="020B0600000000000000" pitchFamily="50" charset="-128"/>
              </a:rPr>
              <a:t>○医療等の提供体制の在り方について、保険者として加入者・事業主を代表した立場で関与する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M" panose="020B0600000000000000" pitchFamily="50" charset="-128"/>
                <a:ea typeface="HGPｺﾞｼｯｸM" panose="020B0600000000000000" pitchFamily="50" charset="-128"/>
              </a:rPr>
              <a:t>○医療・介護を必要とするすべての人に対して地域の実情に応じて質が高く効率的な医療・介護サービスが提供</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6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されるように、関係者へ働きかけや意見発信を行う</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grpSp>
        <p:nvGrpSpPr>
          <p:cNvPr id="3" name="グループ化 2"/>
          <p:cNvGrpSpPr/>
          <p:nvPr/>
        </p:nvGrpSpPr>
        <p:grpSpPr>
          <a:xfrm>
            <a:off x="506506" y="2348880"/>
            <a:ext cx="8892988" cy="3960440"/>
            <a:chOff x="467544" y="2348880"/>
            <a:chExt cx="8208912" cy="3960440"/>
          </a:xfrm>
        </p:grpSpPr>
        <p:sp>
          <p:nvSpPr>
            <p:cNvPr id="2" name="正方形/長方形 1"/>
            <p:cNvSpPr/>
            <p:nvPr/>
          </p:nvSpPr>
          <p:spPr>
            <a:xfrm>
              <a:off x="467544" y="2348880"/>
              <a:ext cx="820891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latin typeface="HGPｺﾞｼｯｸE" panose="020B0900000000000000" pitchFamily="50" charset="-128"/>
                  <a:ea typeface="HGPｺﾞｼｯｸE" panose="020B0900000000000000" pitchFamily="50" charset="-128"/>
                </a:rPr>
                <a:t>目標達成を目指した実施項目</a:t>
              </a:r>
              <a:endParaRPr lang="ja-JP" altLang="en-US" dirty="0">
                <a:solidFill>
                  <a:prstClr val="white"/>
                </a:solidFill>
                <a:latin typeface="HGPｺﾞｼｯｸE" panose="020B0900000000000000" pitchFamily="50" charset="-128"/>
                <a:ea typeface="HGPｺﾞｼｯｸE" panose="020B0900000000000000" pitchFamily="50" charset="-128"/>
              </a:endParaRPr>
            </a:p>
          </p:txBody>
        </p:sp>
        <p:sp>
          <p:nvSpPr>
            <p:cNvPr id="6" name="正方形/長方形 5"/>
            <p:cNvSpPr/>
            <p:nvPr/>
          </p:nvSpPr>
          <p:spPr>
            <a:xfrm>
              <a:off x="467544" y="2780928"/>
              <a:ext cx="8208912"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医療費データ等の分析、各種データの収集</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人口構造の高齢化等を踏まえ、地域ごとの受療動向等の把握。他団体の分析結果等の情報収集。</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保険者協議会を通じた他保険者とのデータ共有、専門家を活用した医療費データ等の分析（分析の方向性に</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en-US" altLang="ja-JP" sz="1400" dirty="0">
                  <a:solidFill>
                    <a:prstClr val="black"/>
                  </a:solidFill>
                  <a:latin typeface="HGPｺﾞｼｯｸM" panose="020B0600000000000000" pitchFamily="50" charset="-128"/>
                  <a:ea typeface="HGPｺﾞｼｯｸM" panose="020B0600000000000000" pitchFamily="50" charset="-128"/>
                </a:rPr>
                <a:t> </a:t>
              </a:r>
              <a:r>
                <a:rPr lang="en-US" altLang="ja-JP"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係る検討を含む）。</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医療計画策定の場への参画及び意見発信</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データに基づく岡山県保健医療計画策定協議会及び同地域医療構想部会での意見発信。</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他保険者と連携した政策提言。</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1400" dirty="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政策提言に向けた基礎調査</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加入者がより良い医療として望むこと等を把握するための加入者調査の実施に向けた検討。</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grpSp>
      <p:sp>
        <p:nvSpPr>
          <p:cNvPr id="7" name="スライド番号プレースホルダー 6"/>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19</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95397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1618130" y="116632"/>
            <a:ext cx="6669741"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latin typeface="HGPｺﾞｼｯｸE" panose="020B0900000000000000" pitchFamily="50" charset="-128"/>
                <a:ea typeface="HGPｺﾞｼｯｸE" panose="020B0900000000000000" pitchFamily="50" charset="-128"/>
              </a:rPr>
              <a:t>目標</a:t>
            </a:r>
            <a:r>
              <a:rPr lang="en-US" altLang="ja-JP" dirty="0" smtClean="0">
                <a:solidFill>
                  <a:prstClr val="black"/>
                </a:solidFill>
                <a:latin typeface="HGPｺﾞｼｯｸE" panose="020B0900000000000000" pitchFamily="50" charset="-128"/>
                <a:ea typeface="HGPｺﾞｼｯｸE" panose="020B0900000000000000" pitchFamily="50" charset="-128"/>
              </a:rPr>
              <a:t>Ⅱ</a:t>
            </a:r>
            <a:r>
              <a:rPr lang="ja-JP" altLang="en-US" dirty="0" smtClean="0">
                <a:solidFill>
                  <a:prstClr val="black"/>
                </a:solidFill>
                <a:latin typeface="HGPｺﾞｼｯｸE" panose="020B0900000000000000" pitchFamily="50" charset="-128"/>
                <a:ea typeface="HGPｺﾞｼｯｸE" panose="020B0900000000000000" pitchFamily="50" charset="-128"/>
              </a:rPr>
              <a:t>　加入者の健康度を高めること</a:t>
            </a:r>
            <a:endParaRPr lang="ja-JP" altLang="en-US" dirty="0">
              <a:solidFill>
                <a:prstClr val="black"/>
              </a:solidFill>
              <a:latin typeface="HGPｺﾞｼｯｸE" panose="020B0900000000000000" pitchFamily="50" charset="-128"/>
              <a:ea typeface="HGPｺﾞｼｯｸE" panose="020B0900000000000000" pitchFamily="50" charset="-128"/>
            </a:endParaRPr>
          </a:p>
        </p:txBody>
      </p:sp>
      <p:sp>
        <p:nvSpPr>
          <p:cNvPr id="5" name="角丸四角形 4"/>
          <p:cNvSpPr/>
          <p:nvPr/>
        </p:nvSpPr>
        <p:spPr>
          <a:xfrm>
            <a:off x="506506" y="620688"/>
            <a:ext cx="8892988" cy="13681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目指すべき姿</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p>
          <a:p>
            <a:r>
              <a:rPr lang="ja-JP" altLang="en-US" sz="1300" dirty="0" smtClean="0">
                <a:solidFill>
                  <a:prstClr val="black"/>
                </a:solidFill>
                <a:latin typeface="HGPｺﾞｼｯｸM" panose="020B0600000000000000" pitchFamily="50" charset="-128"/>
                <a:ea typeface="HGPｺﾞｼｯｸM" panose="020B0600000000000000" pitchFamily="50" charset="-128"/>
              </a:rPr>
              <a:t>○加入者の健康管理をサポートし、健康に関する情報や健康相談を早期に受けられるようにする</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○従業員の健康づくりに取り組む事業所が自らの取組を評価でき、健康づくりの取組が優れた事業所が評価される仕組みを</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構築する</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○健康づくりに関するエビデンスの構築や指標づくり、インセンティブの付与を行うことで加入者にとってより良い選択ができる</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○加入者の生活習慣病の発症予防、重症化予防の推進を中期的な期間で計画的に行い、医療費等の適正化に寄与する</a:t>
            </a:r>
            <a:endParaRPr lang="ja-JP" altLang="en-US" sz="1300" dirty="0">
              <a:solidFill>
                <a:prstClr val="black"/>
              </a:solidFill>
              <a:latin typeface="HGPｺﾞｼｯｸM" panose="020B0600000000000000" pitchFamily="50" charset="-128"/>
              <a:ea typeface="HGPｺﾞｼｯｸM" panose="020B0600000000000000" pitchFamily="50" charset="-128"/>
            </a:endParaRPr>
          </a:p>
        </p:txBody>
      </p:sp>
      <p:grpSp>
        <p:nvGrpSpPr>
          <p:cNvPr id="6" name="グループ化 5"/>
          <p:cNvGrpSpPr/>
          <p:nvPr/>
        </p:nvGrpSpPr>
        <p:grpSpPr>
          <a:xfrm>
            <a:off x="506506" y="2149251"/>
            <a:ext cx="8892988" cy="4520109"/>
            <a:chOff x="467544" y="2028533"/>
            <a:chExt cx="8208912" cy="4213661"/>
          </a:xfrm>
        </p:grpSpPr>
        <p:sp>
          <p:nvSpPr>
            <p:cNvPr id="7" name="正方形/長方形 6"/>
            <p:cNvSpPr/>
            <p:nvPr/>
          </p:nvSpPr>
          <p:spPr>
            <a:xfrm>
              <a:off x="467544" y="2028533"/>
              <a:ext cx="8092591" cy="3356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latin typeface="HGPｺﾞｼｯｸE" panose="020B0900000000000000" pitchFamily="50" charset="-128"/>
                  <a:ea typeface="HGPｺﾞｼｯｸE" panose="020B0900000000000000" pitchFamily="50" charset="-128"/>
                </a:rPr>
                <a:t>目標達成を目指した実施項目</a:t>
              </a:r>
              <a:endParaRPr lang="ja-JP" altLang="en-US" dirty="0">
                <a:solidFill>
                  <a:prstClr val="white"/>
                </a:solidFill>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467544" y="2364165"/>
              <a:ext cx="8208912" cy="38780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 b="1"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　</a:t>
              </a:r>
              <a:r>
                <a:rPr lang="ja-JP" altLang="en-US" sz="1300" dirty="0">
                  <a:solidFill>
                    <a:prstClr val="black"/>
                  </a:solidFill>
                  <a:latin typeface="HGPｺﾞｼｯｸE" panose="020B0900000000000000" pitchFamily="50" charset="-128"/>
                  <a:ea typeface="HGPｺﾞｼｯｸE" panose="020B0900000000000000" pitchFamily="50" charset="-128"/>
                </a:rPr>
                <a:t>特定健</a:t>
              </a:r>
              <a:r>
                <a:rPr lang="ja-JP" altLang="en-US" sz="1300" dirty="0" smtClean="0">
                  <a:solidFill>
                    <a:prstClr val="black"/>
                  </a:solidFill>
                  <a:latin typeface="HGPｺﾞｼｯｸE" panose="020B0900000000000000" pitchFamily="50" charset="-128"/>
                  <a:ea typeface="HGPｺﾞｼｯｸE" panose="020B0900000000000000" pitchFamily="50" charset="-128"/>
                </a:rPr>
                <a:t>診・特定保健指導の推進</a:t>
              </a:r>
              <a:endParaRPr lang="en-US" altLang="ja-JP" sz="13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Ｗｅｂを通じて健診結果や健康情報などを個人の健康度合に応じて提供（ＩＣＴを活用した健康情報の提供）。</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魅力ある協会主催の集団健診の実施（実施地域の拡大、無料オプション検査等の追加、他保険者との共同実施等）。</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健診受診者へのインセンティブの付与。</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　☛　集団健診を活用した保健指導の実施。</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　</a:t>
              </a:r>
              <a:r>
                <a:rPr lang="ja-JP" altLang="en-US" sz="1300" dirty="0">
                  <a:solidFill>
                    <a:prstClr val="black"/>
                  </a:solidFill>
                  <a:latin typeface="HGPｺﾞｼｯｸE" panose="020B0900000000000000" pitchFamily="50" charset="-128"/>
                  <a:ea typeface="HGPｺﾞｼｯｸE" panose="020B0900000000000000" pitchFamily="50" charset="-128"/>
                </a:rPr>
                <a:t>事業主との協働による健康づくり（コラボヘルス）</a:t>
              </a:r>
              <a:endParaRPr lang="en-US" altLang="ja-JP" sz="1300" dirty="0">
                <a:solidFill>
                  <a:prstClr val="black"/>
                </a:solidFill>
                <a:latin typeface="HGPｺﾞｼｯｸE" panose="020B0900000000000000" pitchFamily="50" charset="-128"/>
                <a:ea typeface="HGPｺﾞｼｯｸE" panose="020B09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　☛　日本健康会議の活動指針を踏まえた健康宣言等に取り組む事業所の拡大策。</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対話集会の開催による健康づくりに係る意見交換を通じた新規事業の検討。</a:t>
              </a:r>
              <a:endParaRPr lang="en-US" altLang="ja-JP" sz="1300" dirty="0">
                <a:solidFill>
                  <a:prstClr val="black"/>
                </a:solidFill>
                <a:latin typeface="HGPｺﾞｼｯｸM" panose="020B0600000000000000" pitchFamily="50" charset="-128"/>
                <a:ea typeface="HGPｺﾞｼｯｸM" panose="020B0600000000000000" pitchFamily="50" charset="-128"/>
              </a:endParaRPr>
            </a:p>
            <a:p>
              <a:endParaRPr lang="en-US" altLang="ja-JP" sz="800" dirty="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　インセンティブを活用した健康づくり事業</a:t>
              </a:r>
              <a:endParaRPr lang="en-US" altLang="ja-JP" sz="13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300" dirty="0" smtClean="0">
                  <a:solidFill>
                    <a:prstClr val="black"/>
                  </a:solidFill>
                  <a:latin typeface="HGPｺﾞｼｯｸM" panose="020B0600000000000000" pitchFamily="50" charset="-128"/>
                  <a:ea typeface="HGPｺﾞｼｯｸM" panose="020B0600000000000000" pitchFamily="50" charset="-128"/>
                </a:rPr>
                <a:t>　☛　</a:t>
              </a:r>
              <a:r>
                <a:rPr lang="ja-JP" altLang="en-US" sz="1300" dirty="0">
                  <a:solidFill>
                    <a:prstClr val="black"/>
                  </a:solidFill>
                  <a:latin typeface="HGPｺﾞｼｯｸM" panose="020B0600000000000000" pitchFamily="50" charset="-128"/>
                  <a:ea typeface="HGPｺﾞｼｯｸM" panose="020B0600000000000000" pitchFamily="50" charset="-128"/>
                </a:rPr>
                <a:t>地方自治体等と連携</a:t>
              </a:r>
              <a:r>
                <a:rPr lang="ja-JP" altLang="en-US" sz="1300" dirty="0" smtClean="0">
                  <a:solidFill>
                    <a:prstClr val="black"/>
                  </a:solidFill>
                  <a:latin typeface="HGPｺﾞｼｯｸM" panose="020B0600000000000000" pitchFamily="50" charset="-128"/>
                  <a:ea typeface="HGPｺﾞｼｯｸM" panose="020B0600000000000000" pitchFamily="50" charset="-128"/>
                </a:rPr>
                <a:t>した健康イベントの開催。</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インセンティブを活用した職場の禁煙対策。</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a:t>
              </a:r>
              <a:r>
                <a:rPr lang="ja-JP" altLang="en-US" sz="1300" dirty="0">
                  <a:solidFill>
                    <a:prstClr val="black"/>
                  </a:solidFill>
                  <a:latin typeface="HGPｺﾞｼｯｸE" panose="020B0900000000000000" pitchFamily="50" charset="-128"/>
                  <a:ea typeface="HGPｺﾞｼｯｸE" panose="020B0900000000000000" pitchFamily="50" charset="-128"/>
                </a:rPr>
                <a:t>　重症化予防事業</a:t>
              </a:r>
              <a:endParaRPr lang="en-US" altLang="ja-JP" sz="1300" dirty="0">
                <a:solidFill>
                  <a:prstClr val="black"/>
                </a:solidFill>
                <a:latin typeface="HGPｺﾞｼｯｸE" panose="020B0900000000000000" pitchFamily="50" charset="-128"/>
                <a:ea typeface="HGPｺﾞｼｯｸE" panose="020B09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　未治療者への受診</a:t>
              </a:r>
              <a:r>
                <a:rPr lang="ja-JP" altLang="en-US" sz="1300" dirty="0" smtClean="0">
                  <a:solidFill>
                    <a:prstClr val="black"/>
                  </a:solidFill>
                  <a:latin typeface="HGPｺﾞｼｯｸM" panose="020B0600000000000000" pitchFamily="50" charset="-128"/>
                  <a:ea typeface="HGPｺﾞｼｯｸM" panose="020B0600000000000000" pitchFamily="50" charset="-128"/>
                </a:rPr>
                <a:t>勧奨</a:t>
              </a:r>
              <a:r>
                <a:rPr lang="ja-JP" altLang="en-US" sz="1300" dirty="0">
                  <a:solidFill>
                    <a:prstClr val="black"/>
                  </a:solidFill>
                  <a:latin typeface="HGPｺﾞｼｯｸM" panose="020B0600000000000000" pitchFamily="50" charset="-128"/>
                  <a:ea typeface="HGPｺﾞｼｯｸM" panose="020B0600000000000000" pitchFamily="50" charset="-128"/>
                </a:rPr>
                <a:t>。</a:t>
              </a:r>
              <a:endParaRPr lang="en-US" altLang="ja-JP" sz="1300" dirty="0">
                <a:solidFill>
                  <a:prstClr val="black"/>
                </a:solidFill>
                <a:latin typeface="HGPｺﾞｼｯｸM" panose="020B0600000000000000" pitchFamily="50" charset="-128"/>
                <a:ea typeface="HGPｺﾞｼｯｸM" panose="020B06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　</a:t>
              </a:r>
              <a:r>
                <a:rPr lang="ja-JP" altLang="en-US" sz="1300" dirty="0" smtClean="0">
                  <a:solidFill>
                    <a:prstClr val="black"/>
                  </a:solidFill>
                  <a:latin typeface="HGPｺﾞｼｯｸM" panose="020B0600000000000000" pitchFamily="50" charset="-128"/>
                  <a:ea typeface="HGPｺﾞｼｯｸM" panose="020B0600000000000000" pitchFamily="50" charset="-128"/>
                </a:rPr>
                <a:t>岡山県、岡山大学等と連携したＣＫＤ</a:t>
              </a:r>
              <a:r>
                <a:rPr lang="ja-JP" altLang="en-US" sz="1300" dirty="0">
                  <a:solidFill>
                    <a:prstClr val="black"/>
                  </a:solidFill>
                  <a:latin typeface="HGPｺﾞｼｯｸM" panose="020B0600000000000000" pitchFamily="50" charset="-128"/>
                  <a:ea typeface="HGPｺﾞｼｯｸM" panose="020B0600000000000000" pitchFamily="50" charset="-128"/>
                </a:rPr>
                <a:t>重症化</a:t>
              </a:r>
              <a:r>
                <a:rPr lang="ja-JP" altLang="en-US" sz="1300" dirty="0" smtClean="0">
                  <a:solidFill>
                    <a:prstClr val="black"/>
                  </a:solidFill>
                  <a:latin typeface="HGPｺﾞｼｯｸM" panose="020B0600000000000000" pitchFamily="50" charset="-128"/>
                  <a:ea typeface="HGPｺﾞｼｯｸM" panose="020B0600000000000000" pitchFamily="50" charset="-128"/>
                </a:rPr>
                <a:t>予防。</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800" dirty="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　歯科検診事業の実施に向けた検討</a:t>
              </a:r>
              <a:endParaRPr lang="en-US" altLang="ja-JP" sz="13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300" dirty="0">
                  <a:solidFill>
                    <a:prstClr val="black"/>
                  </a:solidFill>
                  <a:latin typeface="HGPｺﾞｼｯｸM" panose="020B0600000000000000" pitchFamily="50" charset="-128"/>
                  <a:ea typeface="HGPｺﾞｼｯｸM" panose="020B0600000000000000" pitchFamily="50" charset="-128"/>
                </a:rPr>
                <a:t>　</a:t>
              </a:r>
              <a:r>
                <a:rPr lang="ja-JP" altLang="en-US" sz="1300" dirty="0" smtClean="0">
                  <a:solidFill>
                    <a:prstClr val="black"/>
                  </a:solidFill>
                  <a:latin typeface="HGPｺﾞｼｯｸM" panose="020B0600000000000000" pitchFamily="50" charset="-128"/>
                  <a:ea typeface="HGPｺﾞｼｯｸM" panose="020B0600000000000000" pitchFamily="50" charset="-128"/>
                </a:rPr>
                <a:t>☛　歯周病、生活習慣病の予防に向け、岡山県歯科医師会と連携した歯科検診の実施。</a:t>
              </a:r>
              <a:endParaRPr lang="en-US" altLang="ja-JP" sz="13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800" dirty="0">
                <a:solidFill>
                  <a:prstClr val="black"/>
                </a:solidFill>
                <a:latin typeface="HGPｺﾞｼｯｸM" panose="020B0600000000000000" pitchFamily="50" charset="-128"/>
                <a:ea typeface="HGPｺﾞｼｯｸM" panose="020B0600000000000000" pitchFamily="50" charset="-128"/>
              </a:endParaRPr>
            </a:p>
            <a:p>
              <a:r>
                <a:rPr lang="ja-JP" altLang="en-US" sz="1300" dirty="0" smtClean="0">
                  <a:solidFill>
                    <a:prstClr val="black"/>
                  </a:solidFill>
                  <a:latin typeface="HGPｺﾞｼｯｸE" panose="020B0900000000000000" pitchFamily="50" charset="-128"/>
                  <a:ea typeface="HGPｺﾞｼｯｸE" panose="020B0900000000000000" pitchFamily="50" charset="-128"/>
                </a:rPr>
                <a:t>○　運動習慣の定着や食生活の改善等健康づくりに係る事業</a:t>
              </a:r>
              <a:endParaRPr lang="en-US" altLang="ja-JP" sz="1300" dirty="0">
                <a:solidFill>
                  <a:prstClr val="black"/>
                </a:solidFill>
                <a:latin typeface="HGPｺﾞｼｯｸE" panose="020B0900000000000000" pitchFamily="50" charset="-128"/>
                <a:ea typeface="HGPｺﾞｼｯｸE" panose="020B0900000000000000" pitchFamily="50" charset="-128"/>
              </a:endParaRPr>
            </a:p>
          </p:txBody>
        </p:sp>
      </p:grpSp>
      <p:sp>
        <p:nvSpPr>
          <p:cNvPr id="2" name="スライド番号プレースホルダー 1"/>
          <p:cNvSpPr>
            <a:spLocks noGrp="1"/>
          </p:cNvSpPr>
          <p:nvPr>
            <p:ph type="sldNum" sz="quarter" idx="12"/>
          </p:nvPr>
        </p:nvSpPr>
        <p:spPr>
          <a:xfrm>
            <a:off x="9384754" y="6356351"/>
            <a:ext cx="608806" cy="365125"/>
          </a:xfrm>
        </p:spPr>
        <p:txBody>
          <a:bodyPr/>
          <a:lstStyle/>
          <a:p>
            <a:fld id="{88DE6FA2-4F86-4750-9A4B-1B0AD087C30A}" type="slidenum">
              <a:rPr lang="ja-JP" altLang="en-US" smtClean="0">
                <a:solidFill>
                  <a:prstClr val="black">
                    <a:lumMod val="65000"/>
                    <a:lumOff val="35000"/>
                  </a:prstClr>
                </a:solidFill>
              </a:rPr>
              <a:pPr/>
              <a:t>20</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2676072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1618130" y="116632"/>
            <a:ext cx="6669741"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latin typeface="HGPｺﾞｼｯｸE" panose="020B0900000000000000" pitchFamily="50" charset="-128"/>
                <a:ea typeface="HGPｺﾞｼｯｸE" panose="020B0900000000000000" pitchFamily="50" charset="-128"/>
              </a:rPr>
              <a:t>目標</a:t>
            </a:r>
            <a:r>
              <a:rPr lang="en-US" altLang="ja-JP" dirty="0" smtClean="0">
                <a:solidFill>
                  <a:prstClr val="black"/>
                </a:solidFill>
                <a:latin typeface="HGPｺﾞｼｯｸE" panose="020B0900000000000000" pitchFamily="50" charset="-128"/>
                <a:ea typeface="HGPｺﾞｼｯｸE" panose="020B0900000000000000" pitchFamily="50" charset="-128"/>
              </a:rPr>
              <a:t>Ⅲ</a:t>
            </a:r>
            <a:r>
              <a:rPr lang="ja-JP" altLang="en-US" dirty="0" smtClean="0">
                <a:solidFill>
                  <a:prstClr val="black"/>
                </a:solidFill>
                <a:latin typeface="HGPｺﾞｼｯｸE" panose="020B0900000000000000" pitchFamily="50" charset="-128"/>
                <a:ea typeface="HGPｺﾞｼｯｸE" panose="020B0900000000000000" pitchFamily="50" charset="-128"/>
              </a:rPr>
              <a:t>　　医療費等の適正化</a:t>
            </a:r>
            <a:endParaRPr lang="ja-JP" altLang="en-US" dirty="0">
              <a:solidFill>
                <a:prstClr val="black"/>
              </a:solidFill>
              <a:latin typeface="HGPｺﾞｼｯｸE" panose="020B0900000000000000" pitchFamily="50" charset="-128"/>
              <a:ea typeface="HGPｺﾞｼｯｸE" panose="020B0900000000000000" pitchFamily="50" charset="-128"/>
            </a:endParaRPr>
          </a:p>
        </p:txBody>
      </p:sp>
      <p:sp>
        <p:nvSpPr>
          <p:cNvPr id="5" name="角丸四角形 4"/>
          <p:cNvSpPr/>
          <p:nvPr/>
        </p:nvSpPr>
        <p:spPr>
          <a:xfrm>
            <a:off x="506506" y="836712"/>
            <a:ext cx="8892988"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r>
              <a:rPr lang="ja-JP" altLang="en-US" sz="1400" dirty="0" smtClean="0">
                <a:solidFill>
                  <a:prstClr val="black"/>
                </a:solidFill>
                <a:latin typeface="HGPｺﾞｼｯｸM" panose="020B0600000000000000" pitchFamily="50" charset="-128"/>
                <a:ea typeface="HGPｺﾞｼｯｸM" panose="020B0600000000000000" pitchFamily="50" charset="-128"/>
              </a:rPr>
              <a:t>目指すべき姿</a:t>
            </a:r>
            <a:r>
              <a:rPr lang="en-US" altLang="ja-JP" sz="1400" dirty="0" smtClean="0">
                <a:solidFill>
                  <a:prstClr val="black"/>
                </a:solidFill>
                <a:latin typeface="HGPｺﾞｼｯｸM" panose="020B0600000000000000" pitchFamily="50" charset="-128"/>
                <a:ea typeface="HGPｺﾞｼｯｸM" panose="020B0600000000000000" pitchFamily="50" charset="-128"/>
              </a:rPr>
              <a:t>】</a:t>
            </a:r>
          </a:p>
          <a:p>
            <a:r>
              <a:rPr lang="ja-JP" altLang="en-US" sz="1400" dirty="0" smtClean="0">
                <a:solidFill>
                  <a:prstClr val="black"/>
                </a:solidFill>
                <a:latin typeface="HGPｺﾞｼｯｸM" panose="020B0600000000000000" pitchFamily="50" charset="-128"/>
                <a:ea typeface="HGPｺﾞｼｯｸM" panose="020B0600000000000000" pitchFamily="50" charset="-128"/>
              </a:rPr>
              <a:t>○医療費等の負担が将来的に過大とならないように、医療費等の伸びを抑え、加入者が安心して医療・介護</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en-US" altLang="ja-JP" sz="1400" dirty="0">
                <a:solidFill>
                  <a:prstClr val="black"/>
                </a:solidFill>
                <a:latin typeface="HGPｺﾞｼｯｸM" panose="020B0600000000000000" pitchFamily="50" charset="-128"/>
                <a:ea typeface="HGPｺﾞｼｯｸM" panose="020B0600000000000000" pitchFamily="50" charset="-128"/>
              </a:rPr>
              <a:t> </a:t>
            </a:r>
            <a:r>
              <a:rPr lang="en-US" altLang="ja-JP"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サービスが受けられる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M" panose="020B0600000000000000" pitchFamily="50" charset="-128"/>
                <a:ea typeface="HGPｺﾞｼｯｸM" panose="020B0600000000000000" pitchFamily="50" charset="-128"/>
              </a:rPr>
              <a:t>○医療・介護に関する情報を提供することで、加入者が疾病予防等を図り、医療等を受ける際は質が高く安価な</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en-US" altLang="ja-JP" sz="1400" dirty="0">
                <a:solidFill>
                  <a:prstClr val="black"/>
                </a:solidFill>
                <a:latin typeface="HGPｺﾞｼｯｸM" panose="020B0600000000000000" pitchFamily="50" charset="-128"/>
                <a:ea typeface="HGPｺﾞｼｯｸM" panose="020B0600000000000000" pitchFamily="50" charset="-128"/>
              </a:rPr>
              <a:t> </a:t>
            </a:r>
            <a:r>
              <a:rPr lang="en-US" altLang="ja-JP"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医療等の選択ができる</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M" panose="020B0600000000000000" pitchFamily="50" charset="-128"/>
                <a:ea typeface="HGPｺﾞｼｯｸM" panose="020B0600000000000000" pitchFamily="50" charset="-128"/>
              </a:rPr>
              <a:t>○医療費等の適正化を通じて、協会の保険財政の安定化を図る</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grpSp>
        <p:nvGrpSpPr>
          <p:cNvPr id="6" name="グループ化 5"/>
          <p:cNvGrpSpPr/>
          <p:nvPr/>
        </p:nvGrpSpPr>
        <p:grpSpPr>
          <a:xfrm>
            <a:off x="506506" y="2564904"/>
            <a:ext cx="8892988" cy="3960440"/>
            <a:chOff x="467544" y="2348880"/>
            <a:chExt cx="8208912" cy="3960440"/>
          </a:xfrm>
        </p:grpSpPr>
        <p:sp>
          <p:nvSpPr>
            <p:cNvPr id="7" name="正方形/長方形 6"/>
            <p:cNvSpPr/>
            <p:nvPr/>
          </p:nvSpPr>
          <p:spPr>
            <a:xfrm>
              <a:off x="467544" y="2348880"/>
              <a:ext cx="820891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latin typeface="HGPｺﾞｼｯｸE" panose="020B0900000000000000" pitchFamily="50" charset="-128"/>
                  <a:ea typeface="HGPｺﾞｼｯｸE" panose="020B0900000000000000" pitchFamily="50" charset="-128"/>
                </a:rPr>
                <a:t>目標達成を目指した実施項目</a:t>
              </a:r>
              <a:endParaRPr lang="ja-JP" altLang="en-US" dirty="0">
                <a:solidFill>
                  <a:prstClr val="white"/>
                </a:solidFill>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467544" y="2780928"/>
              <a:ext cx="8208912"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加入者への医療等に係る情報提供</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r>
                <a:rPr lang="ja-JP" altLang="en-US" sz="1400" dirty="0">
                  <a:solidFill>
                    <a:prstClr val="black"/>
                  </a:solidFill>
                  <a:latin typeface="HGPｺﾞｼｯｸM" panose="020B0600000000000000" pitchFamily="50" charset="-128"/>
                  <a:ea typeface="HGPｺﾞｼｯｸM" panose="020B0600000000000000" pitchFamily="50" charset="-128"/>
                </a:rPr>
                <a:t>重複受診</a:t>
              </a:r>
              <a:r>
                <a:rPr lang="ja-JP" altLang="en-US" sz="1400" dirty="0" smtClean="0">
                  <a:solidFill>
                    <a:prstClr val="black"/>
                  </a:solidFill>
                  <a:latin typeface="HGPｺﾞｼｯｸM" panose="020B0600000000000000" pitchFamily="50" charset="-128"/>
                  <a:ea typeface="HGPｺﾞｼｯｸM" panose="020B0600000000000000" pitchFamily="50" charset="-128"/>
                </a:rPr>
                <a:t>の</a:t>
              </a:r>
              <a:r>
                <a:rPr lang="ja-JP" altLang="en-US" sz="1400" dirty="0">
                  <a:solidFill>
                    <a:prstClr val="black"/>
                  </a:solidFill>
                  <a:latin typeface="HGPｺﾞｼｯｸM" panose="020B0600000000000000" pitchFamily="50" charset="-128"/>
                  <a:ea typeface="HGPｺﾞｼｯｸM" panose="020B0600000000000000" pitchFamily="50" charset="-128"/>
                </a:rPr>
                <a:t>防止</a:t>
              </a:r>
              <a:r>
                <a:rPr lang="ja-JP" altLang="en-US" sz="1400" dirty="0" smtClean="0">
                  <a:solidFill>
                    <a:prstClr val="black"/>
                  </a:solidFill>
                  <a:latin typeface="HGPｺﾞｼｯｸM" panose="020B0600000000000000" pitchFamily="50" charset="-128"/>
                  <a:ea typeface="HGPｺﾞｼｯｸM" panose="020B0600000000000000" pitchFamily="50" charset="-128"/>
                </a:rPr>
                <a:t>等、加入者に対して医療サービスの適切な利用に資する啓発として、岡山県医師会と</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連携した「かかりつけ医」の普及啓発（健康保険委員研修での講演等）。</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地方自治体と連携した医療機関の適切な利用を促す周知広報。</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ジェネリック医薬品の使用促進</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受診者へのアンケート結果を踏まえた使用促進策の検討。</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岡山県薬剤師会が主催する「薬立つフォーラム」への参画による周知広報。</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ジェネリック医薬品に切り替えた場合の自己負担軽減額等のお知らせ。</a:t>
              </a:r>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endParaRPr lang="en-US" altLang="ja-JP" sz="1400" dirty="0" smtClean="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各種会議での意見発信</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a:p>
              <a:r>
                <a:rPr lang="ja-JP" altLang="en-US" sz="1400" dirty="0">
                  <a:solidFill>
                    <a:prstClr val="black"/>
                  </a:solidFill>
                  <a:latin typeface="HGPｺﾞｼｯｸM" panose="020B0600000000000000" pitchFamily="50" charset="-128"/>
                  <a:ea typeface="HGPｺﾞｼｯｸM" panose="020B0600000000000000" pitchFamily="50" charset="-128"/>
                </a:rPr>
                <a:t>　</a:t>
              </a:r>
              <a:r>
                <a:rPr lang="ja-JP" altLang="en-US" sz="1400" dirty="0" smtClean="0">
                  <a:solidFill>
                    <a:prstClr val="black"/>
                  </a:solidFill>
                  <a:latin typeface="HGPｺﾞｼｯｸM" panose="020B0600000000000000" pitchFamily="50" charset="-128"/>
                  <a:ea typeface="HGPｺﾞｼｯｸM" panose="020B0600000000000000" pitchFamily="50" charset="-128"/>
                </a:rPr>
                <a:t>☛　岡山県医療費適正化推進協議会等の場における意見発信。</a:t>
              </a:r>
              <a:endParaRPr lang="en-US" altLang="ja-JP" sz="1400" dirty="0">
                <a:solidFill>
                  <a:prstClr val="black"/>
                </a:solidFill>
                <a:latin typeface="HGPｺﾞｼｯｸM" panose="020B0600000000000000" pitchFamily="50" charset="-128"/>
                <a:ea typeface="HGPｺﾞｼｯｸM" panose="020B0600000000000000" pitchFamily="50" charset="-128"/>
              </a:endParaRPr>
            </a:p>
            <a:p>
              <a:endParaRPr lang="en-US" altLang="ja-JP" sz="1400" dirty="0">
                <a:solidFill>
                  <a:prstClr val="black"/>
                </a:solidFill>
                <a:latin typeface="HGPｺﾞｼｯｸM" panose="020B0600000000000000" pitchFamily="50" charset="-128"/>
                <a:ea typeface="HGPｺﾞｼｯｸM" panose="020B0600000000000000" pitchFamily="50" charset="-128"/>
              </a:endParaRPr>
            </a:p>
            <a:p>
              <a:r>
                <a:rPr lang="ja-JP" altLang="en-US" sz="1400" dirty="0" smtClean="0">
                  <a:solidFill>
                    <a:prstClr val="black"/>
                  </a:solidFill>
                  <a:latin typeface="HGPｺﾞｼｯｸE" panose="020B0900000000000000" pitchFamily="50" charset="-128"/>
                  <a:ea typeface="HGPｺﾞｼｯｸE" panose="020B0900000000000000" pitchFamily="50" charset="-128"/>
                </a:rPr>
                <a:t>○　レセプト、現金給付等の審査強化</a:t>
              </a:r>
              <a:endParaRPr lang="en-US" altLang="ja-JP" sz="1400" dirty="0" smtClean="0">
                <a:solidFill>
                  <a:prstClr val="black"/>
                </a:solidFill>
                <a:latin typeface="HGPｺﾞｼｯｸE" panose="020B0900000000000000" pitchFamily="50" charset="-128"/>
                <a:ea typeface="HGPｺﾞｼｯｸE" panose="020B0900000000000000" pitchFamily="50" charset="-128"/>
              </a:endParaRPr>
            </a:p>
          </p:txBody>
        </p:sp>
      </p:grpSp>
      <p:sp>
        <p:nvSpPr>
          <p:cNvPr id="2" name="スライド番号プレースホルダー 1"/>
          <p:cNvSpPr>
            <a:spLocks noGrp="1"/>
          </p:cNvSpPr>
          <p:nvPr>
            <p:ph type="sldNum" sz="quarter" idx="12"/>
          </p:nvPr>
        </p:nvSpPr>
        <p:spPr/>
        <p:txBody>
          <a:bodyPr/>
          <a:lstStyle/>
          <a:p>
            <a:fld id="{88DE6FA2-4F86-4750-9A4B-1B0AD087C30A}" type="slidenum">
              <a:rPr lang="ja-JP" altLang="en-US" smtClean="0">
                <a:solidFill>
                  <a:prstClr val="black">
                    <a:lumMod val="65000"/>
                    <a:lumOff val="35000"/>
                  </a:prstClr>
                </a:solidFill>
              </a:rPr>
              <a:pPr/>
              <a:t>21</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42088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2</a:t>
            </a:fld>
            <a:endParaRPr lang="ja-JP" altLang="en-US">
              <a:solidFill>
                <a:prstClr val="black">
                  <a:lumMod val="65000"/>
                  <a:lumOff val="35000"/>
                </a:prstClr>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924077044"/>
              </p:ext>
            </p:extLst>
          </p:nvPr>
        </p:nvGraphicFramePr>
        <p:xfrm>
          <a:off x="1064568" y="908720"/>
          <a:ext cx="7272807" cy="4663440"/>
        </p:xfrm>
        <a:graphic>
          <a:graphicData uri="http://schemas.openxmlformats.org/drawingml/2006/table">
            <a:tbl>
              <a:tblPr firstRow="1" bandRow="1">
                <a:tableStyleId>{5C22544A-7EE6-4342-B048-85BDC9FD1C3A}</a:tableStyleId>
              </a:tblPr>
              <a:tblGrid>
                <a:gridCol w="378792"/>
                <a:gridCol w="1969718"/>
                <a:gridCol w="4924297"/>
              </a:tblGrid>
              <a:tr h="149555">
                <a:tc>
                  <a:txBody>
                    <a:bodyPr/>
                    <a:lstStyle/>
                    <a:p>
                      <a:endParaRPr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lang="ja-JP" altLang="en-US" sz="1200" dirty="0" smtClean="0">
                          <a:latin typeface="HGPｺﾞｼｯｸM" panose="020B0600000000000000" pitchFamily="50" charset="-128"/>
                          <a:ea typeface="HGPｺﾞｼｯｸM" panose="020B0600000000000000" pitchFamily="50" charset="-128"/>
                        </a:rPr>
                        <a:t>分　類</a:t>
                      </a:r>
                      <a:endParaRPr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dirty="0" smtClean="0">
                          <a:latin typeface="HGPｺﾞｼｯｸM" panose="020B0600000000000000" pitchFamily="50" charset="-128"/>
                          <a:ea typeface="HGPｺﾞｼｯｸM" panose="020B0600000000000000" pitchFamily="50" charset="-128"/>
                        </a:rPr>
                        <a:t>項　目</a:t>
                      </a:r>
                      <a:endParaRPr kumimoji="1" lang="ja-JP" altLang="en-US" sz="1200" dirty="0">
                        <a:latin typeface="HGPｺﾞｼｯｸM" panose="020B0600000000000000" pitchFamily="50" charset="-128"/>
                        <a:ea typeface="HGPｺﾞｼｯｸM" panose="020B0600000000000000" pitchFamily="50" charset="-128"/>
                      </a:endParaRPr>
                    </a:p>
                  </a:txBody>
                  <a:tcPr/>
                </a:tc>
              </a:tr>
              <a:tr h="149555">
                <a:tc>
                  <a:txBody>
                    <a:bodyPr/>
                    <a:lstStyle/>
                    <a:p>
                      <a:pPr algn="ctr"/>
                      <a:r>
                        <a:rPr lang="en-US" altLang="ja-JP" sz="1200" dirty="0" smtClean="0">
                          <a:latin typeface="HGPｺﾞｼｯｸM" panose="020B0600000000000000" pitchFamily="50" charset="-128"/>
                          <a:ea typeface="HGPｺﾞｼｯｸM" panose="020B0600000000000000" pitchFamily="50" charset="-128"/>
                        </a:rPr>
                        <a:t>1</a:t>
                      </a:r>
                      <a:endParaRPr lang="ja-JP" altLang="en-US" sz="1200" dirty="0">
                        <a:latin typeface="HGPｺﾞｼｯｸM" panose="020B0600000000000000" pitchFamily="50" charset="-128"/>
                        <a:ea typeface="HGPｺﾞｼｯｸM" panose="020B0600000000000000" pitchFamily="50" charset="-128"/>
                      </a:endParaRPr>
                    </a:p>
                  </a:txBody>
                  <a:tcPr/>
                </a:tc>
                <a:tc row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保険運営の企画</a:t>
                      </a:r>
                    </a:p>
                  </a:txBody>
                  <a:tcPr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保険者機能の発揮による総合的な取組の推進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地域の実情に応じた医療費適正化の総合的対策</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3</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ジェネリック医薬品の更なる使用促進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4</a:t>
                      </a: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地域医療への関与</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5</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調査研究の推進等</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6</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広報・意見発信の推進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7</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健康保険委員の活動強化と委嘱数拡大</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8</a:t>
                      </a:r>
                      <a:endParaRPr kumimoji="1" lang="ja-JP" altLang="en-US" sz="1200" dirty="0">
                        <a:latin typeface="HGPｺﾞｼｯｸM" panose="020B0600000000000000" pitchFamily="50" charset="-128"/>
                        <a:ea typeface="HGPｺﾞｼｯｸM" panose="020B0600000000000000" pitchFamily="50" charset="-128"/>
                      </a:endParaRPr>
                    </a:p>
                  </a:txBody>
                  <a:tcPr/>
                </a:tc>
                <a:tc rowSpan="9">
                  <a:txBody>
                    <a:bodyPr/>
                    <a:lstStyle/>
                    <a:p>
                      <a:r>
                        <a:rPr kumimoji="1" lang="zh-TW" altLang="en-US" sz="1200" dirty="0" smtClean="0">
                          <a:latin typeface="HGPｺﾞｼｯｸM" panose="020B0600000000000000" pitchFamily="50" charset="-128"/>
                          <a:ea typeface="HGPｺﾞｼｯｸM" panose="020B0600000000000000" pitchFamily="50" charset="-128"/>
                        </a:rPr>
                        <a:t>健康保険給付等</a:t>
                      </a:r>
                      <a:endParaRPr kumimoji="1" lang="ja-JP" altLang="en-US" sz="1200" dirty="0">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サービス向上のための取組み</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149555">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9</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窓口サービスの展開</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10</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被扶養者資格の再確認</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11</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柔道整復施術療養費の審査の強化</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12</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傷病手当金、出産手当金の不正請求の防止</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13</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海外療養費支給申請における重点審査</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14</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効果的なレセプト点検の推進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15</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適正な債権管理及び積極的な債権回収業務の推進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49258">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16</a:t>
                      </a:r>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資格喪失後受診等による債権の発生防止のための保険証の回収強化</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bl>
          </a:graphicData>
        </a:graphic>
      </p:graphicFrame>
      <p:sp>
        <p:nvSpPr>
          <p:cNvPr id="8" name="テキスト ボックス 7"/>
          <p:cNvSpPr txBox="1"/>
          <p:nvPr/>
        </p:nvSpPr>
        <p:spPr>
          <a:xfrm>
            <a:off x="488504" y="323364"/>
            <a:ext cx="3672408" cy="646331"/>
          </a:xfrm>
          <a:prstGeom prst="rect">
            <a:avLst/>
          </a:prstGeom>
          <a:noFill/>
        </p:spPr>
        <p:txBody>
          <a:bodyPr wrap="square" rtlCol="0">
            <a:spAutoFit/>
          </a:bodyPr>
          <a:lstStyle/>
          <a:p>
            <a:r>
              <a:rPr lang="ja-JP" altLang="en-US" dirty="0">
                <a:latin typeface="HGP創英角ｺﾞｼｯｸUB" panose="020B0900000000000000" pitchFamily="50" charset="-128"/>
                <a:ea typeface="HGP創英角ｺﾞｼｯｸUB" panose="020B0900000000000000" pitchFamily="50" charset="-128"/>
              </a:rPr>
              <a:t>１</a:t>
            </a:r>
            <a:r>
              <a:rPr lang="ja-JP" altLang="en-US" dirty="0" smtClean="0">
                <a:latin typeface="HGP創英角ｺﾞｼｯｸUB" panose="020B0900000000000000" pitchFamily="50" charset="-128"/>
                <a:ea typeface="HGP創英角ｺﾞｼｯｸUB" panose="020B0900000000000000" pitchFamily="50" charset="-128"/>
              </a:rPr>
              <a:t>．平成</a:t>
            </a:r>
            <a:r>
              <a:rPr lang="en-US" altLang="ja-JP" dirty="0" smtClean="0">
                <a:latin typeface="HGP創英角ｺﾞｼｯｸUB" panose="020B0900000000000000" pitchFamily="50" charset="-128"/>
                <a:ea typeface="HGP創英角ｺﾞｼｯｸUB" panose="020B0900000000000000" pitchFamily="50" charset="-128"/>
              </a:rPr>
              <a:t>27</a:t>
            </a:r>
            <a:r>
              <a:rPr lang="ja-JP" altLang="en-US" dirty="0" smtClean="0">
                <a:latin typeface="HGP創英角ｺﾞｼｯｸUB" panose="020B0900000000000000" pitchFamily="50" charset="-128"/>
                <a:ea typeface="HGP創英角ｺﾞｼｯｸUB" panose="020B0900000000000000" pitchFamily="50" charset="-128"/>
              </a:rPr>
              <a:t>年度事業計画の概要</a:t>
            </a:r>
            <a:endParaRPr lang="en-US" altLang="ja-JP" dirty="0" smtClean="0">
              <a:latin typeface="HGP創英角ｺﾞｼｯｸUB" panose="020B0900000000000000" pitchFamily="50" charset="-128"/>
              <a:ea typeface="HGP創英角ｺﾞｼｯｸUB" panose="020B0900000000000000" pitchFamily="50" charset="-128"/>
            </a:endParaRPr>
          </a:p>
          <a:p>
            <a:r>
              <a:rPr kumimoji="1" lang="ja-JP" altLang="en-US" dirty="0">
                <a:latin typeface="HGP創英角ｺﾞｼｯｸUB" panose="020B0900000000000000" pitchFamily="50" charset="-128"/>
                <a:ea typeface="HGP創英角ｺﾞｼｯｸUB" panose="020B0900000000000000" pitchFamily="50" charset="-128"/>
              </a:rPr>
              <a:t>　</a:t>
            </a:r>
          </a:p>
        </p:txBody>
      </p:sp>
    </p:spTree>
    <p:extLst>
      <p:ext uri="{BB962C8B-B14F-4D97-AF65-F5344CB8AC3E}">
        <p14:creationId xmlns:p14="http://schemas.microsoft.com/office/powerpoint/2010/main" val="2675876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3</a:t>
            </a:fld>
            <a:endParaRPr lang="ja-JP" altLang="en-US">
              <a:solidFill>
                <a:prstClr val="black">
                  <a:lumMod val="65000"/>
                  <a:lumOff val="35000"/>
                </a:prst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004030796"/>
              </p:ext>
            </p:extLst>
          </p:nvPr>
        </p:nvGraphicFramePr>
        <p:xfrm>
          <a:off x="1064568" y="908720"/>
          <a:ext cx="7416822" cy="3240360"/>
        </p:xfrm>
        <a:graphic>
          <a:graphicData uri="http://schemas.openxmlformats.org/drawingml/2006/table">
            <a:tbl>
              <a:tblPr firstRow="1" bandRow="1">
                <a:tableStyleId>{5C22544A-7EE6-4342-B048-85BDC9FD1C3A}</a:tableStyleId>
              </a:tblPr>
              <a:tblGrid>
                <a:gridCol w="386292"/>
                <a:gridCol w="2008723"/>
                <a:gridCol w="5021807"/>
              </a:tblGrid>
              <a:tr h="270030">
                <a:tc>
                  <a:txBody>
                    <a:bodyPr/>
                    <a:lstStyle/>
                    <a:p>
                      <a:endParaRPr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pPr algn="ctr"/>
                      <a:r>
                        <a:rPr lang="ja-JP" altLang="en-US" sz="1200" dirty="0" smtClean="0">
                          <a:latin typeface="HGPｺﾞｼｯｸM" panose="020B0600000000000000" pitchFamily="50" charset="-128"/>
                          <a:ea typeface="HGPｺﾞｼｯｸM" panose="020B0600000000000000" pitchFamily="50" charset="-128"/>
                        </a:rPr>
                        <a:t>分　類</a:t>
                      </a:r>
                      <a:endParaRPr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pPr algn="ctr"/>
                      <a:r>
                        <a:rPr kumimoji="1" lang="ja-JP" altLang="en-US" sz="1200" dirty="0" smtClean="0">
                          <a:latin typeface="HGPｺﾞｼｯｸM" panose="020B0600000000000000" pitchFamily="50" charset="-128"/>
                          <a:ea typeface="HGPｺﾞｼｯｸM" panose="020B0600000000000000" pitchFamily="50" charset="-128"/>
                        </a:rPr>
                        <a:t>項　目</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17</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rowSpan="5">
                  <a:txBody>
                    <a:bodyPr/>
                    <a:lstStyle/>
                    <a:p>
                      <a:r>
                        <a:rPr kumimoji="1" lang="ja-JP" altLang="en-US" sz="1200" dirty="0" smtClean="0">
                          <a:latin typeface="HGPｺﾞｼｯｸM" panose="020B0600000000000000" pitchFamily="50" charset="-128"/>
                          <a:ea typeface="HGPｺﾞｼｯｸM" panose="020B0600000000000000" pitchFamily="50" charset="-128"/>
                        </a:rPr>
                        <a:t>保健事業</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健診・保健指導</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18</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その他保健事業</a:t>
                      </a:r>
                      <a:endParaRPr kumimoji="1" lang="en-US" altLang="ja-JP" sz="1200" dirty="0" smtClean="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19</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データヘルス計画</a:t>
                      </a:r>
                      <a:endParaRPr kumimoji="1" lang="en-US" altLang="ja-JP" sz="1200" dirty="0" smtClean="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20</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受診勧奨対策</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21</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データヘルス計画</a:t>
                      </a:r>
                      <a:endParaRPr kumimoji="1" lang="en-US" altLang="ja-JP" sz="1200" dirty="0" smtClean="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22</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rowSpan="6">
                  <a:txBody>
                    <a:bodyPr/>
                    <a:lstStyle/>
                    <a:p>
                      <a:r>
                        <a:rPr kumimoji="1" lang="ja-JP" altLang="en-US" sz="1200" dirty="0" smtClean="0">
                          <a:latin typeface="HGPｺﾞｼｯｸM" panose="020B0600000000000000" pitchFamily="50" charset="-128"/>
                          <a:ea typeface="HGPｺﾞｼｯｸM" panose="020B0600000000000000" pitchFamily="50" charset="-128"/>
                        </a:rPr>
                        <a:t>組織運営及び業務改革</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nchor="ct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新しい業務・システムの定着</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23</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組織や人事制度の適切な運営と改革</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24</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コンプライアンス・個人情報保護等の徹底</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25</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人材育成の推進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26</a:t>
                      </a: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業務改革・改善の推進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r h="270030">
                <a:tc>
                  <a:txBody>
                    <a:bodyPr/>
                    <a:lstStyle/>
                    <a:p>
                      <a:pPr algn="ctr"/>
                      <a:r>
                        <a:rPr kumimoji="1" lang="en-US" altLang="ja-JP" sz="1200" dirty="0" smtClean="0">
                          <a:latin typeface="HGPｺﾞｼｯｸM" panose="020B0600000000000000" pitchFamily="50" charset="-128"/>
                          <a:ea typeface="HGPｺﾞｼｯｸM" panose="020B0600000000000000" pitchFamily="50" charset="-128"/>
                        </a:rPr>
                        <a:t>27</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経費節減等の推進</a:t>
                      </a:r>
                      <a:endParaRPr kumimoji="1" lang="ja-JP" altLang="en-US" sz="1200" dirty="0">
                        <a:latin typeface="HGPｺﾞｼｯｸM" panose="020B0600000000000000" pitchFamily="50" charset="-128"/>
                        <a:ea typeface="HGPｺﾞｼｯｸM" panose="020B0600000000000000" pitchFamily="50" charset="-128"/>
                      </a:endParaRPr>
                    </a:p>
                  </a:txBody>
                  <a:tcPr marT="36000" marB="36000"/>
                </a:tc>
              </a:tr>
            </a:tbl>
          </a:graphicData>
        </a:graphic>
      </p:graphicFrame>
    </p:spTree>
    <p:extLst>
      <p:ext uri="{BB962C8B-B14F-4D97-AF65-F5344CB8AC3E}">
        <p14:creationId xmlns:p14="http://schemas.microsoft.com/office/powerpoint/2010/main" val="1563103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416496" y="44624"/>
            <a:ext cx="6694810" cy="769441"/>
          </a:xfrm>
          <a:prstGeom prst="rect">
            <a:avLst/>
          </a:prstGeom>
          <a:noFill/>
        </p:spPr>
        <p:txBody>
          <a:bodyPr wrap="square" rtlCol="0">
            <a:spAutoFit/>
          </a:bodyPr>
          <a:lstStyle/>
          <a:p>
            <a:r>
              <a:rPr lang="ja-JP" altLang="en-US" dirty="0">
                <a:latin typeface="HGPｺﾞｼｯｸE" panose="020B0900000000000000" pitchFamily="50" charset="-128"/>
                <a:ea typeface="HGPｺﾞｼｯｸE" panose="020B0900000000000000" pitchFamily="50" charset="-128"/>
              </a:rPr>
              <a:t>２</a:t>
            </a:r>
            <a:r>
              <a:rPr lang="ja-JP" altLang="en-US" dirty="0" smtClean="0">
                <a:latin typeface="HGPｺﾞｼｯｸE" panose="020B0900000000000000" pitchFamily="50" charset="-128"/>
                <a:ea typeface="HGPｺﾞｼｯｸE" panose="020B0900000000000000" pitchFamily="50" charset="-128"/>
              </a:rPr>
              <a:t>．事業実施状況のポイント</a:t>
            </a:r>
            <a:endParaRPr lang="en-US" altLang="ja-JP" dirty="0" smtClean="0">
              <a:latin typeface="HGPｺﾞｼｯｸE" panose="020B0900000000000000" pitchFamily="50" charset="-128"/>
              <a:ea typeface="HGPｺﾞｼｯｸE" panose="020B0900000000000000" pitchFamily="50" charset="-128"/>
            </a:endParaRPr>
          </a:p>
          <a:p>
            <a:r>
              <a:rPr lang="ja-JP" altLang="en-US" sz="800" dirty="0">
                <a:latin typeface="HGPｺﾞｼｯｸM" panose="020B0600000000000000" pitchFamily="50" charset="-128"/>
                <a:ea typeface="HGPｺﾞｼｯｸM" panose="020B0600000000000000" pitchFamily="50" charset="-128"/>
              </a:rPr>
              <a:t>　</a:t>
            </a:r>
            <a:endParaRPr lang="en-US" altLang="ja-JP" sz="800" dirty="0" smtClean="0">
              <a:latin typeface="HGPｺﾞｼｯｸM" panose="020B0600000000000000" pitchFamily="50" charset="-128"/>
              <a:ea typeface="HGPｺﾞｼｯｸM" panose="020B0600000000000000" pitchFamily="50" charset="-128"/>
            </a:endParaRPr>
          </a:p>
          <a:p>
            <a:r>
              <a:rPr kumimoji="1" lang="ja-JP" altLang="en-US" dirty="0">
                <a:latin typeface="HGPｺﾞｼｯｸM" panose="020B0600000000000000" pitchFamily="50" charset="-128"/>
                <a:ea typeface="HGPｺﾞｼｯｸM" panose="020B0600000000000000" pitchFamily="50" charset="-128"/>
              </a:rPr>
              <a:t>　</a:t>
            </a:r>
            <a:r>
              <a:rPr lang="en-US" altLang="ja-JP" dirty="0" smtClean="0">
                <a:latin typeface="HGPｺﾞｼｯｸM" panose="020B0600000000000000" pitchFamily="50" charset="-128"/>
                <a:ea typeface="HGPｺﾞｼｯｸM" panose="020B0600000000000000" pitchFamily="50" charset="-128"/>
              </a:rPr>
              <a:t>(</a:t>
            </a:r>
            <a:r>
              <a:rPr kumimoji="1" lang="en-US" altLang="ja-JP" dirty="0" smtClean="0">
                <a:latin typeface="HGPｺﾞｼｯｸM" panose="020B0600000000000000" pitchFamily="50" charset="-128"/>
                <a:ea typeface="HGPｺﾞｼｯｸM" panose="020B0600000000000000" pitchFamily="50" charset="-128"/>
              </a:rPr>
              <a:t>1) </a:t>
            </a:r>
            <a:r>
              <a:rPr kumimoji="1" lang="ja-JP" altLang="en-US" dirty="0" smtClean="0">
                <a:latin typeface="HGPｺﾞｼｯｸM" panose="020B0600000000000000" pitchFamily="50" charset="-128"/>
                <a:ea typeface="HGPｺﾞｼｯｸM" panose="020B0600000000000000" pitchFamily="50" charset="-128"/>
              </a:rPr>
              <a:t>企画総務グループ関係</a:t>
            </a:r>
            <a:endParaRPr kumimoji="1" lang="en-US" altLang="ja-JP" dirty="0" smtClean="0">
              <a:latin typeface="HGPｺﾞｼｯｸM" panose="020B0600000000000000" pitchFamily="50" charset="-128"/>
              <a:ea typeface="HGPｺﾞｼｯｸM" panose="020B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14682018"/>
              </p:ext>
            </p:extLst>
          </p:nvPr>
        </p:nvGraphicFramePr>
        <p:xfrm>
          <a:off x="490439" y="837423"/>
          <a:ext cx="8783041" cy="5575561"/>
        </p:xfrm>
        <a:graphic>
          <a:graphicData uri="http://schemas.openxmlformats.org/drawingml/2006/table">
            <a:tbl>
              <a:tblPr firstRow="1" bandRow="1">
                <a:tableStyleId>{5C22544A-7EE6-4342-B048-85BDC9FD1C3A}</a:tableStyleId>
              </a:tblPr>
              <a:tblGrid>
                <a:gridCol w="421087"/>
                <a:gridCol w="3766646"/>
                <a:gridCol w="4595308"/>
              </a:tblGrid>
              <a:tr h="317721">
                <a:tc>
                  <a:txBody>
                    <a:bodyPr/>
                    <a:lstStyle/>
                    <a:p>
                      <a:endParaRPr lang="ja-JP" altLang="en-US" sz="1400" dirty="0">
                        <a:latin typeface="HGPｺﾞｼｯｸM" panose="020B0600000000000000" pitchFamily="50" charset="-128"/>
                        <a:ea typeface="HGPｺﾞｼｯｸM" panose="020B0600000000000000" pitchFamily="50" charset="-128"/>
                      </a:endParaRPr>
                    </a:p>
                  </a:txBody>
                  <a:tcPr marL="72000"/>
                </a:tc>
                <a:tc>
                  <a:txBody>
                    <a:bodyPr/>
                    <a:lstStyle/>
                    <a:p>
                      <a:r>
                        <a:rPr kumimoji="1" lang="ja-JP" altLang="en-US" sz="1200" dirty="0" smtClean="0">
                          <a:latin typeface="HGPｺﾞｼｯｸM" panose="020B0600000000000000" pitchFamily="50" charset="-128"/>
                          <a:ea typeface="HGPｺﾞｼｯｸM" panose="020B0600000000000000" pitchFamily="50" charset="-128"/>
                        </a:rPr>
                        <a:t>主な取組内容・目標</a:t>
                      </a:r>
                      <a:endParaRPr kumimoji="1" lang="ja-JP" altLang="en-US" sz="1200" dirty="0">
                        <a:latin typeface="HGPｺﾞｼｯｸM" panose="020B0600000000000000" pitchFamily="50" charset="-128"/>
                        <a:ea typeface="HGPｺﾞｼｯｸM" panose="020B0600000000000000" pitchFamily="50" charset="-128"/>
                      </a:endParaRPr>
                    </a:p>
                  </a:txBody>
                  <a:tcPr marL="72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marL="72000"/>
                </a:tc>
              </a:tr>
              <a:tr h="285949">
                <a:tc gridSpan="3">
                  <a:txBody>
                    <a:bodyPr/>
                    <a:lstStyle/>
                    <a:p>
                      <a:r>
                        <a:rPr lang="en-US" altLang="ja-JP" sz="1400" b="1" dirty="0" smtClean="0">
                          <a:latin typeface="HGPｺﾞｼｯｸM" panose="020B0600000000000000" pitchFamily="50" charset="-128"/>
                          <a:ea typeface="HGPｺﾞｼｯｸM" panose="020B0600000000000000" pitchFamily="50" charset="-128"/>
                        </a:rPr>
                        <a:t>1</a:t>
                      </a:r>
                      <a:r>
                        <a:rPr lang="ja-JP" altLang="en-US" sz="1400" b="1"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保険者機能の発揮による総合的な取組の推進</a:t>
                      </a:r>
                    </a:p>
                  </a:txBody>
                  <a:tcPr marL="72000">
                    <a:solidFill>
                      <a:schemeClr val="tx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r>
              <a:tr h="747421">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L="72000">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○地域医療構想の策定に当たっての検討会への参画</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ja-JP" altLang="en-US" sz="1200" dirty="0">
                        <a:latin typeface="HGPｺﾞｼｯｸM" panose="020B0600000000000000" pitchFamily="50" charset="-128"/>
                        <a:ea typeface="HGPｺﾞｼｯｸM" panose="020B0600000000000000" pitchFamily="50" charset="-128"/>
                      </a:endParaRPr>
                    </a:p>
                  </a:txBody>
                  <a:tcPr marL="72000">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○策定協議会等へ委員として出席しました（</a:t>
                      </a:r>
                      <a:r>
                        <a:rPr kumimoji="1" lang="en-US" altLang="ja-JP" sz="1200" dirty="0" smtClean="0">
                          <a:latin typeface="HGPｺﾞｼｯｸM" panose="020B0600000000000000" pitchFamily="50" charset="-128"/>
                          <a:ea typeface="HGPｺﾞｼｯｸM" panose="020B0600000000000000" pitchFamily="50" charset="-128"/>
                        </a:rPr>
                        <a:t>3/23</a:t>
                      </a:r>
                      <a:r>
                        <a:rPr kumimoji="1" lang="ja-JP" altLang="en-US" sz="1200" dirty="0" err="1"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7/28</a:t>
                      </a:r>
                      <a:r>
                        <a:rPr kumimoji="1" lang="ja-JP" altLang="en-US" sz="1200" dirty="0" err="1"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9/1</a:t>
                      </a:r>
                      <a:r>
                        <a:rPr kumimoji="1" lang="ja-JP" altLang="en-US" sz="1200" dirty="0" err="1" smtClean="0">
                          <a:latin typeface="HGPｺﾞｼｯｸM" panose="020B0600000000000000" pitchFamily="50" charset="-128"/>
                          <a:ea typeface="HGPｺﾞｼｯｸM" panose="020B0600000000000000" pitchFamily="50" charset="-128"/>
                        </a:rPr>
                        <a:t>、</a:t>
                      </a:r>
                      <a:r>
                        <a:rPr kumimoji="1" lang="ja-JP" altLang="en-US" sz="1200" dirty="0" smtClean="0">
                          <a:latin typeface="HGPｺﾞｼｯｸM" panose="020B0600000000000000" pitchFamily="50" charset="-128"/>
                          <a:ea typeface="HGPｺﾞｼｯｸM" panose="020B0600000000000000" pitchFamily="50" charset="-128"/>
                        </a:rPr>
                        <a:t>　   </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10/20</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○医療計画骨子案（たたき台）に対する意見を岡山県あて提出しました   </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8/7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6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○医療構想の素案に対する意見を岡山県あて提出しました（</a:t>
                      </a:r>
                      <a:r>
                        <a:rPr kumimoji="1" lang="en-US" altLang="ja-JP" sz="1200" dirty="0" smtClean="0">
                          <a:latin typeface="HGPｺﾞｼｯｸM" panose="020B0600000000000000" pitchFamily="50" charset="-128"/>
                          <a:ea typeface="HGPｺﾞｼｯｸM" panose="020B0600000000000000" pitchFamily="50" charset="-128"/>
                        </a:rPr>
                        <a:t>9/7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○医療計画の素案に対する意見を岡山県あて提出しました（</a:t>
                      </a:r>
                      <a:r>
                        <a:rPr kumimoji="1" lang="en-US" altLang="ja-JP" sz="1200" dirty="0" smtClean="0">
                          <a:latin typeface="HGPｺﾞｼｯｸM" panose="020B0600000000000000" pitchFamily="50" charset="-128"/>
                          <a:ea typeface="HGPｺﾞｼｯｸM" panose="020B0600000000000000" pitchFamily="50" charset="-128"/>
                        </a:rPr>
                        <a:t>10/7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ja-JP" altLang="en-US" sz="1200" dirty="0">
                        <a:latin typeface="HGPｺﾞｼｯｸM" panose="020B0600000000000000" pitchFamily="50" charset="-128"/>
                        <a:ea typeface="HGPｺﾞｼｯｸM" panose="020B0600000000000000" pitchFamily="50" charset="-128"/>
                      </a:endParaRPr>
                    </a:p>
                  </a:txBody>
                  <a:tcPr marL="72000" marR="0">
                    <a:solidFill>
                      <a:schemeClr val="bg2"/>
                    </a:solidFill>
                  </a:tcPr>
                </a:tc>
              </a:tr>
              <a:tr h="1356400">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L="72000">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○健康づくりの推進に向けた包括的連携</a:t>
                      </a:r>
                      <a:endParaRPr kumimoji="1" lang="ja-JP" altLang="en-US" sz="1200" dirty="0">
                        <a:latin typeface="HGPｺﾞｼｯｸM" panose="020B0600000000000000" pitchFamily="50" charset="-128"/>
                        <a:ea typeface="HGPｺﾞｼｯｸM" panose="020B0600000000000000" pitchFamily="50" charset="-128"/>
                      </a:endParaRPr>
                    </a:p>
                  </a:txBody>
                  <a:tcPr marL="7200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○岡山市と包括的連携に関する協定を締結しました（</a:t>
                      </a:r>
                      <a:r>
                        <a:rPr kumimoji="1" lang="en-US" altLang="ja-JP" sz="1200" dirty="0" smtClean="0">
                          <a:latin typeface="HGPｺﾞｼｯｸM" panose="020B0600000000000000" pitchFamily="50" charset="-128"/>
                          <a:ea typeface="HGPｺﾞｼｯｸM" panose="020B0600000000000000" pitchFamily="50" charset="-128"/>
                        </a:rPr>
                        <a:t>4/30</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○岡山県と包括的連携に関する協定を締結しました（</a:t>
                      </a:r>
                      <a:r>
                        <a:rPr kumimoji="1" lang="en-US" altLang="ja-JP" sz="1200" dirty="0" smtClean="0">
                          <a:latin typeface="HGPｺﾞｼｯｸM" panose="020B0600000000000000" pitchFamily="50" charset="-128"/>
                          <a:ea typeface="HGPｺﾞｼｯｸM" panose="020B0600000000000000" pitchFamily="50" charset="-128"/>
                        </a:rPr>
                        <a:t>7/7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○医療関係</a:t>
                      </a:r>
                      <a:r>
                        <a:rPr kumimoji="1" lang="en-US" altLang="ja-JP" sz="1200" dirty="0" smtClean="0">
                          <a:latin typeface="HGPｺﾞｼｯｸM" panose="020B0600000000000000" pitchFamily="50" charset="-128"/>
                          <a:ea typeface="HGPｺﾞｼｯｸM" panose="020B0600000000000000" pitchFamily="50" charset="-128"/>
                        </a:rPr>
                        <a:t>5</a:t>
                      </a:r>
                      <a:r>
                        <a:rPr kumimoji="1" lang="ja-JP" altLang="en-US" sz="1200" dirty="0" smtClean="0">
                          <a:latin typeface="HGPｺﾞｼｯｸM" panose="020B0600000000000000" pitchFamily="50" charset="-128"/>
                          <a:ea typeface="HGPｺﾞｼｯｸM" panose="020B0600000000000000" pitchFamily="50" charset="-128"/>
                        </a:rPr>
                        <a:t>団体と包括的連携に関する協定を締結しました（</a:t>
                      </a:r>
                      <a:r>
                        <a:rPr kumimoji="1" lang="en-US" altLang="ja-JP" sz="1200" dirty="0" smtClean="0">
                          <a:latin typeface="HGPｺﾞｼｯｸM" panose="020B0600000000000000" pitchFamily="50" charset="-128"/>
                          <a:ea typeface="HGPｺﾞｼｯｸM" panose="020B0600000000000000" pitchFamily="50" charset="-128"/>
                        </a:rPr>
                        <a:t>11/17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医療関係</a:t>
                      </a:r>
                      <a:r>
                        <a:rPr kumimoji="1" lang="en-US" altLang="ja-JP" sz="1200" dirty="0" smtClean="0">
                          <a:latin typeface="HGPｺﾞｼｯｸM" panose="020B0600000000000000" pitchFamily="50" charset="-128"/>
                          <a:ea typeface="HGPｺﾞｼｯｸM" panose="020B0600000000000000" pitchFamily="50" charset="-128"/>
                        </a:rPr>
                        <a:t>5</a:t>
                      </a:r>
                      <a:r>
                        <a:rPr kumimoji="1" lang="ja-JP" altLang="en-US" sz="1200" dirty="0" smtClean="0">
                          <a:latin typeface="HGPｺﾞｼｯｸM" panose="020B0600000000000000" pitchFamily="50" charset="-128"/>
                          <a:ea typeface="HGPｺﾞｼｯｸM" panose="020B0600000000000000" pitchFamily="50" charset="-128"/>
                        </a:rPr>
                        <a:t>団体・・・岡山県医師会・岡山県歯科医師会・岡山県</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薬剤師会・岡山県看護協会・岡山県栄養士会</a:t>
                      </a:r>
                      <a:endParaRPr kumimoji="1" lang="en-US" altLang="ja-JP" sz="1200" dirty="0" smtClean="0">
                        <a:latin typeface="HGPｺﾞｼｯｸM" panose="020B0600000000000000" pitchFamily="50" charset="-128"/>
                        <a:ea typeface="HGPｺﾞｼｯｸM" panose="020B0600000000000000" pitchFamily="50" charset="-128"/>
                      </a:endParaRPr>
                    </a:p>
                  </a:txBody>
                  <a:tcPr marL="72000" marR="0">
                    <a:solidFill>
                      <a:schemeClr val="bg2"/>
                    </a:solidFill>
                  </a:tcPr>
                </a:tc>
              </a:tr>
              <a:tr h="285949">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2</a:t>
                      </a:r>
                      <a:r>
                        <a:rPr kumimoji="1" lang="ja-JP" altLang="en-US" sz="1400" b="1" dirty="0" smtClean="0">
                          <a:latin typeface="HGPｺﾞｼｯｸM" panose="020B0600000000000000" pitchFamily="50" charset="-128"/>
                          <a:ea typeface="HGPｺﾞｼｯｸM" panose="020B0600000000000000" pitchFamily="50" charset="-128"/>
                        </a:rPr>
                        <a:t>　地域の実情に応じた医療費適正化の総合的対策</a:t>
                      </a:r>
                      <a:endParaRPr kumimoji="1" lang="ja-JP" altLang="en-US" sz="1400" b="1" dirty="0">
                        <a:latin typeface="HGPｺﾞｼｯｸM" panose="020B0600000000000000" pitchFamily="50" charset="-128"/>
                        <a:ea typeface="HGPｺﾞｼｯｸM" panose="020B0600000000000000" pitchFamily="50" charset="-128"/>
                      </a:endParaRPr>
                    </a:p>
                  </a:txBody>
                  <a:tcPr marL="72000" marR="0">
                    <a:solidFill>
                      <a:schemeClr val="tx2">
                        <a:lumMod val="40000"/>
                        <a:lumOff val="60000"/>
                      </a:schemeClr>
                    </a:solidFill>
                  </a:tcPr>
                </a:tc>
                <a:tc hMerge="1">
                  <a:txBody>
                    <a:bodyPr/>
                    <a:lstStyle/>
                    <a:p>
                      <a:endParaRPr kumimoji="1" lang="ja-JP" altLang="en-US" sz="1100" dirty="0"/>
                    </a:p>
                  </a:txBody>
                  <a:tcPr/>
                </a:tc>
                <a:tc hMerge="1">
                  <a:txBody>
                    <a:bodyPr/>
                    <a:lstStyle/>
                    <a:p>
                      <a:endParaRPr kumimoji="1" lang="ja-JP" altLang="en-US" dirty="0"/>
                    </a:p>
                  </a:txBody>
                  <a:tcPr/>
                </a:tc>
              </a:tr>
              <a:tr h="667215">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L="72000">
                    <a:solidFill>
                      <a:schemeClr val="tx2">
                        <a:lumMod val="40000"/>
                        <a:lumOff val="60000"/>
                      </a:schemeClr>
                    </a:solidFill>
                  </a:tcPr>
                </a:tc>
                <a:tc>
                  <a:txBody>
                    <a:bodyPr/>
                    <a:lstStyle/>
                    <a:p>
                      <a:r>
                        <a:rPr kumimoji="1" lang="ja-JP" altLang="en-US" sz="1200" b="0" dirty="0" smtClean="0">
                          <a:latin typeface="HGPｺﾞｼｯｸM" panose="020B0600000000000000" pitchFamily="50" charset="-128"/>
                          <a:ea typeface="HGPｺﾞｼｯｸM" panose="020B0600000000000000" pitchFamily="50" charset="-128"/>
                        </a:rPr>
                        <a:t>○適正受診の周知広報</a:t>
                      </a:r>
                      <a:endParaRPr kumimoji="1" lang="en-US" altLang="ja-JP" sz="1200" b="0" dirty="0" smtClean="0">
                        <a:latin typeface="HGPｺﾞｼｯｸM" panose="020B0600000000000000" pitchFamily="50" charset="-128"/>
                        <a:ea typeface="HGPｺﾞｼｯｸM" panose="020B0600000000000000" pitchFamily="50" charset="-128"/>
                      </a:endParaRPr>
                    </a:p>
                    <a:p>
                      <a:r>
                        <a:rPr kumimoji="1" lang="ja-JP" altLang="en-US" sz="1200" b="0" dirty="0" smtClean="0">
                          <a:latin typeface="HGPｺﾞｼｯｸM" panose="020B0600000000000000" pitchFamily="50" charset="-128"/>
                          <a:ea typeface="HGPｺﾞｼｯｸM" panose="020B0600000000000000" pitchFamily="50" charset="-128"/>
                        </a:rPr>
                        <a:t>　　</a:t>
                      </a:r>
                      <a:r>
                        <a:rPr kumimoji="1" lang="ja-JP" altLang="en-US" sz="1100" b="0" dirty="0" smtClean="0">
                          <a:latin typeface="HGPｺﾞｼｯｸM" panose="020B0600000000000000" pitchFamily="50" charset="-128"/>
                          <a:ea typeface="HGPｺﾞｼｯｸM" panose="020B0600000000000000" pitchFamily="50" charset="-128"/>
                        </a:rPr>
                        <a:t>協定締結先の市町等と連携した小児救急医療等に関する</a:t>
                      </a:r>
                      <a:endParaRPr kumimoji="1" lang="en-US" altLang="ja-JP" sz="1100" b="0" dirty="0" smtClean="0">
                        <a:latin typeface="HGPｺﾞｼｯｸM" panose="020B0600000000000000" pitchFamily="50" charset="-128"/>
                        <a:ea typeface="HGPｺﾞｼｯｸM" panose="020B0600000000000000" pitchFamily="50" charset="-128"/>
                      </a:endParaRPr>
                    </a:p>
                    <a:p>
                      <a:r>
                        <a:rPr kumimoji="1" lang="en-US" altLang="ja-JP" sz="1100" b="0" dirty="0" smtClean="0">
                          <a:latin typeface="HGPｺﾞｼｯｸM" panose="020B0600000000000000" pitchFamily="50" charset="-128"/>
                          <a:ea typeface="HGPｺﾞｼｯｸM" panose="020B0600000000000000" pitchFamily="50" charset="-128"/>
                        </a:rPr>
                        <a:t>    </a:t>
                      </a:r>
                      <a:r>
                        <a:rPr kumimoji="1" lang="en-US" altLang="ja-JP" sz="700" b="0" dirty="0" smtClean="0">
                          <a:latin typeface="HGPｺﾞｼｯｸM" panose="020B0600000000000000" pitchFamily="50" charset="-128"/>
                          <a:ea typeface="HGPｺﾞｼｯｸM" panose="020B0600000000000000" pitchFamily="50" charset="-128"/>
                        </a:rPr>
                        <a:t> </a:t>
                      </a:r>
                      <a:r>
                        <a:rPr kumimoji="1" lang="ja-JP" altLang="en-US" sz="1100" b="0" dirty="0" smtClean="0">
                          <a:latin typeface="HGPｺﾞｼｯｸM" panose="020B0600000000000000" pitchFamily="50" charset="-128"/>
                          <a:ea typeface="HGPｺﾞｼｯｸM" panose="020B0600000000000000" pitchFamily="50" charset="-128"/>
                        </a:rPr>
                        <a:t>啓発活動</a:t>
                      </a:r>
                      <a:endParaRPr kumimoji="1" lang="en-US" altLang="ja-JP" sz="1100" b="0" dirty="0" smtClean="0">
                        <a:latin typeface="HGPｺﾞｼｯｸM" panose="020B0600000000000000" pitchFamily="50" charset="-128"/>
                        <a:ea typeface="HGPｺﾞｼｯｸM" panose="020B0600000000000000" pitchFamily="50" charset="-128"/>
                      </a:endParaRPr>
                    </a:p>
                    <a:p>
                      <a:endParaRPr kumimoji="1" lang="en-US" altLang="ja-JP" sz="1100" b="0" dirty="0" smtClean="0">
                        <a:latin typeface="HGPｺﾞｼｯｸM" panose="020B0600000000000000" pitchFamily="50" charset="-128"/>
                        <a:ea typeface="HGPｺﾞｼｯｸM" panose="020B0600000000000000" pitchFamily="50" charset="-128"/>
                      </a:endParaRPr>
                    </a:p>
                    <a:p>
                      <a:endParaRPr kumimoji="1" lang="en-US" altLang="ja-JP" sz="1100" b="0" dirty="0" smtClean="0">
                        <a:latin typeface="HGPｺﾞｼｯｸM" panose="020B0600000000000000" pitchFamily="50" charset="-128"/>
                        <a:ea typeface="HGPｺﾞｼｯｸM" panose="020B0600000000000000" pitchFamily="50" charset="-128"/>
                      </a:endParaRPr>
                    </a:p>
                    <a:p>
                      <a:endParaRPr kumimoji="1" lang="ja-JP" altLang="en-US" sz="1200" b="0" dirty="0">
                        <a:latin typeface="HGPｺﾞｼｯｸM" panose="020B0600000000000000" pitchFamily="50" charset="-128"/>
                        <a:ea typeface="HGPｺﾞｼｯｸM" panose="020B0600000000000000" pitchFamily="50" charset="-128"/>
                      </a:endParaRPr>
                    </a:p>
                  </a:txBody>
                  <a:tcPr marL="72000">
                    <a:solidFill>
                      <a:schemeClr val="bg2"/>
                    </a:solidFill>
                  </a:tcPr>
                </a:tc>
                <a:tc>
                  <a:txBody>
                    <a:bodyPr/>
                    <a:lstStyle/>
                    <a:p>
                      <a:r>
                        <a:rPr kumimoji="1" lang="ja-JP" altLang="en-US" sz="1200" b="0" dirty="0" smtClean="0">
                          <a:latin typeface="HGPｺﾞｼｯｸM" panose="020B0600000000000000" pitchFamily="50" charset="-128"/>
                          <a:ea typeface="HGPｺﾞｼｯｸM" panose="020B0600000000000000" pitchFamily="50" charset="-128"/>
                        </a:rPr>
                        <a:t>○岡山市と連携し、小児救急医療、医療機関への適切なかかり方等に</a:t>
                      </a:r>
                      <a:endParaRPr kumimoji="1" lang="en-US" altLang="ja-JP" sz="1200" b="0" dirty="0" smtClean="0">
                        <a:latin typeface="HGPｺﾞｼｯｸM" panose="020B0600000000000000" pitchFamily="50" charset="-128"/>
                        <a:ea typeface="HGPｺﾞｼｯｸM" panose="020B0600000000000000" pitchFamily="50" charset="-128"/>
                      </a:endParaRPr>
                    </a:p>
                    <a:p>
                      <a:r>
                        <a:rPr kumimoji="1" lang="ja-JP" altLang="en-US" sz="1200" b="0" dirty="0" smtClean="0">
                          <a:latin typeface="HGPｺﾞｼｯｸM" panose="020B0600000000000000" pitchFamily="50" charset="-128"/>
                          <a:ea typeface="HGPｺﾞｼｯｸM" panose="020B0600000000000000" pitchFamily="50" charset="-128"/>
                        </a:rPr>
                        <a:t>　</a:t>
                      </a:r>
                      <a:r>
                        <a:rPr kumimoji="1" lang="ja-JP" altLang="en-US" sz="1200" b="0" baseline="0" dirty="0" smtClean="0">
                          <a:latin typeface="HGPｺﾞｼｯｸM" panose="020B0600000000000000" pitchFamily="50" charset="-128"/>
                          <a:ea typeface="HGPｺﾞｼｯｸM" panose="020B0600000000000000" pitchFamily="50" charset="-128"/>
                        </a:rPr>
                        <a:t> 関する</a:t>
                      </a:r>
                      <a:r>
                        <a:rPr kumimoji="1" lang="ja-JP" altLang="en-US" sz="1200" b="0" dirty="0" smtClean="0">
                          <a:latin typeface="HGPｺﾞｼｯｸM" panose="020B0600000000000000" pitchFamily="50" charset="-128"/>
                          <a:ea typeface="HGPｺﾞｼｯｸM" panose="020B0600000000000000" pitchFamily="50" charset="-128"/>
                        </a:rPr>
                        <a:t>チラシを配布する予定です（平成</a:t>
                      </a:r>
                      <a:r>
                        <a:rPr kumimoji="1" lang="en-US" altLang="ja-JP" sz="1200" b="0" dirty="0" smtClean="0">
                          <a:latin typeface="HGPｺﾞｼｯｸM" panose="020B0600000000000000" pitchFamily="50" charset="-128"/>
                          <a:ea typeface="HGPｺﾞｼｯｸM" panose="020B0600000000000000" pitchFamily="50" charset="-128"/>
                        </a:rPr>
                        <a:t>28</a:t>
                      </a:r>
                      <a:r>
                        <a:rPr kumimoji="1" lang="ja-JP" altLang="en-US" sz="1200" b="0" dirty="0" smtClean="0">
                          <a:latin typeface="HGPｺﾞｼｯｸM" panose="020B0600000000000000" pitchFamily="50" charset="-128"/>
                          <a:ea typeface="HGPｺﾞｼｯｸM" panose="020B0600000000000000" pitchFamily="50" charset="-128"/>
                        </a:rPr>
                        <a:t>年</a:t>
                      </a:r>
                      <a:r>
                        <a:rPr kumimoji="1" lang="en-US" altLang="ja-JP" sz="1200" b="0" dirty="0" smtClean="0">
                          <a:latin typeface="HGPｺﾞｼｯｸM" panose="020B0600000000000000" pitchFamily="50" charset="-128"/>
                          <a:ea typeface="HGPｺﾞｼｯｸM" panose="020B0600000000000000" pitchFamily="50" charset="-128"/>
                        </a:rPr>
                        <a:t>2</a:t>
                      </a:r>
                      <a:r>
                        <a:rPr kumimoji="1" lang="ja-JP" altLang="en-US" sz="1200" b="0" dirty="0" smtClean="0">
                          <a:latin typeface="HGPｺﾞｼｯｸM" panose="020B0600000000000000" pitchFamily="50" charset="-128"/>
                          <a:ea typeface="HGPｺﾞｼｯｸM" panose="020B0600000000000000" pitchFamily="50" charset="-128"/>
                        </a:rPr>
                        <a:t>月）</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en-US" altLang="ja-JP" sz="1200" b="0" dirty="0" smtClean="0">
                        <a:latin typeface="HGPｺﾞｼｯｸM" panose="020B0600000000000000" pitchFamily="50" charset="-128"/>
                        <a:ea typeface="HGPｺﾞｼｯｸM" panose="020B0600000000000000" pitchFamily="50" charset="-128"/>
                      </a:endParaRPr>
                    </a:p>
                    <a:p>
                      <a:endParaRPr kumimoji="1" lang="ja-JP" altLang="en-US" sz="1200" b="0" dirty="0" smtClean="0">
                        <a:latin typeface="HGPｺﾞｼｯｸM" panose="020B0600000000000000" pitchFamily="50" charset="-128"/>
                        <a:ea typeface="HGPｺﾞｼｯｸM" panose="020B0600000000000000" pitchFamily="50" charset="-128"/>
                      </a:endParaRPr>
                    </a:p>
                  </a:txBody>
                  <a:tcPr marL="72000" marR="0">
                    <a:solidFill>
                      <a:schemeClr val="bg2"/>
                    </a:solidFill>
                  </a:tcPr>
                </a:tc>
              </a:tr>
            </a:tbl>
          </a:graphicData>
        </a:graphic>
      </p:graphicFrame>
      <p:sp>
        <p:nvSpPr>
          <p:cNvPr id="6" name="スライド番号プレースホルダー 5"/>
          <p:cNvSpPr>
            <a:spLocks noGrp="1"/>
          </p:cNvSpPr>
          <p:nvPr>
            <p:ph type="sldNum" sz="quarter" idx="11"/>
          </p:nvPr>
        </p:nvSpPr>
        <p:spPr/>
        <p:txBody>
          <a:bodyPr/>
          <a:lstStyle/>
          <a:p>
            <a:fld id="{88DE6FA2-4F86-4750-9A4B-1B0AD087C30A}" type="slidenum">
              <a:rPr kumimoji="1" lang="ja-JP" altLang="en-US" smtClean="0"/>
              <a:t>4</a:t>
            </a:fld>
            <a:endParaRPr kumimoji="1" lang="ja-JP" altLang="en-US"/>
          </a:p>
        </p:txBody>
      </p:sp>
      <p:sp>
        <p:nvSpPr>
          <p:cNvPr id="7" name="テキスト ボックス 6"/>
          <p:cNvSpPr txBox="1"/>
          <p:nvPr/>
        </p:nvSpPr>
        <p:spPr>
          <a:xfrm>
            <a:off x="1170682" y="4941168"/>
            <a:ext cx="2558182" cy="1384995"/>
          </a:xfrm>
          <a:prstGeom prst="rect">
            <a:avLst/>
          </a:prstGeom>
          <a:noFill/>
          <a:ln>
            <a:solidFill>
              <a:schemeClr val="tx1">
                <a:lumMod val="50000"/>
                <a:lumOff val="50000"/>
              </a:schemeClr>
            </a:solidFill>
            <a:prstDash val="sysDash"/>
          </a:ln>
        </p:spPr>
        <p:txBody>
          <a:bodyPr wrap="square" rIns="36000" rtlCol="0">
            <a:spAutoFit/>
          </a:bodyPr>
          <a:lstStyle/>
          <a:p>
            <a:r>
              <a:rPr lang="ja-JP" altLang="en-US" sz="1050" dirty="0" smtClean="0">
                <a:latin typeface="HGPｺﾞｼｯｸM" panose="020B0600000000000000" pitchFamily="50" charset="-128"/>
                <a:ea typeface="HGPｺﾞｼｯｸM" panose="020B0600000000000000" pitchFamily="50" charset="-128"/>
              </a:rPr>
              <a:t>「小児救急電話相談事業（＃</a:t>
            </a:r>
            <a:r>
              <a:rPr lang="en-US" altLang="ja-JP" sz="1050" dirty="0" smtClean="0">
                <a:latin typeface="HGPｺﾞｼｯｸM" panose="020B0600000000000000" pitchFamily="50" charset="-128"/>
                <a:ea typeface="HGPｺﾞｼｯｸM" panose="020B0600000000000000" pitchFamily="50" charset="-128"/>
              </a:rPr>
              <a:t>8000</a:t>
            </a:r>
            <a:r>
              <a:rPr lang="ja-JP" altLang="en-US" sz="1050" dirty="0" smtClean="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子供</a:t>
            </a:r>
            <a:r>
              <a:rPr lang="ja-JP" altLang="en-US" sz="1050" dirty="0">
                <a:latin typeface="HGPｺﾞｼｯｸM" panose="020B0600000000000000" pitchFamily="50" charset="-128"/>
                <a:ea typeface="HGPｺﾞｼｯｸM" panose="020B0600000000000000" pitchFamily="50" charset="-128"/>
              </a:rPr>
              <a:t>の</a:t>
            </a:r>
            <a:r>
              <a:rPr lang="ja-JP" altLang="en-US" sz="1050" dirty="0" smtClean="0">
                <a:latin typeface="HGPｺﾞｼｯｸM" panose="020B0600000000000000" pitchFamily="50" charset="-128"/>
                <a:ea typeface="HGPｺﾞｼｯｸM" panose="020B0600000000000000" pitchFamily="50" charset="-128"/>
              </a:rPr>
              <a:t>急な病気に対して、どう対応したらいいかなどについて電話で相談できるサービスです。保護者の不安解消のみならず、地域の小児救急医療体制の補強と医療機関の機能分化を推進し、患者の症状に応じた適切な医療提供体制の構築を目的としています。</a:t>
            </a:r>
            <a:endParaRPr lang="en-US" altLang="ja-JP" sz="1050" dirty="0" smtClean="0">
              <a:latin typeface="HGPｺﾞｼｯｸM" panose="020B0600000000000000" pitchFamily="50" charset="-128"/>
              <a:ea typeface="HGPｺﾞｼｯｸM" panose="020B0600000000000000" pitchFamily="50" charset="-128"/>
            </a:endParaRPr>
          </a:p>
        </p:txBody>
      </p:sp>
      <p:grpSp>
        <p:nvGrpSpPr>
          <p:cNvPr id="2" name="グループ化 1"/>
          <p:cNvGrpSpPr/>
          <p:nvPr/>
        </p:nvGrpSpPr>
        <p:grpSpPr>
          <a:xfrm>
            <a:off x="1098674" y="3032810"/>
            <a:ext cx="2558182" cy="900246"/>
            <a:chOff x="992560" y="2996952"/>
            <a:chExt cx="2558182" cy="900246"/>
          </a:xfrm>
        </p:grpSpPr>
        <p:sp>
          <p:nvSpPr>
            <p:cNvPr id="8" name="テキスト ボックス 7"/>
            <p:cNvSpPr txBox="1"/>
            <p:nvPr/>
          </p:nvSpPr>
          <p:spPr>
            <a:xfrm>
              <a:off x="992560" y="2996952"/>
              <a:ext cx="2558182" cy="900246"/>
            </a:xfrm>
            <a:prstGeom prst="rect">
              <a:avLst/>
            </a:prstGeom>
            <a:noFill/>
            <a:ln>
              <a:solidFill>
                <a:schemeClr val="tx1">
                  <a:lumMod val="50000"/>
                  <a:lumOff val="50000"/>
                </a:schemeClr>
              </a:solidFill>
              <a:prstDash val="sysDash"/>
            </a:ln>
          </p:spPr>
          <p:txBody>
            <a:bodyPr wrap="square" rIns="36000" rtlCol="0">
              <a:spAutoFit/>
            </a:bodyPr>
            <a:lstStyle/>
            <a:p>
              <a:r>
                <a:rPr lang="ja-JP" altLang="en-US" sz="1050" dirty="0" smtClean="0">
                  <a:latin typeface="HGPｺﾞｼｯｸM" panose="020B0600000000000000" pitchFamily="50" charset="-128"/>
                  <a:ea typeface="HGPｺﾞｼｯｸM" panose="020B0600000000000000" pitchFamily="50" charset="-128"/>
                </a:rPr>
                <a:t>「協定等を締結した支部数」</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（平成</a:t>
              </a:r>
              <a:r>
                <a:rPr lang="en-US" altLang="ja-JP" sz="1050" dirty="0" smtClean="0">
                  <a:latin typeface="HGPｺﾞｼｯｸM" panose="020B0600000000000000" pitchFamily="50" charset="-128"/>
                  <a:ea typeface="HGPｺﾞｼｯｸM" panose="020B0600000000000000" pitchFamily="50" charset="-128"/>
                </a:rPr>
                <a:t>27</a:t>
              </a:r>
              <a:r>
                <a:rPr lang="ja-JP" altLang="en-US" sz="1050" dirty="0" smtClean="0">
                  <a:latin typeface="HGPｺﾞｼｯｸM" panose="020B0600000000000000" pitchFamily="50" charset="-128"/>
                  <a:ea typeface="HGPｺﾞｼｯｸM" panose="020B0600000000000000" pitchFamily="50" charset="-128"/>
                </a:rPr>
                <a:t>年</a:t>
              </a:r>
              <a:r>
                <a:rPr lang="en-US" altLang="ja-JP" sz="1050" dirty="0" smtClean="0">
                  <a:latin typeface="HGPｺﾞｼｯｸM" panose="020B0600000000000000" pitchFamily="50" charset="-128"/>
                  <a:ea typeface="HGPｺﾞｼｯｸM" panose="020B0600000000000000" pitchFamily="50" charset="-128"/>
                </a:rPr>
                <a:t>10</a:t>
              </a:r>
              <a:r>
                <a:rPr lang="ja-JP" altLang="en-US" sz="1050" dirty="0" smtClean="0">
                  <a:latin typeface="HGPｺﾞｼｯｸM" panose="020B0600000000000000" pitchFamily="50" charset="-128"/>
                  <a:ea typeface="HGPｺﾞｼｯｸM" panose="020B0600000000000000" pitchFamily="50" charset="-128"/>
                </a:rPr>
                <a:t>月末現在）</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a:t>
              </a:r>
              <a:r>
                <a:rPr lang="ja-JP" altLang="en-US" sz="1050" dirty="0" smtClean="0">
                  <a:latin typeface="HGPｺﾞｼｯｸM" panose="020B0600000000000000" pitchFamily="50" charset="-128"/>
                  <a:ea typeface="HGPｺﾞｼｯｸM" panose="020B0600000000000000" pitchFamily="50" charset="-128"/>
                </a:rPr>
                <a:t>都道府県・・・</a:t>
              </a:r>
              <a:r>
                <a:rPr lang="en-US" altLang="ja-JP" sz="1050" dirty="0" smtClean="0">
                  <a:latin typeface="HGPｺﾞｼｯｸM" panose="020B0600000000000000" pitchFamily="50" charset="-128"/>
                  <a:ea typeface="HGPｺﾞｼｯｸM" panose="020B0600000000000000" pitchFamily="50" charset="-128"/>
                </a:rPr>
                <a:t>36</a:t>
              </a:r>
              <a:r>
                <a:rPr lang="ja-JP" altLang="en-US" sz="1050" dirty="0" smtClean="0">
                  <a:latin typeface="HGPｺﾞｼｯｸM" panose="020B0600000000000000" pitchFamily="50" charset="-128"/>
                  <a:ea typeface="HGPｺﾞｼｯｸM" panose="020B0600000000000000" pitchFamily="50" charset="-128"/>
                </a:rPr>
                <a:t>支部</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a:t>
              </a:r>
              <a:r>
                <a:rPr lang="ja-JP" altLang="en-US" sz="1050" dirty="0" smtClean="0">
                  <a:latin typeface="HGPｺﾞｼｯｸM" panose="020B0600000000000000" pitchFamily="50" charset="-128"/>
                  <a:ea typeface="HGPｺﾞｼｯｸM" panose="020B0600000000000000" pitchFamily="50" charset="-128"/>
                </a:rPr>
                <a:t>市</a:t>
              </a:r>
              <a:r>
                <a:rPr lang="ja-JP" altLang="en-US" sz="600" dirty="0" smtClean="0">
                  <a:latin typeface="HGPｺﾞｼｯｸM" panose="020B0600000000000000" pitchFamily="50" charset="-128"/>
                  <a:ea typeface="HGPｺﾞｼｯｸM" panose="020B0600000000000000" pitchFamily="50" charset="-128"/>
                </a:rPr>
                <a:t> 　</a:t>
              </a:r>
              <a:r>
                <a:rPr lang="ja-JP" altLang="en-US" sz="1050" dirty="0" smtClean="0">
                  <a:latin typeface="HGPｺﾞｼｯｸM" panose="020B0600000000000000" pitchFamily="50" charset="-128"/>
                  <a:ea typeface="HGPｺﾞｼｯｸM" panose="020B0600000000000000" pitchFamily="50" charset="-128"/>
                </a:rPr>
                <a:t>町</a:t>
              </a:r>
              <a:r>
                <a:rPr lang="ja-JP" altLang="en-US" sz="600" dirty="0" smtClean="0">
                  <a:latin typeface="HGPｺﾞｼｯｸM" panose="020B0600000000000000" pitchFamily="50" charset="-128"/>
                  <a:ea typeface="HGPｺﾞｼｯｸM" panose="020B0600000000000000" pitchFamily="50" charset="-128"/>
                </a:rPr>
                <a:t>　</a:t>
              </a:r>
              <a:r>
                <a:rPr lang="ja-JP" altLang="en-US" sz="1050" dirty="0" smtClean="0">
                  <a:latin typeface="HGPｺﾞｼｯｸM" panose="020B0600000000000000" pitchFamily="50" charset="-128"/>
                  <a:ea typeface="HGPｺﾞｼｯｸM" panose="020B0600000000000000" pitchFamily="50" charset="-128"/>
                </a:rPr>
                <a:t>村・・・</a:t>
              </a:r>
              <a:r>
                <a:rPr lang="en-US" altLang="ja-JP" sz="1050" dirty="0" smtClean="0">
                  <a:latin typeface="HGPｺﾞｼｯｸM" panose="020B0600000000000000" pitchFamily="50" charset="-128"/>
                  <a:ea typeface="HGPｺﾞｼｯｸM" panose="020B0600000000000000" pitchFamily="50" charset="-128"/>
                </a:rPr>
                <a:t>36</a:t>
              </a:r>
              <a:r>
                <a:rPr lang="ja-JP" altLang="en-US" sz="1050" dirty="0" smtClean="0">
                  <a:latin typeface="HGPｺﾞｼｯｸM" panose="020B0600000000000000" pitchFamily="50" charset="-128"/>
                  <a:ea typeface="HGPｺﾞｼｯｸM" panose="020B0600000000000000" pitchFamily="50" charset="-128"/>
                </a:rPr>
                <a:t>支部（</a:t>
              </a:r>
              <a:r>
                <a:rPr lang="en-US" altLang="ja-JP" sz="1050" dirty="0" smtClean="0">
                  <a:latin typeface="HGPｺﾞｼｯｸM" panose="020B0600000000000000" pitchFamily="50" charset="-128"/>
                  <a:ea typeface="HGPｺﾞｼｯｸM" panose="020B0600000000000000" pitchFamily="50" charset="-128"/>
                </a:rPr>
                <a:t>126</a:t>
              </a:r>
              <a:r>
                <a:rPr lang="ja-JP" altLang="en-US" sz="1050" dirty="0" smtClean="0">
                  <a:latin typeface="HGPｺﾞｼｯｸM" panose="020B0600000000000000" pitchFamily="50" charset="-128"/>
                  <a:ea typeface="HGPｺﾞｼｯｸM" panose="020B0600000000000000" pitchFamily="50" charset="-128"/>
                </a:rPr>
                <a:t>市区町村）</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a:t>
              </a:r>
              <a:r>
                <a:rPr lang="ja-JP" altLang="en-US" sz="1050" dirty="0" smtClean="0">
                  <a:latin typeface="HGPｺﾞｼｯｸM" panose="020B0600000000000000" pitchFamily="50" charset="-128"/>
                  <a:ea typeface="HGPｺﾞｼｯｸM" panose="020B0600000000000000" pitchFamily="50" charset="-128"/>
                </a:rPr>
                <a:t>関係団体・・・</a:t>
              </a:r>
              <a:r>
                <a:rPr lang="en-US" altLang="ja-JP" sz="1050" dirty="0" smtClean="0">
                  <a:latin typeface="HGPｺﾞｼｯｸM" panose="020B0600000000000000" pitchFamily="50" charset="-128"/>
                  <a:ea typeface="HGPｺﾞｼｯｸM" panose="020B0600000000000000" pitchFamily="50" charset="-128"/>
                </a:rPr>
                <a:t>29</a:t>
              </a:r>
              <a:r>
                <a:rPr lang="ja-JP" altLang="en-US" sz="1050" dirty="0" smtClean="0">
                  <a:latin typeface="HGPｺﾞｼｯｸM" panose="020B0600000000000000" pitchFamily="50" charset="-128"/>
                  <a:ea typeface="HGPｺﾞｼｯｸM" panose="020B0600000000000000" pitchFamily="50" charset="-128"/>
                </a:rPr>
                <a:t>支部</a:t>
              </a:r>
              <a:endParaRPr lang="en-US" altLang="ja-JP" sz="1050" dirty="0">
                <a:latin typeface="HGPｺﾞｼｯｸM" panose="020B0600000000000000" pitchFamily="50" charset="-128"/>
                <a:ea typeface="HGPｺﾞｼｯｸM" panose="020B0600000000000000" pitchFamily="50" charset="-128"/>
              </a:endParaRPr>
            </a:p>
          </p:txBody>
        </p:sp>
        <p:sp>
          <p:nvSpPr>
            <p:cNvPr id="9" name="左大かっこ 8"/>
            <p:cNvSpPr/>
            <p:nvPr/>
          </p:nvSpPr>
          <p:spPr>
            <a:xfrm>
              <a:off x="1064568" y="3429000"/>
              <a:ext cx="45719" cy="360040"/>
            </a:xfrm>
            <a:prstGeom prst="leftBracket">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188583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697812783"/>
              </p:ext>
            </p:extLst>
          </p:nvPr>
        </p:nvGraphicFramePr>
        <p:xfrm>
          <a:off x="488504" y="620689"/>
          <a:ext cx="8856984" cy="6079044"/>
        </p:xfrm>
        <a:graphic>
          <a:graphicData uri="http://schemas.openxmlformats.org/drawingml/2006/table">
            <a:tbl>
              <a:tblPr firstRow="1" bandRow="1">
                <a:tableStyleId>{5C22544A-7EE6-4342-B048-85BDC9FD1C3A}</a:tableStyleId>
              </a:tblPr>
              <a:tblGrid>
                <a:gridCol w="424632"/>
                <a:gridCol w="3798357"/>
                <a:gridCol w="4633995"/>
              </a:tblGrid>
              <a:tr h="301701">
                <a:tc>
                  <a:txBody>
                    <a:bodyPr/>
                    <a:lstStyle/>
                    <a:p>
                      <a:endParaRPr lang="ja-JP" altLang="en-US" sz="1400" dirty="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301701">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3</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ジェネリック医薬品の更なる使用促進</a:t>
                      </a:r>
                      <a:endParaRPr kumimoji="1" lang="en-US" altLang="ja-JP" sz="1400" b="1" dirty="0" smtClean="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tc>
              </a:tr>
              <a:tr h="3092004">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gridSpan="2">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hMerge="1">
                  <a:txBody>
                    <a:bodyPr/>
                    <a:lstStyle/>
                    <a:p>
                      <a:endParaRPr kumimoji="1" lang="ja-JP" altLang="en-US"/>
                    </a:p>
                  </a:txBody>
                  <a:tcPr/>
                </a:tc>
              </a:tr>
              <a:tr h="814592">
                <a:tc>
                  <a:txBody>
                    <a:bodyPr/>
                    <a:lstStyle/>
                    <a:p>
                      <a:endParaRPr kumimoji="1" lang="en-US" altLang="ja-JP" sz="1100" dirty="0" smtClean="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○ジェネリック医薬品に切り替えた場合の自己負担軽減額</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等のお知らせの実施</a:t>
                      </a:r>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○平成</a:t>
                      </a:r>
                      <a:r>
                        <a:rPr kumimoji="1" lang="en-US" altLang="ja-JP" sz="1200" dirty="0" smtClean="0">
                          <a:latin typeface="HGPｺﾞｼｯｸM" panose="020B0600000000000000" pitchFamily="50" charset="-128"/>
                          <a:ea typeface="HGPｺﾞｼｯｸM" panose="020B0600000000000000" pitchFamily="50" charset="-128"/>
                        </a:rPr>
                        <a:t>27</a:t>
                      </a:r>
                      <a:r>
                        <a:rPr kumimoji="1" lang="ja-JP" altLang="en-US" sz="1200" dirty="0" smtClean="0">
                          <a:latin typeface="HGPｺﾞｼｯｸM" panose="020B0600000000000000" pitchFamily="50" charset="-128"/>
                          <a:ea typeface="HGPｺﾞｼｯｸM" panose="020B0600000000000000" pitchFamily="50" charset="-128"/>
                        </a:rPr>
                        <a:t>年</a:t>
                      </a:r>
                      <a:r>
                        <a:rPr kumimoji="1" lang="en-US" altLang="ja-JP" sz="1200" dirty="0" smtClean="0">
                          <a:latin typeface="HGPｺﾞｼｯｸM" panose="020B0600000000000000" pitchFamily="50" charset="-128"/>
                          <a:ea typeface="HGPｺﾞｼｯｸM" panose="020B0600000000000000" pitchFamily="50" charset="-128"/>
                        </a:rPr>
                        <a:t>9</a:t>
                      </a:r>
                      <a:r>
                        <a:rPr kumimoji="1" lang="ja-JP" altLang="en-US" sz="1200" dirty="0" smtClean="0">
                          <a:latin typeface="HGPｺﾞｼｯｸM" panose="020B0600000000000000" pitchFamily="50" charset="-128"/>
                          <a:ea typeface="HGPｺﾞｼｯｸM" panose="020B0600000000000000" pitchFamily="50" charset="-128"/>
                        </a:rPr>
                        <a:t>月及び平成</a:t>
                      </a:r>
                      <a:r>
                        <a:rPr kumimoji="1" lang="en-US" altLang="ja-JP" sz="1200" dirty="0" smtClean="0">
                          <a:latin typeface="HGPｺﾞｼｯｸM" panose="020B0600000000000000" pitchFamily="50" charset="-128"/>
                          <a:ea typeface="HGPｺﾞｼｯｸM" panose="020B0600000000000000" pitchFamily="50" charset="-128"/>
                        </a:rPr>
                        <a:t>28</a:t>
                      </a:r>
                      <a:r>
                        <a:rPr kumimoji="1" lang="ja-JP" altLang="en-US" sz="1200" dirty="0" smtClean="0">
                          <a:latin typeface="HGPｺﾞｼｯｸM" panose="020B0600000000000000" pitchFamily="50" charset="-128"/>
                          <a:ea typeface="HGPｺﾞｼｯｸM" panose="020B0600000000000000" pitchFamily="50" charset="-128"/>
                        </a:rPr>
                        <a:t>年</a:t>
                      </a:r>
                      <a:r>
                        <a:rPr kumimoji="1" lang="en-US" altLang="ja-JP" sz="1200" dirty="0" smtClean="0">
                          <a:latin typeface="HGPｺﾞｼｯｸM" panose="020B0600000000000000" pitchFamily="50" charset="-128"/>
                          <a:ea typeface="HGPｺﾞｼｯｸM" panose="020B0600000000000000" pitchFamily="50" charset="-128"/>
                        </a:rPr>
                        <a:t>2</a:t>
                      </a:r>
                      <a:r>
                        <a:rPr kumimoji="1" lang="ja-JP" altLang="en-US" sz="1200" dirty="0" smtClean="0">
                          <a:latin typeface="HGPｺﾞｼｯｸM" panose="020B0600000000000000" pitchFamily="50" charset="-128"/>
                          <a:ea typeface="HGPｺﾞｼｯｸM" panose="020B0600000000000000" pitchFamily="50" charset="-128"/>
                        </a:rPr>
                        <a:t>月の年</a:t>
                      </a:r>
                      <a:r>
                        <a:rPr kumimoji="1" lang="en-US" altLang="ja-JP" sz="1200" dirty="0" smtClean="0">
                          <a:latin typeface="HGPｺﾞｼｯｸM" panose="020B0600000000000000" pitchFamily="50" charset="-128"/>
                          <a:ea typeface="HGPｺﾞｼｯｸM" panose="020B0600000000000000" pitchFamily="50" charset="-128"/>
                        </a:rPr>
                        <a:t>2</a:t>
                      </a:r>
                      <a:r>
                        <a:rPr kumimoji="1" lang="ja-JP" altLang="en-US" sz="1200" dirty="0" smtClean="0">
                          <a:latin typeface="HGPｺﾞｼｯｸM" panose="020B0600000000000000" pitchFamily="50" charset="-128"/>
                          <a:ea typeface="HGPｺﾞｼｯｸM" panose="020B0600000000000000" pitchFamily="50" charset="-128"/>
                        </a:rPr>
                        <a:t>回実施予定となっています。</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直近では、</a:t>
                      </a:r>
                      <a:r>
                        <a:rPr kumimoji="1" lang="en-US" altLang="ja-JP" sz="1200" dirty="0" smtClean="0">
                          <a:latin typeface="HGPｺﾞｼｯｸM" panose="020B0600000000000000" pitchFamily="50" charset="-128"/>
                          <a:ea typeface="HGPｺﾞｼｯｸM" panose="020B0600000000000000" pitchFamily="50" charset="-128"/>
                        </a:rPr>
                        <a:t>9</a:t>
                      </a:r>
                      <a:r>
                        <a:rPr kumimoji="1" lang="ja-JP" altLang="en-US" sz="1200" dirty="0" smtClean="0">
                          <a:latin typeface="HGPｺﾞｼｯｸM" panose="020B0600000000000000" pitchFamily="50" charset="-128"/>
                          <a:ea typeface="HGPｺﾞｼｯｸM" panose="020B0600000000000000" pitchFamily="50" charset="-128"/>
                        </a:rPr>
                        <a:t>月</a:t>
                      </a:r>
                      <a:r>
                        <a:rPr kumimoji="1" lang="en-US" altLang="ja-JP" sz="1200" dirty="0" smtClean="0">
                          <a:latin typeface="HGPｺﾞｼｯｸM" panose="020B0600000000000000" pitchFamily="50" charset="-128"/>
                          <a:ea typeface="HGPｺﾞｼｯｸM" panose="020B0600000000000000" pitchFamily="50" charset="-128"/>
                        </a:rPr>
                        <a:t>24</a:t>
                      </a:r>
                      <a:r>
                        <a:rPr kumimoji="1" lang="ja-JP" altLang="en-US" sz="1200" dirty="0" smtClean="0">
                          <a:latin typeface="HGPｺﾞｼｯｸM" panose="020B0600000000000000" pitchFamily="50" charset="-128"/>
                          <a:ea typeface="HGPｺﾞｼｯｸM" panose="020B0600000000000000" pitchFamily="50" charset="-128"/>
                        </a:rPr>
                        <a:t>日に本部からお知らせを送付しました（岡山支部</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対象件数</a:t>
                      </a:r>
                      <a:r>
                        <a:rPr kumimoji="1" lang="en-US" altLang="ja-JP" sz="1200" dirty="0" smtClean="0">
                          <a:latin typeface="HGPｺﾞｼｯｸM" panose="020B0600000000000000" pitchFamily="50" charset="-128"/>
                          <a:ea typeface="HGPｺﾞｼｯｸM" panose="020B0600000000000000" pitchFamily="50" charset="-128"/>
                        </a:rPr>
                        <a:t>31,956</a:t>
                      </a:r>
                      <a:r>
                        <a:rPr kumimoji="1" lang="ja-JP" altLang="en-US" sz="1200" dirty="0" smtClean="0">
                          <a:latin typeface="HGPｺﾞｼｯｸM" panose="020B0600000000000000" pitchFamily="50" charset="-128"/>
                          <a:ea typeface="HGPｺﾞｼｯｸM" panose="020B0600000000000000" pitchFamily="50" charset="-128"/>
                        </a:rPr>
                        <a:t>件）。</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marR="0">
                    <a:solidFill>
                      <a:schemeClr val="bg2"/>
                    </a:solidFill>
                  </a:tcPr>
                </a:tc>
              </a:tr>
              <a:tr h="1538674">
                <a:tc>
                  <a:txBody>
                    <a:bodyPr/>
                    <a:lstStyle/>
                    <a:p>
                      <a:endParaRPr kumimoji="1" lang="en-US" altLang="ja-JP" sz="1100" dirty="0" smtClean="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○他機関への情報提供や軽減効果額等に係る効果的な</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en-US" altLang="ja-JP" sz="120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広報の実施</a:t>
                      </a:r>
                    </a:p>
                  </a:txBody>
                  <a:tcPr>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○ジェネリック医薬品自己負担軽減額等のお知らせ送付後、未切替と</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なっている方に対し、未切替の理由等ジェネリック医薬品に対する意</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識や考え方についてのアンケート、及びジェネリック医薬品の広報チラ</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シ等を作成し、送付しました。（平成</a:t>
                      </a:r>
                      <a:r>
                        <a:rPr kumimoji="1" lang="en-US" altLang="ja-JP" sz="1200" dirty="0" smtClean="0">
                          <a:latin typeface="HGPｺﾞｼｯｸM" panose="020B0600000000000000" pitchFamily="50" charset="-128"/>
                          <a:ea typeface="HGPｺﾞｼｯｸM" panose="020B0600000000000000" pitchFamily="50" charset="-128"/>
                        </a:rPr>
                        <a:t>27</a:t>
                      </a:r>
                      <a:r>
                        <a:rPr kumimoji="1" lang="ja-JP" altLang="en-US" sz="1200" dirty="0" smtClean="0">
                          <a:latin typeface="HGPｺﾞｼｯｸM" panose="020B0600000000000000" pitchFamily="50" charset="-128"/>
                          <a:ea typeface="HGPｺﾞｼｯｸM" panose="020B0600000000000000" pitchFamily="50" charset="-128"/>
                        </a:rPr>
                        <a:t>年</a:t>
                      </a:r>
                      <a:r>
                        <a:rPr kumimoji="1" lang="en-US" altLang="ja-JP" sz="1200" dirty="0" smtClean="0">
                          <a:latin typeface="HGPｺﾞｼｯｸM" panose="020B0600000000000000" pitchFamily="50" charset="-128"/>
                          <a:ea typeface="HGPｺﾞｼｯｸM" panose="020B0600000000000000" pitchFamily="50" charset="-128"/>
                        </a:rPr>
                        <a:t>8</a:t>
                      </a:r>
                      <a:r>
                        <a:rPr kumimoji="1" lang="ja-JP" altLang="en-US" sz="1200" dirty="0" smtClean="0">
                          <a:latin typeface="HGPｺﾞｼｯｸM" panose="020B0600000000000000" pitchFamily="50" charset="-128"/>
                          <a:ea typeface="HGPｺﾞｼｯｸM" panose="020B0600000000000000" pitchFamily="50" charset="-128"/>
                        </a:rPr>
                        <a:t>月</a:t>
                      </a:r>
                      <a:r>
                        <a:rPr kumimoji="1" lang="en-US" altLang="ja-JP" sz="1200" dirty="0" smtClean="0">
                          <a:latin typeface="HGPｺﾞｼｯｸM" panose="020B0600000000000000" pitchFamily="50" charset="-128"/>
                          <a:ea typeface="HGPｺﾞｼｯｸM" panose="020B0600000000000000" pitchFamily="50" charset="-128"/>
                        </a:rPr>
                        <a:t>7</a:t>
                      </a:r>
                      <a:r>
                        <a:rPr kumimoji="1" lang="ja-JP" altLang="en-US" sz="1200" dirty="0" smtClean="0">
                          <a:latin typeface="HGPｺﾞｼｯｸM" panose="020B0600000000000000" pitchFamily="50" charset="-128"/>
                          <a:ea typeface="HGPｺﾞｼｯｸM" panose="020B0600000000000000" pitchFamily="50" charset="-128"/>
                        </a:rPr>
                        <a:t>日送付）医療機関への　</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情報提供等アンケート結果の活用法については検討中です。</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➢平成</a:t>
                      </a:r>
                      <a:r>
                        <a:rPr kumimoji="1" lang="en-US" altLang="ja-JP" sz="1200" dirty="0" smtClean="0">
                          <a:latin typeface="HGPｺﾞｼｯｸM" panose="020B0600000000000000" pitchFamily="50" charset="-128"/>
                          <a:ea typeface="HGPｺﾞｼｯｸM" panose="020B0600000000000000" pitchFamily="50" charset="-128"/>
                        </a:rPr>
                        <a:t>27</a:t>
                      </a:r>
                      <a:r>
                        <a:rPr kumimoji="1" lang="ja-JP" altLang="en-US" sz="1200" dirty="0" smtClean="0">
                          <a:latin typeface="HGPｺﾞｼｯｸM" panose="020B0600000000000000" pitchFamily="50" charset="-128"/>
                          <a:ea typeface="HGPｺﾞｼｯｸM" panose="020B0600000000000000" pitchFamily="50" charset="-128"/>
                        </a:rPr>
                        <a:t>年</a:t>
                      </a:r>
                      <a:r>
                        <a:rPr kumimoji="1" lang="en-US" altLang="ja-JP" sz="1200" dirty="0" smtClean="0">
                          <a:latin typeface="HGPｺﾞｼｯｸM" panose="020B0600000000000000" pitchFamily="50" charset="-128"/>
                          <a:ea typeface="HGPｺﾞｼｯｸM" panose="020B0600000000000000" pitchFamily="50" charset="-128"/>
                        </a:rPr>
                        <a:t>8</a:t>
                      </a:r>
                      <a:r>
                        <a:rPr kumimoji="1" lang="ja-JP" altLang="en-US" sz="1200" dirty="0" smtClean="0">
                          <a:latin typeface="HGPｺﾞｼｯｸM" panose="020B0600000000000000" pitchFamily="50" charset="-128"/>
                          <a:ea typeface="HGPｺﾞｼｯｸM" panose="020B0600000000000000" pitchFamily="50" charset="-128"/>
                        </a:rPr>
                        <a:t>月</a:t>
                      </a:r>
                      <a:r>
                        <a:rPr kumimoji="1" lang="en-US" altLang="ja-JP" sz="1200" dirty="0" smtClean="0">
                          <a:latin typeface="HGPｺﾞｼｯｸM" panose="020B0600000000000000" pitchFamily="50" charset="-128"/>
                          <a:ea typeface="HGPｺﾞｼｯｸM" panose="020B0600000000000000" pitchFamily="50" charset="-128"/>
                        </a:rPr>
                        <a:t>7</a:t>
                      </a:r>
                      <a:r>
                        <a:rPr kumimoji="1" lang="ja-JP" altLang="en-US" sz="1200" dirty="0" smtClean="0">
                          <a:latin typeface="HGPｺﾞｼｯｸM" panose="020B0600000000000000" pitchFamily="50" charset="-128"/>
                          <a:ea typeface="HGPｺﾞｼｯｸM" panose="020B0600000000000000" pitchFamily="50" charset="-128"/>
                        </a:rPr>
                        <a:t>日送付、送付件数</a:t>
                      </a:r>
                      <a:r>
                        <a:rPr kumimoji="1" lang="en-US" altLang="ja-JP" sz="1200" dirty="0" smtClean="0">
                          <a:latin typeface="HGPｺﾞｼｯｸM" panose="020B0600000000000000" pitchFamily="50" charset="-128"/>
                          <a:ea typeface="HGPｺﾞｼｯｸM" panose="020B0600000000000000" pitchFamily="50" charset="-128"/>
                        </a:rPr>
                        <a:t>4,349</a:t>
                      </a:r>
                      <a:r>
                        <a:rPr kumimoji="1" lang="ja-JP" altLang="en-US" sz="1200" dirty="0" smtClean="0">
                          <a:latin typeface="HGPｺﾞｼｯｸM" panose="020B0600000000000000" pitchFamily="50" charset="-128"/>
                          <a:ea typeface="HGPｺﾞｼｯｸM" panose="020B0600000000000000" pitchFamily="50" charset="-128"/>
                        </a:rPr>
                        <a:t>件、回収件数</a:t>
                      </a:r>
                      <a:r>
                        <a:rPr kumimoji="1" lang="en-US" altLang="ja-JP" sz="1200" dirty="0" smtClean="0">
                          <a:latin typeface="HGPｺﾞｼｯｸM" panose="020B0600000000000000" pitchFamily="50" charset="-128"/>
                          <a:ea typeface="HGPｺﾞｼｯｸM" panose="020B0600000000000000" pitchFamily="50" charset="-128"/>
                        </a:rPr>
                        <a:t>654</a:t>
                      </a:r>
                      <a:r>
                        <a:rPr kumimoji="1" lang="ja-JP" altLang="en-US" sz="1200" dirty="0" smtClean="0">
                          <a:latin typeface="HGPｺﾞｼｯｸM" panose="020B0600000000000000" pitchFamily="50" charset="-128"/>
                          <a:ea typeface="HGPｺﾞｼｯｸM" panose="020B0600000000000000" pitchFamily="50" charset="-128"/>
                        </a:rPr>
                        <a:t>件　　　</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9/9</a:t>
                      </a:r>
                      <a:r>
                        <a:rPr kumimoji="1" lang="ja-JP" altLang="en-US" sz="1200" dirty="0" smtClean="0">
                          <a:latin typeface="HGPｺﾞｼｯｸM" panose="020B0600000000000000" pitchFamily="50" charset="-128"/>
                          <a:ea typeface="HGPｺﾞｼｯｸM" panose="020B0600000000000000" pitchFamily="50" charset="-128"/>
                        </a:rPr>
                        <a:t>現在）、回収率</a:t>
                      </a:r>
                      <a:r>
                        <a:rPr kumimoji="1" lang="en-US" altLang="ja-JP" sz="1200" dirty="0" smtClean="0">
                          <a:latin typeface="HGPｺﾞｼｯｸM" panose="020B0600000000000000" pitchFamily="50" charset="-128"/>
                          <a:ea typeface="HGPｺﾞｼｯｸM" panose="020B0600000000000000" pitchFamily="50" charset="-128"/>
                        </a:rPr>
                        <a:t>15.5</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baseline="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p>
                  </a:txBody>
                  <a:tcPr>
                    <a:solidFill>
                      <a:schemeClr val="bg2"/>
                    </a:solidFill>
                  </a:tcPr>
                </a:tc>
              </a:tr>
            </a:tbl>
          </a:graphicData>
        </a:graphic>
      </p:graphicFrame>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5</a:t>
            </a:fld>
            <a:endParaRPr lang="ja-JP" altLang="en-US">
              <a:solidFill>
                <a:prstClr val="black">
                  <a:lumMod val="65000"/>
                  <a:lumOff val="35000"/>
                </a:prstClr>
              </a:solidFill>
            </a:endParaRPr>
          </a:p>
        </p:txBody>
      </p:sp>
      <p:grpSp>
        <p:nvGrpSpPr>
          <p:cNvPr id="15" name="グループ化 14"/>
          <p:cNvGrpSpPr/>
          <p:nvPr/>
        </p:nvGrpSpPr>
        <p:grpSpPr>
          <a:xfrm>
            <a:off x="971736" y="1349871"/>
            <a:ext cx="8805800" cy="2943225"/>
            <a:chOff x="755712" y="1268760"/>
            <a:chExt cx="8805800" cy="2943225"/>
          </a:xfrm>
        </p:grpSpPr>
        <p:graphicFrame>
          <p:nvGraphicFramePr>
            <p:cNvPr id="7" name="グラフ 6"/>
            <p:cNvGraphicFramePr>
              <a:graphicFrameLocks/>
            </p:cNvGraphicFramePr>
            <p:nvPr>
              <p:extLst>
                <p:ext uri="{D42A27DB-BD31-4B8C-83A1-F6EECF244321}">
                  <p14:modId xmlns:p14="http://schemas.microsoft.com/office/powerpoint/2010/main" val="3480912867"/>
                </p:ext>
              </p:extLst>
            </p:nvPr>
          </p:nvGraphicFramePr>
          <p:xfrm>
            <a:off x="755712" y="1268760"/>
            <a:ext cx="8352928" cy="294322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コネクタ 5"/>
            <p:cNvCxnSpPr/>
            <p:nvPr/>
          </p:nvCxnSpPr>
          <p:spPr>
            <a:xfrm>
              <a:off x="1136576" y="2186889"/>
              <a:ext cx="7848872" cy="0"/>
            </a:xfrm>
            <a:prstGeom prst="line">
              <a:avLst/>
            </a:prstGeom>
          </p:spPr>
          <p:style>
            <a:lnRef idx="1">
              <a:schemeClr val="accent2"/>
            </a:lnRef>
            <a:fillRef idx="0">
              <a:schemeClr val="accent2"/>
            </a:fillRef>
            <a:effectRef idx="0">
              <a:schemeClr val="accent2"/>
            </a:effectRef>
            <a:fontRef idx="minor">
              <a:schemeClr val="tx1"/>
            </a:fontRef>
          </p:style>
        </p:cxnSp>
        <p:sp>
          <p:nvSpPr>
            <p:cNvPr id="11" name="テキスト ボックス 10"/>
            <p:cNvSpPr txBox="1"/>
            <p:nvPr/>
          </p:nvSpPr>
          <p:spPr>
            <a:xfrm>
              <a:off x="8985448" y="1924279"/>
              <a:ext cx="576064" cy="415498"/>
            </a:xfrm>
            <a:prstGeom prst="rect">
              <a:avLst/>
            </a:prstGeom>
            <a:noFill/>
            <a:ln>
              <a:solidFill>
                <a:schemeClr val="tx1">
                  <a:lumMod val="50000"/>
                  <a:lumOff val="50000"/>
                </a:schemeClr>
              </a:solidFill>
            </a:ln>
          </p:spPr>
          <p:txBody>
            <a:bodyPr wrap="square" rIns="0" rtlCol="0">
              <a:spAutoFit/>
            </a:bodyPr>
            <a:lstStyle/>
            <a:p>
              <a:r>
                <a:rPr kumimoji="1" lang="ja-JP" altLang="en-US" sz="1050" dirty="0" smtClean="0">
                  <a:latin typeface="HGPｺﾞｼｯｸM" panose="020B0600000000000000" pitchFamily="50" charset="-128"/>
                  <a:ea typeface="HGPｺﾞｼｯｸM" panose="020B0600000000000000" pitchFamily="50" charset="-128"/>
                </a:rPr>
                <a:t>全国計：</a:t>
              </a:r>
              <a:r>
                <a:rPr kumimoji="1" lang="en-US" altLang="ja-JP" sz="1050" dirty="0" smtClean="0">
                  <a:latin typeface="HGPｺﾞｼｯｸM" panose="020B0600000000000000" pitchFamily="50" charset="-128"/>
                  <a:ea typeface="HGPｺﾞｼｯｸM" panose="020B0600000000000000" pitchFamily="50" charset="-128"/>
                </a:rPr>
                <a:t>60.4</a:t>
              </a:r>
              <a:r>
                <a:rPr kumimoji="1" lang="ja-JP" altLang="en-US" sz="1050" dirty="0" smtClean="0">
                  <a:latin typeface="HGPｺﾞｼｯｸM" panose="020B0600000000000000" pitchFamily="50" charset="-128"/>
                  <a:ea typeface="HGPｺﾞｼｯｸM" panose="020B0600000000000000" pitchFamily="50" charset="-128"/>
                </a:rPr>
                <a:t>％</a:t>
              </a:r>
              <a:endParaRPr kumimoji="1" lang="ja-JP" altLang="en-US" sz="1050" dirty="0">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1273112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6</a:t>
            </a:fld>
            <a:endParaRPr lang="ja-JP" altLang="en-US">
              <a:solidFill>
                <a:prstClr val="black">
                  <a:lumMod val="65000"/>
                  <a:lumOff val="35000"/>
                </a:prst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935402830"/>
              </p:ext>
            </p:extLst>
          </p:nvPr>
        </p:nvGraphicFramePr>
        <p:xfrm>
          <a:off x="488504" y="548680"/>
          <a:ext cx="8784977" cy="5073392"/>
        </p:xfrm>
        <a:graphic>
          <a:graphicData uri="http://schemas.openxmlformats.org/drawingml/2006/table">
            <a:tbl>
              <a:tblPr firstRow="1" bandRow="1">
                <a:tableStyleId>{5C22544A-7EE6-4342-B048-85BDC9FD1C3A}</a:tableStyleId>
              </a:tblPr>
              <a:tblGrid>
                <a:gridCol w="421180"/>
                <a:gridCol w="3767476"/>
                <a:gridCol w="4596321"/>
              </a:tblGrid>
              <a:tr h="288032">
                <a:tc>
                  <a:txBody>
                    <a:bodyPr/>
                    <a:lstStyle/>
                    <a:p>
                      <a:endParaRPr lang="ja-JP" altLang="en-US" sz="1200" dirty="0">
                        <a:latin typeface="HGPｺﾞｼｯｸM" panose="020B0600000000000000" pitchFamily="50" charset="-128"/>
                        <a:ea typeface="HGPｺﾞｼｯｸM" panose="020B0600000000000000" pitchFamily="50" charset="-128"/>
                      </a:endParaRPr>
                    </a:p>
                  </a:txBody>
                  <a:tcPr marL="72000" marR="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marL="72000" marR="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marL="72000" marR="0"/>
                </a:tc>
              </a:tr>
              <a:tr h="290638">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7</a:t>
                      </a:r>
                      <a:r>
                        <a:rPr kumimoji="1" lang="ja-JP" altLang="en-US" sz="1400" b="1" dirty="0" smtClean="0">
                          <a:latin typeface="HGPｺﾞｼｯｸM" panose="020B0600000000000000" pitchFamily="50" charset="-128"/>
                          <a:ea typeface="HGPｺﾞｼｯｸM" panose="020B0600000000000000" pitchFamily="50" charset="-128"/>
                        </a:rPr>
                        <a:t>　健康保険委員の活動強化と委嘱数拡大　　　　　　　　　　　　　　　　　　</a:t>
                      </a:r>
                      <a:endParaRPr kumimoji="1" lang="ja-JP" altLang="en-US" sz="1200" b="1" dirty="0">
                        <a:latin typeface="HGPｺﾞｼｯｸM" panose="020B0600000000000000" pitchFamily="50" charset="-128"/>
                        <a:ea typeface="HGPｺﾞｼｯｸM" panose="020B0600000000000000" pitchFamily="50" charset="-128"/>
                      </a:endParaRPr>
                    </a:p>
                  </a:txBody>
                  <a:tcPr marL="72000" marR="0">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L="72000" marR="0">
                    <a:solidFill>
                      <a:schemeClr val="tx2">
                        <a:lumMod val="40000"/>
                        <a:lumOff val="60000"/>
                      </a:schemeClr>
                    </a:solidFill>
                  </a:tcPr>
                </a:tc>
                <a:tc hMerge="1">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tc>
              </a:tr>
              <a:tr h="3871003">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marL="72000" marR="0">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○新規適用事業所への委嘱勧奨の継続的な実施</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a:t>
                      </a:r>
                      <a:r>
                        <a:rPr kumimoji="1" lang="en-US" altLang="ja-JP" sz="1100" dirty="0" smtClean="0">
                          <a:latin typeface="HGPｺﾞｼｯｸM" panose="020B0600000000000000" pitchFamily="50" charset="-128"/>
                          <a:ea typeface="HGPｺﾞｼｯｸM" panose="020B0600000000000000" pitchFamily="50" charset="-128"/>
                        </a:rPr>
                        <a:t>26</a:t>
                      </a:r>
                      <a:r>
                        <a:rPr kumimoji="1" lang="ja-JP" altLang="en-US" sz="1100" dirty="0" smtClean="0">
                          <a:latin typeface="HGPｺﾞｼｯｸM" panose="020B0600000000000000" pitchFamily="50" charset="-128"/>
                          <a:ea typeface="HGPｺﾞｼｯｸM" panose="020B0600000000000000" pitchFamily="50" charset="-128"/>
                        </a:rPr>
                        <a:t>年度末</a:t>
                      </a:r>
                      <a:r>
                        <a:rPr kumimoji="1" lang="en-US" altLang="ja-JP" sz="1100" dirty="0" smtClean="0">
                          <a:latin typeface="HGPｺﾞｼｯｸM" panose="020B0600000000000000" pitchFamily="50" charset="-128"/>
                          <a:ea typeface="HGPｺﾞｼｯｸM" panose="020B0600000000000000" pitchFamily="50" charset="-128"/>
                        </a:rPr>
                        <a:t>3,000</a:t>
                      </a:r>
                      <a:r>
                        <a:rPr kumimoji="1" lang="ja-JP" altLang="en-US" sz="1100" dirty="0" smtClean="0">
                          <a:latin typeface="HGPｺﾞｼｯｸM" panose="020B0600000000000000" pitchFamily="50" charset="-128"/>
                          <a:ea typeface="HGPｺﾞｼｯｸM" panose="020B0600000000000000" pitchFamily="50" charset="-128"/>
                        </a:rPr>
                        <a:t>人）</a:t>
                      </a:r>
                      <a:endParaRPr kumimoji="1" lang="ja-JP" altLang="en-US" sz="1100" dirty="0">
                        <a:latin typeface="HGPｺﾞｼｯｸM" panose="020B0600000000000000" pitchFamily="50" charset="-128"/>
                        <a:ea typeface="HGPｺﾞｼｯｸM" panose="020B0600000000000000" pitchFamily="50" charset="-128"/>
                      </a:endParaRPr>
                    </a:p>
                  </a:txBody>
                  <a:tcPr marL="72000" marR="0">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○健康保険委嘱数は</a:t>
                      </a:r>
                      <a:r>
                        <a:rPr kumimoji="1" lang="en-US" altLang="ja-JP" sz="1200" dirty="0" smtClean="0">
                          <a:latin typeface="HGPｺﾞｼｯｸM" panose="020B0600000000000000" pitchFamily="50" charset="-128"/>
                          <a:ea typeface="HGPｺﾞｼｯｸM" panose="020B0600000000000000" pitchFamily="50" charset="-128"/>
                        </a:rPr>
                        <a:t>3,077</a:t>
                      </a:r>
                      <a:r>
                        <a:rPr kumimoji="1" lang="ja-JP" altLang="en-US" sz="1200" dirty="0" smtClean="0">
                          <a:latin typeface="HGPｺﾞｼｯｸM" panose="020B0600000000000000" pitchFamily="50" charset="-128"/>
                          <a:ea typeface="HGPｺﾞｼｯｸM" panose="020B0600000000000000" pitchFamily="50" charset="-128"/>
                        </a:rPr>
                        <a:t>名となっています。（</a:t>
                      </a:r>
                      <a:r>
                        <a:rPr kumimoji="1" lang="en-US" altLang="ja-JP" sz="1200" dirty="0" smtClean="0">
                          <a:latin typeface="HGPｺﾞｼｯｸM" panose="020B0600000000000000" pitchFamily="50" charset="-128"/>
                          <a:ea typeface="HGPｺﾞｼｯｸM" panose="020B0600000000000000" pitchFamily="50" charset="-128"/>
                        </a:rPr>
                        <a:t>11</a:t>
                      </a:r>
                      <a:r>
                        <a:rPr kumimoji="1" lang="ja-JP" altLang="en-US" sz="1200" dirty="0" smtClean="0">
                          <a:latin typeface="HGPｺﾞｼｯｸM" panose="020B0600000000000000" pitchFamily="50" charset="-128"/>
                          <a:ea typeface="HGPｺﾞｼｯｸM" panose="020B0600000000000000" pitchFamily="50" charset="-128"/>
                        </a:rPr>
                        <a:t>月</a:t>
                      </a:r>
                      <a:r>
                        <a:rPr kumimoji="1" lang="en-US" altLang="ja-JP" sz="1200" dirty="0" smtClean="0">
                          <a:latin typeface="HGPｺﾞｼｯｸM" panose="020B0600000000000000" pitchFamily="50" charset="-128"/>
                          <a:ea typeface="HGPｺﾞｼｯｸM" panose="020B0600000000000000" pitchFamily="50" charset="-128"/>
                        </a:rPr>
                        <a:t>2</a:t>
                      </a:r>
                      <a:r>
                        <a:rPr kumimoji="1" lang="ja-JP" altLang="en-US" sz="1200" dirty="0" smtClean="0">
                          <a:latin typeface="HGPｺﾞｼｯｸM" panose="020B0600000000000000" pitchFamily="50" charset="-128"/>
                          <a:ea typeface="HGPｺﾞｼｯｸM" panose="020B0600000000000000" pitchFamily="50" charset="-128"/>
                        </a:rPr>
                        <a:t>日現在）</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○新規適用事業所への事務説明会（年金事務所が開催）で引き続き</a:t>
                      </a:r>
                      <a:r>
                        <a:rPr kumimoji="1" lang="ja-JP" altLang="en-US" sz="1200" baseline="0" dirty="0" smtClean="0">
                          <a:latin typeface="HGPｺﾞｼｯｸM" panose="020B0600000000000000" pitchFamily="50" charset="-128"/>
                          <a:ea typeface="HGPｺﾞｼｯｸM" panose="020B0600000000000000" pitchFamily="50" charset="-128"/>
                        </a:rPr>
                        <a:t>   </a:t>
                      </a:r>
                      <a:endParaRPr kumimoji="1" lang="en-US" altLang="ja-JP" sz="1200" baseline="0" dirty="0" smtClean="0">
                        <a:latin typeface="HGPｺﾞｼｯｸM" panose="020B0600000000000000" pitchFamily="50" charset="-128"/>
                        <a:ea typeface="HGPｺﾞｼｯｸM" panose="020B0600000000000000" pitchFamily="50" charset="-128"/>
                      </a:endParaRPr>
                    </a:p>
                    <a:p>
                      <a:r>
                        <a:rPr kumimoji="1" lang="en-US" altLang="ja-JP"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勧奨を実施しています。</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ja-JP" altLang="en-US" sz="6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9</a:t>
                      </a:r>
                      <a:r>
                        <a:rPr kumimoji="1" lang="ja-JP" altLang="en-US" sz="1200" dirty="0" smtClean="0">
                          <a:latin typeface="HGPｺﾞｼｯｸM" panose="020B0600000000000000" pitchFamily="50" charset="-128"/>
                          <a:ea typeface="HGPｺﾞｼｯｸM" panose="020B0600000000000000" pitchFamily="50" charset="-128"/>
                        </a:rPr>
                        <a:t>月に被保険者</a:t>
                      </a:r>
                      <a:r>
                        <a:rPr kumimoji="1" lang="en-US" altLang="ja-JP" sz="1200" dirty="0" smtClean="0">
                          <a:latin typeface="HGPｺﾞｼｯｸM" panose="020B0600000000000000" pitchFamily="50" charset="-128"/>
                          <a:ea typeface="HGPｺﾞｼｯｸM" panose="020B0600000000000000" pitchFamily="50" charset="-128"/>
                        </a:rPr>
                        <a:t>100</a:t>
                      </a:r>
                      <a:r>
                        <a:rPr kumimoji="1" lang="ja-JP" altLang="en-US" sz="1200" dirty="0" smtClean="0">
                          <a:latin typeface="HGPｺﾞｼｯｸM" panose="020B0600000000000000" pitchFamily="50" charset="-128"/>
                          <a:ea typeface="HGPｺﾞｼｯｸM" panose="020B0600000000000000" pitchFamily="50" charset="-128"/>
                        </a:rPr>
                        <a:t>名以上、</a:t>
                      </a:r>
                      <a:r>
                        <a:rPr kumimoji="1" lang="en-US" altLang="ja-JP" sz="1200" dirty="0" smtClean="0">
                          <a:latin typeface="HGPｺﾞｼｯｸM" panose="020B0600000000000000" pitchFamily="50" charset="-128"/>
                          <a:ea typeface="HGPｺﾞｼｯｸM" panose="020B0600000000000000" pitchFamily="50" charset="-128"/>
                        </a:rPr>
                        <a:t>10</a:t>
                      </a:r>
                      <a:r>
                        <a:rPr kumimoji="1" lang="ja-JP" altLang="en-US" sz="1200" dirty="0" smtClean="0">
                          <a:latin typeface="HGPｺﾞｼｯｸM" panose="020B0600000000000000" pitchFamily="50" charset="-128"/>
                          <a:ea typeface="HGPｺﾞｼｯｸM" panose="020B0600000000000000" pitchFamily="50" charset="-128"/>
                        </a:rPr>
                        <a:t>月には被保険者</a:t>
                      </a:r>
                      <a:r>
                        <a:rPr kumimoji="1" lang="en-US" altLang="ja-JP" sz="1200" dirty="0" smtClean="0">
                          <a:latin typeface="HGPｺﾞｼｯｸM" panose="020B0600000000000000" pitchFamily="50" charset="-128"/>
                          <a:ea typeface="HGPｺﾞｼｯｸM" panose="020B0600000000000000" pitchFamily="50" charset="-128"/>
                        </a:rPr>
                        <a:t>70</a:t>
                      </a:r>
                      <a:r>
                        <a:rPr kumimoji="1" lang="ja-JP" altLang="en-US" sz="1200" dirty="0" smtClean="0">
                          <a:latin typeface="HGPｺﾞｼｯｸM" panose="020B0600000000000000" pitchFamily="50" charset="-128"/>
                          <a:ea typeface="HGPｺﾞｼｯｸM" panose="020B0600000000000000" pitchFamily="50" charset="-128"/>
                        </a:rPr>
                        <a:t>名以上</a:t>
                      </a:r>
                      <a:r>
                        <a:rPr kumimoji="1" lang="en-US" altLang="ja-JP" sz="1200" dirty="0" smtClean="0">
                          <a:latin typeface="HGPｺﾞｼｯｸM" panose="020B0600000000000000" pitchFamily="50" charset="-128"/>
                          <a:ea typeface="HGPｺﾞｼｯｸM" panose="020B0600000000000000" pitchFamily="50" charset="-128"/>
                        </a:rPr>
                        <a:t>100</a:t>
                      </a:r>
                      <a:r>
                        <a:rPr kumimoji="1" lang="ja-JP" altLang="en-US" sz="1200" dirty="0" smtClean="0">
                          <a:latin typeface="HGPｺﾞｼｯｸM" panose="020B0600000000000000" pitchFamily="50" charset="-128"/>
                          <a:ea typeface="HGPｺﾞｼｯｸM" panose="020B0600000000000000" pitchFamily="50" charset="-128"/>
                        </a:rPr>
                        <a:t>名未</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満の未委嘱事業所に対して、郵送と電話による勧奨を実施しました。</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marL="72000" marR="0">
                    <a:solidFill>
                      <a:schemeClr val="bg2"/>
                    </a:solidFill>
                  </a:tcPr>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142932689"/>
              </p:ext>
            </p:extLst>
          </p:nvPr>
        </p:nvGraphicFramePr>
        <p:xfrm>
          <a:off x="1136577" y="1916832"/>
          <a:ext cx="2808313" cy="745716"/>
        </p:xfrm>
        <a:graphic>
          <a:graphicData uri="http://schemas.openxmlformats.org/drawingml/2006/table">
            <a:tbl>
              <a:tblPr firstRow="1" bandRow="1">
                <a:tableStyleId>{5C22544A-7EE6-4342-B048-85BDC9FD1C3A}</a:tableStyleId>
              </a:tblPr>
              <a:tblGrid>
                <a:gridCol w="567792"/>
                <a:gridCol w="555532"/>
                <a:gridCol w="561663"/>
                <a:gridCol w="561663"/>
                <a:gridCol w="561663"/>
              </a:tblGrid>
              <a:tr h="248572">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PｺﾞｼｯｸM" panose="020B0600000000000000" pitchFamily="50" charset="-128"/>
                          <a:ea typeface="HGPｺﾞｼｯｸM" panose="020B0600000000000000" pitchFamily="50" charset="-128"/>
                        </a:rPr>
                        <a:t>健康保険委員の目標増加数（人）</a:t>
                      </a: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marL="36000" marR="36000"/>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marL="36000" marR="36000"/>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marL="36000" marR="36000"/>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marL="36000" marR="36000"/>
                </a:tc>
              </a:tr>
              <a:tr h="248572">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48572">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a:tc>
              </a:tr>
            </a:tbl>
          </a:graphicData>
        </a:graphic>
      </p:graphicFrame>
      <p:grpSp>
        <p:nvGrpSpPr>
          <p:cNvPr id="7" name="グループ化 6"/>
          <p:cNvGrpSpPr/>
          <p:nvPr/>
        </p:nvGrpSpPr>
        <p:grpSpPr>
          <a:xfrm>
            <a:off x="1136576" y="3140968"/>
            <a:ext cx="2558182" cy="2031325"/>
            <a:chOff x="1136576" y="3284984"/>
            <a:chExt cx="2558182" cy="2031325"/>
          </a:xfrm>
        </p:grpSpPr>
        <p:sp>
          <p:nvSpPr>
            <p:cNvPr id="9" name="テキスト ボックス 8"/>
            <p:cNvSpPr txBox="1"/>
            <p:nvPr/>
          </p:nvSpPr>
          <p:spPr>
            <a:xfrm>
              <a:off x="1136576" y="3284984"/>
              <a:ext cx="2558182" cy="2031325"/>
            </a:xfrm>
            <a:prstGeom prst="rect">
              <a:avLst/>
            </a:prstGeom>
            <a:noFill/>
            <a:ln>
              <a:solidFill>
                <a:schemeClr val="tx1">
                  <a:lumMod val="50000"/>
                  <a:lumOff val="50000"/>
                </a:schemeClr>
              </a:solidFill>
              <a:prstDash val="sysDash"/>
            </a:ln>
          </p:spPr>
          <p:txBody>
            <a:bodyPr wrap="square" rIns="36000" rtlCol="0">
              <a:spAutoFit/>
            </a:bodyPr>
            <a:lstStyle/>
            <a:p>
              <a:r>
                <a:rPr lang="ja-JP" altLang="en-US" sz="1050" dirty="0" smtClean="0">
                  <a:latin typeface="HGPｺﾞｼｯｸM" panose="020B0600000000000000" pitchFamily="50" charset="-128"/>
                  <a:ea typeface="HGPｺﾞｼｯｸM" panose="020B0600000000000000" pitchFamily="50" charset="-128"/>
                </a:rPr>
                <a:t>「健康保険委員」</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健康保険事業</a:t>
              </a:r>
              <a:r>
                <a:rPr lang="ja-JP" altLang="en-US" sz="1050" dirty="0" smtClean="0">
                  <a:latin typeface="HGPｺﾞｼｯｸM" panose="020B0600000000000000" pitchFamily="50" charset="-128"/>
                  <a:ea typeface="HGPｺﾞｼｯｸM" panose="020B0600000000000000" pitchFamily="50" charset="-128"/>
                </a:rPr>
                <a:t>の広報のほか、各種事業の推進にご協力いただいており、事業主及び加入者と協会けんぽの距離を縮める橋渡し的役割を担っていただいています。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全国では</a:t>
              </a:r>
              <a:r>
                <a:rPr lang="en-US" altLang="ja-JP" sz="1050" dirty="0" smtClean="0">
                  <a:latin typeface="HGPｺﾞｼｯｸM" panose="020B0600000000000000" pitchFamily="50" charset="-128"/>
                  <a:ea typeface="HGPｺﾞｼｯｸM" panose="020B0600000000000000" pitchFamily="50" charset="-128"/>
                </a:rPr>
                <a:t>96,253</a:t>
              </a:r>
              <a:r>
                <a:rPr lang="ja-JP" altLang="en-US" sz="1050" dirty="0" smtClean="0">
                  <a:latin typeface="HGPｺﾞｼｯｸM" panose="020B0600000000000000" pitchFamily="50" charset="-128"/>
                  <a:ea typeface="HGPｺﾞｼｯｸM" panose="020B0600000000000000" pitchFamily="50" charset="-128"/>
                </a:rPr>
                <a:t>人（平成</a:t>
              </a:r>
              <a:r>
                <a:rPr lang="en-US" altLang="ja-JP" sz="1050" dirty="0">
                  <a:latin typeface="HGPｺﾞｼｯｸM" panose="020B0600000000000000" pitchFamily="50" charset="-128"/>
                  <a:ea typeface="HGPｺﾞｼｯｸM" panose="020B0600000000000000" pitchFamily="50" charset="-128"/>
                </a:rPr>
                <a:t>27</a:t>
              </a:r>
              <a:r>
                <a:rPr lang="ja-JP" altLang="en-US" sz="1050" dirty="0">
                  <a:latin typeface="HGPｺﾞｼｯｸM" panose="020B0600000000000000" pitchFamily="50" charset="-128"/>
                  <a:ea typeface="HGPｺﾞｼｯｸM" panose="020B0600000000000000" pitchFamily="50" charset="-128"/>
                </a:rPr>
                <a:t>年</a:t>
              </a:r>
              <a:r>
                <a:rPr lang="en-US" altLang="ja-JP" sz="1050" dirty="0">
                  <a:latin typeface="HGPｺﾞｼｯｸM" panose="020B0600000000000000" pitchFamily="50" charset="-128"/>
                  <a:ea typeface="HGPｺﾞｼｯｸM" panose="020B0600000000000000" pitchFamily="50" charset="-128"/>
                </a:rPr>
                <a:t>9</a:t>
              </a:r>
              <a:r>
                <a:rPr lang="ja-JP" altLang="en-US" sz="1050" dirty="0">
                  <a:latin typeface="HGPｺﾞｼｯｸM" panose="020B0600000000000000" pitchFamily="50" charset="-128"/>
                  <a:ea typeface="HGPｺﾞｼｯｸM" panose="020B0600000000000000" pitchFamily="50" charset="-128"/>
                </a:rPr>
                <a:t>月末</a:t>
              </a:r>
              <a:r>
                <a:rPr lang="ja-JP" altLang="en-US" sz="1050" dirty="0" smtClean="0">
                  <a:latin typeface="HGPｺﾞｼｯｸM" panose="020B0600000000000000" pitchFamily="50" charset="-128"/>
                  <a:ea typeface="HGPｺﾞｼｯｸM" panose="020B0600000000000000" pitchFamily="50" charset="-128"/>
                </a:rPr>
                <a:t>現在）の方が各都道府県支部長から委嘱されています。</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●事業所数に対する委嘱割合</a:t>
              </a:r>
              <a:r>
                <a:rPr lang="ja-JP" altLang="en-US" sz="1050" dirty="0">
                  <a:latin typeface="HGPｺﾞｼｯｸM" panose="020B0600000000000000" pitchFamily="50" charset="-128"/>
                  <a:ea typeface="HGPｺﾞｼｯｸM" panose="020B0600000000000000" pitchFamily="50" charset="-128"/>
                </a:rPr>
                <a:t>（平成</a:t>
              </a:r>
              <a:r>
                <a:rPr lang="en-US" altLang="ja-JP" sz="1050" dirty="0">
                  <a:latin typeface="HGPｺﾞｼｯｸM" panose="020B0600000000000000" pitchFamily="50" charset="-128"/>
                  <a:ea typeface="HGPｺﾞｼｯｸM" panose="020B0600000000000000" pitchFamily="50" charset="-128"/>
                </a:rPr>
                <a:t>27</a:t>
              </a:r>
              <a:r>
                <a:rPr lang="ja-JP" altLang="en-US" sz="1050" dirty="0" smtClean="0">
                  <a:latin typeface="HGPｺﾞｼｯｸM" panose="020B0600000000000000" pitchFamily="50" charset="-128"/>
                  <a:ea typeface="HGPｺﾞｼｯｸM" panose="020B0600000000000000" pitchFamily="50" charset="-128"/>
                </a:rPr>
                <a:t>年</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a:t>
              </a:r>
              <a:r>
                <a:rPr lang="en-US" altLang="ja-JP" sz="1050" dirty="0" smtClean="0">
                  <a:latin typeface="HGPｺﾞｼｯｸM" panose="020B0600000000000000" pitchFamily="50" charset="-128"/>
                  <a:ea typeface="HGPｺﾞｼｯｸM" panose="020B0600000000000000" pitchFamily="50" charset="-128"/>
                </a:rPr>
                <a:t>3</a:t>
              </a:r>
              <a:r>
                <a:rPr lang="ja-JP" altLang="en-US" sz="1050" dirty="0" smtClean="0">
                  <a:latin typeface="HGPｺﾞｼｯｸM" panose="020B0600000000000000" pitchFamily="50" charset="-128"/>
                  <a:ea typeface="HGPｺﾞｼｯｸM" panose="020B0600000000000000" pitchFamily="50" charset="-128"/>
                </a:rPr>
                <a:t>月末現在）</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　　　全国平均・・・</a:t>
              </a:r>
              <a:r>
                <a:rPr lang="en-US" altLang="ja-JP" sz="1050" dirty="0" smtClean="0">
                  <a:latin typeface="HGPｺﾞｼｯｸM" panose="020B0600000000000000" pitchFamily="50" charset="-128"/>
                  <a:ea typeface="HGPｺﾞｼｯｸM" panose="020B0600000000000000" pitchFamily="50" charset="-128"/>
                </a:rPr>
                <a:t>5.27</a:t>
              </a:r>
              <a:r>
                <a:rPr lang="ja-JP" altLang="en-US" sz="1050" dirty="0" smtClean="0">
                  <a:latin typeface="HGPｺﾞｼｯｸM" panose="020B0600000000000000" pitchFamily="50" charset="-128"/>
                  <a:ea typeface="HGPｺﾞｼｯｸM" panose="020B0600000000000000" pitchFamily="50" charset="-128"/>
                </a:rPr>
                <a:t>％</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　　　岡山</a:t>
              </a:r>
              <a:r>
                <a:rPr lang="ja-JP" altLang="en-US" sz="1050" dirty="0">
                  <a:latin typeface="HGPｺﾞｼｯｸM" panose="020B0600000000000000" pitchFamily="50" charset="-128"/>
                  <a:ea typeface="HGPｺﾞｼｯｸM" panose="020B0600000000000000" pitchFamily="50" charset="-128"/>
                </a:rPr>
                <a:t>支部・・</a:t>
              </a:r>
              <a:r>
                <a:rPr lang="ja-JP" altLang="en-US" sz="1050" dirty="0" smtClean="0">
                  <a:latin typeface="HGPｺﾞｼｯｸM" panose="020B0600000000000000" pitchFamily="50" charset="-128"/>
                  <a:ea typeface="HGPｺﾞｼｯｸM" panose="020B0600000000000000" pitchFamily="50" charset="-128"/>
                </a:rPr>
                <a:t>・</a:t>
              </a:r>
              <a:r>
                <a:rPr lang="en-US" altLang="ja-JP" sz="1050" dirty="0" smtClean="0">
                  <a:latin typeface="HGPｺﾞｼｯｸM" panose="020B0600000000000000" pitchFamily="50" charset="-128"/>
                  <a:ea typeface="HGPｺﾞｼｯｸM" panose="020B0600000000000000" pitchFamily="50" charset="-128"/>
                </a:rPr>
                <a:t>9.44</a:t>
              </a:r>
              <a:r>
                <a:rPr lang="ja-JP" altLang="en-US" sz="1050" dirty="0" smtClean="0">
                  <a:latin typeface="HGPｺﾞｼｯｸM" panose="020B0600000000000000" pitchFamily="50" charset="-128"/>
                  <a:ea typeface="HGPｺﾞｼｯｸM" panose="020B0600000000000000" pitchFamily="50" charset="-128"/>
                </a:rPr>
                <a:t>％</a:t>
              </a:r>
              <a:endParaRPr lang="en-US" altLang="ja-JP" sz="1050" dirty="0" smtClean="0">
                <a:latin typeface="HGPｺﾞｼｯｸM" panose="020B0600000000000000" pitchFamily="50" charset="-128"/>
                <a:ea typeface="HGPｺﾞｼｯｸM" panose="020B0600000000000000" pitchFamily="50" charset="-128"/>
              </a:endParaRPr>
            </a:p>
          </p:txBody>
        </p:sp>
        <p:sp>
          <p:nvSpPr>
            <p:cNvPr id="11" name="左大かっこ 10"/>
            <p:cNvSpPr/>
            <p:nvPr/>
          </p:nvSpPr>
          <p:spPr>
            <a:xfrm>
              <a:off x="1378889" y="4956269"/>
              <a:ext cx="45719" cy="272931"/>
            </a:xfrm>
            <a:prstGeom prst="leftBracket">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aphicFrame>
        <p:nvGraphicFramePr>
          <p:cNvPr id="12" name="グラフ 11"/>
          <p:cNvGraphicFramePr>
            <a:graphicFrameLocks/>
          </p:cNvGraphicFramePr>
          <p:nvPr>
            <p:extLst>
              <p:ext uri="{D42A27DB-BD31-4B8C-83A1-F6EECF244321}">
                <p14:modId xmlns:p14="http://schemas.microsoft.com/office/powerpoint/2010/main" val="2996646105"/>
              </p:ext>
            </p:extLst>
          </p:nvPr>
        </p:nvGraphicFramePr>
        <p:xfrm>
          <a:off x="4808984" y="2796012"/>
          <a:ext cx="4392488" cy="25991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75367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70845797"/>
              </p:ext>
            </p:extLst>
          </p:nvPr>
        </p:nvGraphicFramePr>
        <p:xfrm>
          <a:off x="495374" y="847947"/>
          <a:ext cx="8850114" cy="5293430"/>
        </p:xfrm>
        <a:graphic>
          <a:graphicData uri="http://schemas.openxmlformats.org/drawingml/2006/table">
            <a:tbl>
              <a:tblPr firstRow="1" bandRow="1">
                <a:tableStyleId>{5C22544A-7EE6-4342-B048-85BDC9FD1C3A}</a:tableStyleId>
              </a:tblPr>
              <a:tblGrid>
                <a:gridCol w="424303"/>
                <a:gridCol w="3572889"/>
                <a:gridCol w="4852922"/>
              </a:tblGrid>
              <a:tr h="270910">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286899">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8</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サービス向上のための取組</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000" dirty="0"/>
                    </a:p>
                  </a:txBody>
                  <a:tcPr>
                    <a:solidFill>
                      <a:schemeClr val="tx2">
                        <a:lumMod val="40000"/>
                        <a:lumOff val="60000"/>
                      </a:schemeClr>
                    </a:solidFill>
                  </a:tcPr>
                </a:tc>
              </a:tr>
              <a:tr h="2019834">
                <a:tc>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○お客様の声を踏まえたサービス改善及び満足度の</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向上</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○本部で開催された平成</a:t>
                      </a:r>
                      <a:r>
                        <a:rPr kumimoji="1" lang="en-US" altLang="ja-JP" sz="1200" dirty="0" smtClean="0">
                          <a:latin typeface="HGPｺﾞｼｯｸM" panose="020B0600000000000000" pitchFamily="50" charset="-128"/>
                          <a:ea typeface="HGPｺﾞｼｯｸM" panose="020B0600000000000000" pitchFamily="50" charset="-128"/>
                        </a:rPr>
                        <a:t>26</a:t>
                      </a:r>
                      <a:r>
                        <a:rPr kumimoji="1" lang="ja-JP" altLang="en-US" sz="1200" dirty="0" smtClean="0">
                          <a:latin typeface="HGPｺﾞｼｯｸM" panose="020B0600000000000000" pitchFamily="50" charset="-128"/>
                          <a:ea typeface="HGPｺﾞｼｯｸM" panose="020B0600000000000000" pitchFamily="50" charset="-128"/>
                        </a:rPr>
                        <a:t>年度お客様満足度調査の結果報告及び</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お客様満足度向上研修（</a:t>
                      </a:r>
                      <a:r>
                        <a:rPr kumimoji="1" lang="en-US" altLang="ja-JP" sz="1200" dirty="0" smtClean="0">
                          <a:latin typeface="HGPｺﾞｼｯｸM" panose="020B0600000000000000" pitchFamily="50" charset="-128"/>
                          <a:ea typeface="HGPｺﾞｼｯｸM" panose="020B0600000000000000" pitchFamily="50" charset="-128"/>
                        </a:rPr>
                        <a:t>9/3</a:t>
                      </a:r>
                      <a:r>
                        <a:rPr kumimoji="1" lang="ja-JP" altLang="en-US" sz="1200" dirty="0" smtClean="0">
                          <a:latin typeface="HGPｺﾞｼｯｸM" panose="020B0600000000000000" pitchFamily="50" charset="-128"/>
                          <a:ea typeface="HGPｺﾞｼｯｸM" panose="020B0600000000000000" pitchFamily="50" charset="-128"/>
                        </a:rPr>
                        <a:t>）に参加し、支部内伝達研修を実施しました　　</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9/16</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17</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○サテライト窓口の社労士に対する実務研修を実施しました（</a:t>
                      </a:r>
                      <a:r>
                        <a:rPr kumimoji="1" lang="en-US" altLang="ja-JP" sz="1200" dirty="0" smtClean="0">
                          <a:latin typeface="HGPｺﾞｼｯｸM" panose="020B0600000000000000" pitchFamily="50" charset="-128"/>
                          <a:ea typeface="HGPｺﾞｼｯｸM" panose="020B0600000000000000" pitchFamily="50" charset="-128"/>
                        </a:rPr>
                        <a:t>10/14</a:t>
                      </a:r>
                      <a:r>
                        <a:rPr kumimoji="1" lang="ja-JP" altLang="en-US" sz="1200" dirty="0" smtClean="0">
                          <a:latin typeface="HGPｺﾞｼｯｸM" panose="020B0600000000000000" pitchFamily="50" charset="-128"/>
                          <a:ea typeface="HGPｺﾞｼｯｸM" panose="020B0600000000000000" pitchFamily="50" charset="-128"/>
                        </a:rPr>
                        <a:t>）。</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050" dirty="0" smtClean="0">
                          <a:latin typeface="HGPｺﾞｼｯｸM" panose="020B0600000000000000" pitchFamily="50" charset="-128"/>
                          <a:ea typeface="HGPｺﾞｼｯｸM" panose="020B0600000000000000" pitchFamily="50" charset="-128"/>
                        </a:rPr>
                        <a:t>（参考：平成</a:t>
                      </a:r>
                      <a:r>
                        <a:rPr kumimoji="1" lang="en-US" altLang="ja-JP" sz="1050" dirty="0" smtClean="0">
                          <a:latin typeface="HGPｺﾞｼｯｸM" panose="020B0600000000000000" pitchFamily="50" charset="-128"/>
                          <a:ea typeface="HGPｺﾞｼｯｸM" panose="020B0600000000000000" pitchFamily="50" charset="-128"/>
                        </a:rPr>
                        <a:t>26</a:t>
                      </a:r>
                      <a:r>
                        <a:rPr kumimoji="1" lang="ja-JP" altLang="en-US" sz="1050" dirty="0" smtClean="0">
                          <a:latin typeface="HGPｺﾞｼｯｸM" panose="020B0600000000000000" pitchFamily="50" charset="-128"/>
                          <a:ea typeface="HGPｺﾞｼｯｸM" panose="020B0600000000000000" pitchFamily="50" charset="-128"/>
                        </a:rPr>
                        <a:t>年度満足度）</a:t>
                      </a:r>
                      <a:endParaRPr kumimoji="1" lang="en-US" altLang="ja-JP" sz="1050" dirty="0" smtClean="0">
                        <a:latin typeface="HGPｺﾞｼｯｸM" panose="020B0600000000000000" pitchFamily="50" charset="-128"/>
                        <a:ea typeface="HGPｺﾞｼｯｸM" panose="020B0600000000000000" pitchFamily="50" charset="-128"/>
                      </a:endParaRPr>
                    </a:p>
                    <a:p>
                      <a:r>
                        <a:rPr kumimoji="1" lang="ja-JP" altLang="en-US" sz="1050" dirty="0" smtClean="0">
                          <a:latin typeface="HGPｺﾞｼｯｸM" panose="020B0600000000000000" pitchFamily="50" charset="-128"/>
                          <a:ea typeface="HGPｺﾞｼｯｸM" panose="020B0600000000000000" pitchFamily="50" charset="-128"/>
                        </a:rPr>
                        <a:t>●窓口ｱﾝｹｰﾄ調査：</a:t>
                      </a:r>
                      <a:r>
                        <a:rPr kumimoji="1" lang="en-US" altLang="ja-JP" sz="1050" dirty="0" smtClean="0">
                          <a:latin typeface="HGPｺﾞｼｯｸM" panose="020B0600000000000000" pitchFamily="50" charset="-128"/>
                          <a:ea typeface="HGPｺﾞｼｯｸM" panose="020B0600000000000000" pitchFamily="50" charset="-128"/>
                        </a:rPr>
                        <a:t>97.8</a:t>
                      </a:r>
                      <a:r>
                        <a:rPr kumimoji="1" lang="ja-JP" altLang="en-US" sz="1050" dirty="0" smtClean="0">
                          <a:latin typeface="HGPｺﾞｼｯｸM" panose="020B0600000000000000" pitchFamily="50" charset="-128"/>
                          <a:ea typeface="HGPｺﾞｼｯｸM" panose="020B0600000000000000" pitchFamily="50" charset="-128"/>
                        </a:rPr>
                        <a:t>％（前年</a:t>
                      </a:r>
                      <a:r>
                        <a:rPr kumimoji="1" lang="en-US" altLang="ja-JP" sz="1050" dirty="0" smtClean="0">
                          <a:latin typeface="HGPｺﾞｼｯｸM" panose="020B0600000000000000" pitchFamily="50" charset="-128"/>
                          <a:ea typeface="HGPｺﾞｼｯｸM" panose="020B0600000000000000" pitchFamily="50" charset="-128"/>
                        </a:rPr>
                        <a:t>94.5</a:t>
                      </a:r>
                      <a:r>
                        <a:rPr kumimoji="1" lang="ja-JP" altLang="en-US" sz="1050" dirty="0" smtClean="0">
                          <a:latin typeface="HGPｺﾞｼｯｸM" panose="020B0600000000000000" pitchFamily="50" charset="-128"/>
                          <a:ea typeface="HGPｺﾞｼｯｸM" panose="020B0600000000000000" pitchFamily="50" charset="-128"/>
                        </a:rPr>
                        <a:t>％　</a:t>
                      </a:r>
                      <a:r>
                        <a:rPr kumimoji="1" lang="en-US" altLang="ja-JP" sz="1050" dirty="0" smtClean="0">
                          <a:latin typeface="HGPｺﾞｼｯｸM" panose="020B0600000000000000" pitchFamily="50" charset="-128"/>
                          <a:ea typeface="HGPｺﾞｼｯｸM" panose="020B0600000000000000" pitchFamily="50" charset="-128"/>
                        </a:rPr>
                        <a:t>+3.3</a:t>
                      </a:r>
                      <a:r>
                        <a:rPr kumimoji="1" lang="ja-JP" altLang="en-US" sz="1050" dirty="0" smtClean="0">
                          <a:latin typeface="HGPｺﾞｼｯｸM" panose="020B0600000000000000" pitchFamily="50" charset="-128"/>
                          <a:ea typeface="HGPｺﾞｼｯｸM" panose="020B0600000000000000" pitchFamily="50" charset="-128"/>
                        </a:rPr>
                        <a:t>％）　全支部平均：</a:t>
                      </a:r>
                      <a:r>
                        <a:rPr kumimoji="1" lang="en-US" altLang="ja-JP" sz="1050" dirty="0" smtClean="0">
                          <a:latin typeface="HGPｺﾞｼｯｸM" panose="020B0600000000000000" pitchFamily="50" charset="-128"/>
                          <a:ea typeface="HGPｺﾞｼｯｸM" panose="020B0600000000000000" pitchFamily="50" charset="-128"/>
                        </a:rPr>
                        <a:t>96.9</a:t>
                      </a:r>
                      <a:r>
                        <a:rPr kumimoji="1" lang="ja-JP" altLang="en-US" sz="1050" dirty="0" smtClean="0">
                          <a:latin typeface="HGPｺﾞｼｯｸM" panose="020B0600000000000000" pitchFamily="50" charset="-128"/>
                          <a:ea typeface="HGPｺﾞｼｯｸM" panose="020B0600000000000000" pitchFamily="50" charset="-128"/>
                        </a:rPr>
                        <a:t>％</a:t>
                      </a:r>
                    </a:p>
                    <a:p>
                      <a:r>
                        <a:rPr kumimoji="1" lang="ja-JP" altLang="en-US" sz="1050" dirty="0" smtClean="0">
                          <a:latin typeface="HGPｺﾞｼｯｸM" panose="020B0600000000000000" pitchFamily="50" charset="-128"/>
                          <a:ea typeface="HGPｺﾞｼｯｸM" panose="020B0600000000000000" pitchFamily="50" charset="-128"/>
                        </a:rPr>
                        <a:t>●架電調査：</a:t>
                      </a:r>
                      <a:r>
                        <a:rPr kumimoji="1" lang="en-US" altLang="ja-JP" sz="1050" dirty="0" smtClean="0">
                          <a:latin typeface="HGPｺﾞｼｯｸM" panose="020B0600000000000000" pitchFamily="50" charset="-128"/>
                          <a:ea typeface="HGPｺﾞｼｯｸM" panose="020B0600000000000000" pitchFamily="50" charset="-128"/>
                        </a:rPr>
                        <a:t>62.9</a:t>
                      </a:r>
                      <a:r>
                        <a:rPr kumimoji="1" lang="ja-JP" altLang="en-US" sz="1050" dirty="0" smtClean="0">
                          <a:latin typeface="HGPｺﾞｼｯｸM" panose="020B0600000000000000" pitchFamily="50" charset="-128"/>
                          <a:ea typeface="HGPｺﾞｼｯｸM" panose="020B0600000000000000" pitchFamily="50" charset="-128"/>
                        </a:rPr>
                        <a:t>％（前年</a:t>
                      </a:r>
                      <a:r>
                        <a:rPr kumimoji="1" lang="en-US" altLang="ja-JP" sz="1050" dirty="0" smtClean="0">
                          <a:latin typeface="HGPｺﾞｼｯｸM" panose="020B0600000000000000" pitchFamily="50" charset="-128"/>
                          <a:ea typeface="HGPｺﾞｼｯｸM" panose="020B0600000000000000" pitchFamily="50" charset="-128"/>
                        </a:rPr>
                        <a:t>41.7</a:t>
                      </a:r>
                      <a:r>
                        <a:rPr kumimoji="1" lang="ja-JP" altLang="en-US" sz="1050" dirty="0" smtClean="0">
                          <a:latin typeface="HGPｺﾞｼｯｸM" panose="020B0600000000000000" pitchFamily="50" charset="-128"/>
                          <a:ea typeface="HGPｺﾞｼｯｸM" panose="020B0600000000000000" pitchFamily="50" charset="-128"/>
                        </a:rPr>
                        <a:t>％　</a:t>
                      </a:r>
                      <a:r>
                        <a:rPr kumimoji="1" lang="en-US" altLang="ja-JP" sz="1050" dirty="0" smtClean="0">
                          <a:latin typeface="HGPｺﾞｼｯｸM" panose="020B0600000000000000" pitchFamily="50" charset="-128"/>
                          <a:ea typeface="HGPｺﾞｼｯｸM" panose="020B0600000000000000" pitchFamily="50" charset="-128"/>
                        </a:rPr>
                        <a:t>+21.2</a:t>
                      </a:r>
                      <a:r>
                        <a:rPr kumimoji="1" lang="ja-JP" altLang="en-US" sz="1050" dirty="0" smtClean="0">
                          <a:latin typeface="HGPｺﾞｼｯｸM" panose="020B0600000000000000" pitchFamily="50" charset="-128"/>
                          <a:ea typeface="HGPｺﾞｼｯｸM" panose="020B0600000000000000" pitchFamily="50" charset="-128"/>
                        </a:rPr>
                        <a:t>％）　全支部平均：</a:t>
                      </a:r>
                      <a:r>
                        <a:rPr kumimoji="1" lang="en-US" altLang="ja-JP" sz="1050" dirty="0" smtClean="0">
                          <a:latin typeface="HGPｺﾞｼｯｸM" panose="020B0600000000000000" pitchFamily="50" charset="-128"/>
                          <a:ea typeface="HGPｺﾞｼｯｸM" panose="020B0600000000000000" pitchFamily="50" charset="-128"/>
                        </a:rPr>
                        <a:t>59.9</a:t>
                      </a:r>
                      <a:r>
                        <a:rPr kumimoji="1" lang="ja-JP" altLang="en-US" sz="1050" dirty="0" smtClean="0">
                          <a:latin typeface="HGPｺﾞｼｯｸM" panose="020B0600000000000000" pitchFamily="50" charset="-128"/>
                          <a:ea typeface="HGPｺﾞｼｯｸM" panose="020B0600000000000000" pitchFamily="50" charset="-128"/>
                        </a:rPr>
                        <a:t>％</a:t>
                      </a:r>
                      <a:endParaRPr kumimoji="1" lang="en-US" altLang="ja-JP" sz="105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1100" dirty="0" smtClean="0">
                        <a:latin typeface="HGPｺﾞｼｯｸM" panose="020B0600000000000000" pitchFamily="50" charset="-128"/>
                        <a:ea typeface="HGPｺﾞｼｯｸM" panose="020B0600000000000000" pitchFamily="50" charset="-128"/>
                      </a:endParaRPr>
                    </a:p>
                  </a:txBody>
                  <a:tcPr marR="0">
                    <a:solidFill>
                      <a:schemeClr val="bg2"/>
                    </a:solidFill>
                  </a:tcPr>
                </a:tc>
              </a:tr>
              <a:tr h="2618810">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○健康保険給付に係るサービススタンダードの適正な</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baseline="0" dirty="0" smtClean="0">
                          <a:latin typeface="HGPｺﾞｼｯｸM" panose="020B0600000000000000" pitchFamily="50" charset="-128"/>
                          <a:ea typeface="HGPｺﾞｼｯｸM" panose="020B0600000000000000" pitchFamily="50" charset="-128"/>
                        </a:rPr>
                        <a:t> </a:t>
                      </a:r>
                      <a:r>
                        <a:rPr kumimoji="1" lang="ja-JP" altLang="en-US" sz="1200" dirty="0" smtClean="0">
                          <a:latin typeface="HGPｺﾞｼｯｸM" panose="020B0600000000000000" pitchFamily="50" charset="-128"/>
                          <a:ea typeface="HGPｺﾞｼｯｸM" panose="020B0600000000000000" pitchFamily="50" charset="-128"/>
                        </a:rPr>
                        <a:t>管理及び実施</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1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txBody>
                  <a:tcPr>
                    <a:solidFill>
                      <a:schemeClr val="bg2"/>
                    </a:solidFill>
                  </a:tcPr>
                </a:tc>
              </a:tr>
            </a:tbl>
          </a:graphicData>
        </a:graphic>
      </p:graphicFrame>
      <p:sp>
        <p:nvSpPr>
          <p:cNvPr id="6" name="テキスト ボックス 5"/>
          <p:cNvSpPr txBox="1"/>
          <p:nvPr/>
        </p:nvSpPr>
        <p:spPr>
          <a:xfrm>
            <a:off x="416496" y="404664"/>
            <a:ext cx="4174529" cy="369332"/>
          </a:xfrm>
          <a:prstGeom prst="rect">
            <a:avLst/>
          </a:prstGeom>
          <a:noFill/>
        </p:spPr>
        <p:txBody>
          <a:bodyPr wrap="square" rtlCol="0">
            <a:spAutoFit/>
          </a:bodyPr>
          <a:lstStyle/>
          <a:p>
            <a:r>
              <a:rPr lang="ja-JP" altLang="en-US" dirty="0">
                <a:solidFill>
                  <a:prstClr val="black"/>
                </a:solidFill>
                <a:latin typeface="HGPｺﾞｼｯｸM" panose="020B0600000000000000" pitchFamily="50" charset="-128"/>
                <a:ea typeface="HGPｺﾞｼｯｸM" panose="020B0600000000000000" pitchFamily="50" charset="-128"/>
              </a:rPr>
              <a:t>　</a:t>
            </a:r>
            <a:r>
              <a:rPr lang="en-US" altLang="ja-JP" dirty="0" smtClean="0">
                <a:solidFill>
                  <a:prstClr val="black"/>
                </a:solidFill>
                <a:latin typeface="HGPｺﾞｼｯｸM" panose="020B0600000000000000" pitchFamily="50" charset="-128"/>
                <a:ea typeface="HGPｺﾞｼｯｸM" panose="020B0600000000000000" pitchFamily="50" charset="-128"/>
              </a:rPr>
              <a:t>(</a:t>
            </a:r>
            <a:r>
              <a:rPr lang="ja-JP" altLang="en-US" dirty="0">
                <a:solidFill>
                  <a:prstClr val="black"/>
                </a:solidFill>
                <a:latin typeface="HGPｺﾞｼｯｸM" panose="020B0600000000000000" pitchFamily="50" charset="-128"/>
                <a:ea typeface="HGPｺﾞｼｯｸM" panose="020B0600000000000000" pitchFamily="50" charset="-128"/>
              </a:rPr>
              <a:t>２</a:t>
            </a:r>
            <a:r>
              <a:rPr lang="en-US" altLang="ja-JP" dirty="0" smtClean="0">
                <a:solidFill>
                  <a:prstClr val="black"/>
                </a:solidFill>
                <a:latin typeface="HGPｺﾞｼｯｸM" panose="020B0600000000000000" pitchFamily="50" charset="-128"/>
                <a:ea typeface="HGPｺﾞｼｯｸM" panose="020B0600000000000000" pitchFamily="50" charset="-128"/>
              </a:rPr>
              <a:t>) </a:t>
            </a:r>
            <a:r>
              <a:rPr lang="ja-JP" altLang="en-US" dirty="0" smtClean="0">
                <a:solidFill>
                  <a:prstClr val="black"/>
                </a:solidFill>
                <a:latin typeface="HGPｺﾞｼｯｸM" panose="020B0600000000000000" pitchFamily="50" charset="-128"/>
                <a:ea typeface="HGPｺﾞｼｯｸM" panose="020B0600000000000000" pitchFamily="50" charset="-128"/>
              </a:rPr>
              <a:t>業務グループ関係</a:t>
            </a:r>
            <a:endParaRPr lang="ja-JP" altLang="en-US" dirty="0">
              <a:solidFill>
                <a:prstClr val="black"/>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1"/>
          </p:nvPr>
        </p:nvSpPr>
        <p:spPr/>
        <p:txBody>
          <a:bodyPr/>
          <a:lstStyle/>
          <a:p>
            <a:fld id="{88DE6FA2-4F86-4750-9A4B-1B0AD087C30A}" type="slidenum">
              <a:rPr lang="ja-JP" altLang="en-US" smtClean="0">
                <a:solidFill>
                  <a:prstClr val="black">
                    <a:lumMod val="65000"/>
                    <a:lumOff val="35000"/>
                  </a:prstClr>
                </a:solidFill>
              </a:rPr>
              <a:pPr/>
              <a:t>7</a:t>
            </a:fld>
            <a:endParaRPr lang="ja-JP" altLang="en-US">
              <a:solidFill>
                <a:prstClr val="black">
                  <a:lumMod val="65000"/>
                  <a:lumOff val="35000"/>
                </a:prstClr>
              </a:solidFill>
            </a:endParaRPr>
          </a:p>
        </p:txBody>
      </p:sp>
      <p:sp>
        <p:nvSpPr>
          <p:cNvPr id="11" name="テキスト ボックス 10"/>
          <p:cNvSpPr txBox="1"/>
          <p:nvPr/>
        </p:nvSpPr>
        <p:spPr>
          <a:xfrm>
            <a:off x="4593382" y="5301208"/>
            <a:ext cx="4824114" cy="400110"/>
          </a:xfrm>
          <a:prstGeom prst="rect">
            <a:avLst/>
          </a:prstGeom>
          <a:noFill/>
        </p:spPr>
        <p:txBody>
          <a:bodyPr wrap="square" rtlCol="0">
            <a:spAutoFit/>
          </a:bodyPr>
          <a:lstStyle/>
          <a:p>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所要日数に係る本部提供データが未到達のた</a:t>
            </a:r>
            <a:r>
              <a:rPr lang="ja-JP" altLang="en-US" sz="1000" dirty="0">
                <a:latin typeface="HGPｺﾞｼｯｸM" panose="020B0600000000000000" pitchFamily="50" charset="-128"/>
                <a:ea typeface="HGPｺﾞｼｯｸM" panose="020B0600000000000000" pitchFamily="50" charset="-128"/>
              </a:rPr>
              <a:t>め</a:t>
            </a:r>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6</a:t>
            </a:r>
            <a:r>
              <a:rPr lang="ja-JP" altLang="en-US" sz="1000" dirty="0" smtClean="0">
                <a:latin typeface="HGPｺﾞｼｯｸM" panose="020B0600000000000000" pitchFamily="50" charset="-128"/>
                <a:ea typeface="HGPｺﾞｼｯｸM" panose="020B0600000000000000" pitchFamily="50" charset="-128"/>
              </a:rPr>
              <a:t>月以降は所要日数が不明と</a:t>
            </a:r>
            <a:endParaRPr lang="en-US" altLang="ja-JP" sz="1000" dirty="0" smtClean="0">
              <a:latin typeface="HGPｺﾞｼｯｸM" panose="020B0600000000000000" pitchFamily="50" charset="-128"/>
              <a:ea typeface="HGPｺﾞｼｯｸM" panose="020B0600000000000000" pitchFamily="50" charset="-128"/>
            </a:endParaRPr>
          </a:p>
          <a:p>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なっています。</a:t>
            </a:r>
            <a:endParaRPr lang="ja-JP" altLang="en-US" sz="1000"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4521374" y="3789040"/>
            <a:ext cx="4896122" cy="461665"/>
          </a:xfrm>
          <a:prstGeom prst="rect">
            <a:avLst/>
          </a:prstGeom>
          <a:noFill/>
        </p:spPr>
        <p:txBody>
          <a:bodyPr wrap="square" rtlCol="0">
            <a:spAutoFit/>
          </a:bodyPr>
          <a:lstStyle/>
          <a:p>
            <a:r>
              <a:rPr lang="ja-JP" altLang="en-US" sz="1200" dirty="0" smtClean="0">
                <a:latin typeface="HGPｺﾞｼｯｸM" panose="020B0600000000000000" pitchFamily="50" charset="-128"/>
                <a:ea typeface="HGPｺﾞｼｯｸM" panose="020B0600000000000000" pitchFamily="50" charset="-128"/>
              </a:rPr>
              <a:t>○</a:t>
            </a:r>
            <a:r>
              <a:rPr lang="en-US" altLang="ja-JP" sz="1200" dirty="0" smtClean="0">
                <a:latin typeface="HGPｺﾞｼｯｸM" panose="020B0600000000000000" pitchFamily="50" charset="-128"/>
                <a:ea typeface="HGPｺﾞｼｯｸM" panose="020B0600000000000000" pitchFamily="50" charset="-128"/>
              </a:rPr>
              <a:t>4</a:t>
            </a:r>
            <a:r>
              <a:rPr lang="ja-JP" altLang="en-US" sz="1200" dirty="0" smtClean="0">
                <a:latin typeface="HGPｺﾞｼｯｸM" panose="020B0600000000000000" pitchFamily="50" charset="-128"/>
                <a:ea typeface="HGPｺﾞｼｯｸM" panose="020B0600000000000000" pitchFamily="50" charset="-128"/>
              </a:rPr>
              <a:t>月・</a:t>
            </a:r>
            <a:r>
              <a:rPr lang="en-US" altLang="ja-JP" sz="1200" dirty="0" smtClean="0">
                <a:latin typeface="HGPｺﾞｼｯｸM" panose="020B0600000000000000" pitchFamily="50" charset="-128"/>
                <a:ea typeface="HGPｺﾞｼｯｸM" panose="020B0600000000000000" pitchFamily="50" charset="-128"/>
              </a:rPr>
              <a:t>5</a:t>
            </a:r>
            <a:r>
              <a:rPr lang="ja-JP" altLang="en-US" sz="1200" dirty="0" smtClean="0">
                <a:latin typeface="HGPｺﾞｼｯｸM" panose="020B0600000000000000" pitchFamily="50" charset="-128"/>
                <a:ea typeface="HGPｺﾞｼｯｸM" panose="020B0600000000000000" pitchFamily="50" charset="-128"/>
              </a:rPr>
              <a:t>月は全国平均を大きく上回っており、</a:t>
            </a:r>
            <a:r>
              <a:rPr lang="en-US" altLang="ja-JP" sz="1200" dirty="0" smtClean="0">
                <a:latin typeface="HGPｺﾞｼｯｸM" panose="020B0600000000000000" pitchFamily="50" charset="-128"/>
                <a:ea typeface="HGPｺﾞｼｯｸM" panose="020B0600000000000000" pitchFamily="50" charset="-128"/>
              </a:rPr>
              <a:t>6</a:t>
            </a:r>
            <a:r>
              <a:rPr lang="ja-JP" altLang="en-US" sz="1200" dirty="0" smtClean="0">
                <a:latin typeface="HGPｺﾞｼｯｸM" panose="020B0600000000000000" pitchFamily="50" charset="-128"/>
                <a:ea typeface="HGPｺﾞｼｯｸM" panose="020B0600000000000000" pitchFamily="50" charset="-128"/>
              </a:rPr>
              <a:t>月以降も全国平均より</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 少ない日数で推移しているものと考えています。</a:t>
            </a:r>
            <a:endParaRPr lang="ja-JP" altLang="en-US" sz="1200" dirty="0">
              <a:latin typeface="HGPｺﾞｼｯｸM" panose="020B0600000000000000" pitchFamily="50" charset="-128"/>
              <a:ea typeface="HGPｺﾞｼｯｸM" panose="020B0600000000000000" pitchFamily="50" charset="-128"/>
            </a:endParaRPr>
          </a:p>
        </p:txBody>
      </p:sp>
      <p:grpSp>
        <p:nvGrpSpPr>
          <p:cNvPr id="3" name="グループ化 2"/>
          <p:cNvGrpSpPr/>
          <p:nvPr/>
        </p:nvGrpSpPr>
        <p:grpSpPr>
          <a:xfrm>
            <a:off x="1208584" y="1988840"/>
            <a:ext cx="2520280" cy="738664"/>
            <a:chOff x="968748" y="1988840"/>
            <a:chExt cx="2520280" cy="738664"/>
          </a:xfrm>
        </p:grpSpPr>
        <p:sp>
          <p:nvSpPr>
            <p:cNvPr id="8" name="テキスト ボックス 7"/>
            <p:cNvSpPr txBox="1"/>
            <p:nvPr/>
          </p:nvSpPr>
          <p:spPr>
            <a:xfrm>
              <a:off x="968748" y="1988840"/>
              <a:ext cx="2520280" cy="738664"/>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調査方法</a:t>
              </a:r>
              <a:r>
                <a:rPr lang="ja-JP" altLang="en-US" sz="1050" dirty="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・窓口アンケート</a:t>
              </a:r>
              <a:r>
                <a:rPr lang="ja-JP" altLang="en-US" sz="1050" dirty="0" smtClean="0">
                  <a:latin typeface="HGPｺﾞｼｯｸM" panose="020B0600000000000000" pitchFamily="50" charset="-128"/>
                  <a:ea typeface="HGPｺﾞｼｯｸM" panose="020B0600000000000000" pitchFamily="50" charset="-128"/>
                </a:rPr>
                <a:t>調査</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・訪問覆面調査（調査委託業者）</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　　・架電覆面調査（調査委託業者</a:t>
              </a:r>
              <a:r>
                <a:rPr lang="ja-JP" altLang="en-US" sz="1050" dirty="0" smtClean="0">
                  <a:latin typeface="HGPｺﾞｼｯｸM" panose="020B0600000000000000" pitchFamily="50" charset="-128"/>
                  <a:ea typeface="HGPｺﾞｼｯｸM" panose="020B0600000000000000" pitchFamily="50" charset="-128"/>
                </a:rPr>
                <a:t>）</a:t>
              </a:r>
              <a:endParaRPr lang="en-US" altLang="ja-JP" sz="1050" dirty="0">
                <a:latin typeface="HGPｺﾞｼｯｸM" panose="020B0600000000000000" pitchFamily="50" charset="-128"/>
                <a:ea typeface="HGPｺﾞｼｯｸM" panose="020B0600000000000000" pitchFamily="50" charset="-128"/>
              </a:endParaRPr>
            </a:p>
          </p:txBody>
        </p:sp>
        <p:sp>
          <p:nvSpPr>
            <p:cNvPr id="2" name="左大かっこ 1"/>
            <p:cNvSpPr/>
            <p:nvPr/>
          </p:nvSpPr>
          <p:spPr>
            <a:xfrm>
              <a:off x="1136576" y="2276872"/>
              <a:ext cx="45719" cy="360040"/>
            </a:xfrm>
            <a:prstGeom prst="leftBracket">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テキスト ボックス 12"/>
          <p:cNvSpPr txBox="1"/>
          <p:nvPr/>
        </p:nvSpPr>
        <p:spPr>
          <a:xfrm>
            <a:off x="1170682" y="4437112"/>
            <a:ext cx="2558182" cy="900246"/>
          </a:xfrm>
          <a:prstGeom prst="rect">
            <a:avLst/>
          </a:prstGeom>
          <a:noFill/>
          <a:ln>
            <a:solidFill>
              <a:schemeClr val="tx1">
                <a:lumMod val="50000"/>
                <a:lumOff val="50000"/>
              </a:schemeClr>
            </a:solidFill>
            <a:prstDash val="sysDash"/>
          </a:ln>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サービススタンダード</a:t>
            </a:r>
            <a:r>
              <a:rPr lang="ja-JP" altLang="en-US" sz="1050" dirty="0">
                <a:latin typeface="HGPｺﾞｼｯｸM" panose="020B0600000000000000" pitchFamily="50" charset="-128"/>
                <a:ea typeface="HGPｺﾞｼｯｸM" panose="020B0600000000000000" pitchFamily="50" charset="-128"/>
              </a:rPr>
              <a:t>」</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健康</a:t>
            </a:r>
            <a:r>
              <a:rPr lang="ja-JP" altLang="en-US" sz="1050" dirty="0">
                <a:latin typeface="HGPｺﾞｼｯｸM" panose="020B0600000000000000" pitchFamily="50" charset="-128"/>
                <a:ea typeface="HGPｺﾞｼｯｸM" panose="020B0600000000000000" pitchFamily="50" charset="-128"/>
              </a:rPr>
              <a:t>保険給付申請書の受付からお支払いまでの</a:t>
            </a:r>
            <a:r>
              <a:rPr lang="ja-JP" altLang="en-US" sz="1050" dirty="0" smtClean="0">
                <a:latin typeface="HGPｺﾞｼｯｸM" panose="020B0600000000000000" pitchFamily="50" charset="-128"/>
                <a:ea typeface="HGPｺﾞｼｯｸM" panose="020B0600000000000000" pitchFamily="50" charset="-128"/>
              </a:rPr>
              <a:t>期間としての所要日数の目標（サービススタンダード）を定め、これを</a:t>
            </a:r>
            <a:r>
              <a:rPr lang="en-US" altLang="ja-JP" sz="1050" dirty="0" smtClean="0">
                <a:latin typeface="HGPｺﾞｼｯｸM" panose="020B0600000000000000" pitchFamily="50" charset="-128"/>
                <a:ea typeface="HGPｺﾞｼｯｸM" panose="020B0600000000000000" pitchFamily="50" charset="-128"/>
              </a:rPr>
              <a:t>10</a:t>
            </a:r>
            <a:r>
              <a:rPr lang="ja-JP" altLang="en-US" sz="1050" dirty="0">
                <a:latin typeface="HGPｺﾞｼｯｸM" panose="020B0600000000000000" pitchFamily="50" charset="-128"/>
                <a:ea typeface="HGPｺﾞｼｯｸM" panose="020B0600000000000000" pitchFamily="50" charset="-128"/>
              </a:rPr>
              <a:t>営業日に設定しています</a:t>
            </a:r>
            <a:r>
              <a:rPr lang="ja-JP" altLang="en-US" sz="1050" dirty="0" smtClean="0">
                <a:latin typeface="HGPｺﾞｼｯｸM" panose="020B0600000000000000" pitchFamily="50" charset="-128"/>
                <a:ea typeface="HGPｺﾞｼｯｸM" panose="020B0600000000000000" pitchFamily="50" charset="-128"/>
              </a:rPr>
              <a:t>。</a:t>
            </a:r>
            <a:endParaRPr lang="ja-JP" altLang="en-US" sz="1050" dirty="0">
              <a:latin typeface="HGPｺﾞｼｯｸM" panose="020B0600000000000000" pitchFamily="50" charset="-128"/>
              <a:ea typeface="HGPｺﾞｼｯｸM" panose="020B06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449001546"/>
              </p:ext>
            </p:extLst>
          </p:nvPr>
        </p:nvGraphicFramePr>
        <p:xfrm>
          <a:off x="4613026" y="4371568"/>
          <a:ext cx="4608513" cy="929640"/>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0956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支払いまでの所要日数（日）</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11015">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lnBlToTr w="12700" cap="flat" cmpd="sng" algn="ctr">
                      <a:solidFill>
                        <a:schemeClr val="tx1"/>
                      </a:solidFill>
                      <a:prstDash val="solid"/>
                      <a:round/>
                      <a:headEnd type="none" w="med" len="med"/>
                      <a:tailEnd type="none" w="med" len="med"/>
                    </a:lnBlTo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7.65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7.40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全国平均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8.07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8.16</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 w="12700" cmpd="sng">
                      <a:noFill/>
                    </a:lnB>
                    <a:lnBlToTr w="12700" cap="flat" cmpd="sng" algn="ctr">
                      <a:no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bl>
          </a:graphicData>
        </a:graphic>
      </p:graphicFrame>
    </p:spTree>
    <p:extLst>
      <p:ext uri="{BB962C8B-B14F-4D97-AF65-F5344CB8AC3E}">
        <p14:creationId xmlns:p14="http://schemas.microsoft.com/office/powerpoint/2010/main" val="304474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20637980"/>
              </p:ext>
            </p:extLst>
          </p:nvPr>
        </p:nvGraphicFramePr>
        <p:xfrm>
          <a:off x="495374" y="847946"/>
          <a:ext cx="8850115" cy="5834946"/>
        </p:xfrm>
        <a:graphic>
          <a:graphicData uri="http://schemas.openxmlformats.org/drawingml/2006/table">
            <a:tbl>
              <a:tblPr firstRow="1" bandRow="1">
                <a:tableStyleId>{5C22544A-7EE6-4342-B048-85BDC9FD1C3A}</a:tableStyleId>
              </a:tblPr>
              <a:tblGrid>
                <a:gridCol w="425178"/>
                <a:gridCol w="3572014"/>
                <a:gridCol w="4852923"/>
              </a:tblGrid>
              <a:tr h="287586">
                <a:tc>
                  <a:txBody>
                    <a:bodyPr/>
                    <a:lstStyle/>
                    <a:p>
                      <a:endParaRPr lang="en-US" altLang="ja-JP" sz="1100"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主な取組内容・目標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M" panose="020B0600000000000000" pitchFamily="50" charset="-128"/>
                          <a:ea typeface="HGPｺﾞｼｯｸM" panose="020B0600000000000000" pitchFamily="50" charset="-128"/>
                        </a:rPr>
                        <a:t>実施状況（ポイント）</a:t>
                      </a:r>
                    </a:p>
                  </a:txBody>
                  <a:tcPr/>
                </a:tc>
              </a:tr>
              <a:tr h="287586">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10</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被扶養者資格の再確認</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a:p>
                  </a:txBody>
                  <a:tcPr/>
                </a:tc>
              </a:tr>
              <a:tr h="287586">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○被扶養者資格の再確認リストの提出督促</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endParaRPr kumimoji="1" lang="ja-JP" altLang="en-US" dirty="0"/>
                    </a:p>
                  </a:txBody>
                  <a:tcPr>
                    <a:solidFill>
                      <a:schemeClr val="bg2"/>
                    </a:solidFill>
                  </a:tcPr>
                </a:tc>
              </a:tr>
              <a:tr h="287586">
                <a:tc gridSpan="3">
                  <a:txBody>
                    <a:bodyPr/>
                    <a:lstStyle/>
                    <a:p>
                      <a:r>
                        <a:rPr kumimoji="1" lang="en-US" altLang="ja-JP" sz="1400" b="1" dirty="0" smtClean="0">
                          <a:latin typeface="HGPｺﾞｼｯｸM" panose="020B0600000000000000" pitchFamily="50" charset="-128"/>
                          <a:ea typeface="HGPｺﾞｼｯｸM" panose="020B0600000000000000" pitchFamily="50" charset="-128"/>
                        </a:rPr>
                        <a:t>11</a:t>
                      </a:r>
                      <a:r>
                        <a:rPr kumimoji="1" lang="ja-JP" altLang="en-US" sz="1400" b="1" baseline="0" dirty="0" smtClean="0">
                          <a:latin typeface="HGPｺﾞｼｯｸM" panose="020B0600000000000000" pitchFamily="50" charset="-128"/>
                          <a:ea typeface="HGPｺﾞｼｯｸM" panose="020B0600000000000000" pitchFamily="50" charset="-128"/>
                        </a:rPr>
                        <a:t>  </a:t>
                      </a:r>
                      <a:r>
                        <a:rPr kumimoji="1" lang="ja-JP" altLang="en-US" sz="1400" b="1" dirty="0" smtClean="0">
                          <a:latin typeface="HGPｺﾞｼｯｸM" panose="020B0600000000000000" pitchFamily="50" charset="-128"/>
                          <a:ea typeface="HGPｺﾞｼｯｸM" panose="020B0600000000000000" pitchFamily="50" charset="-128"/>
                        </a:rPr>
                        <a:t>柔道整復施術療養費の審査の強化</a:t>
                      </a:r>
                      <a:endParaRPr kumimoji="1" lang="ja-JP" altLang="en-US" sz="1400" b="1"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hMerge="1">
                  <a:txBody>
                    <a:bodyPr/>
                    <a:lstStyle/>
                    <a:p>
                      <a:endParaRPr kumimoji="1" lang="ja-JP" altLang="en-US" sz="1200" dirty="0"/>
                    </a:p>
                  </a:txBody>
                  <a:tcPr>
                    <a:solidFill>
                      <a:schemeClr val="tx2">
                        <a:lumMod val="40000"/>
                        <a:lumOff val="60000"/>
                      </a:schemeClr>
                    </a:solidFill>
                  </a:tcPr>
                </a:tc>
              </a:tr>
              <a:tr h="2437930">
                <a:tc>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tx2">
                        <a:lumMod val="40000"/>
                        <a:lumOff val="60000"/>
                      </a:schemeClr>
                    </a:solidFill>
                  </a:tcPr>
                </a:tc>
                <a:tc>
                  <a:txBody>
                    <a:bodyPr/>
                    <a:lstStyle/>
                    <a:p>
                      <a:r>
                        <a:rPr kumimoji="1" lang="ja-JP" altLang="en-US" sz="1200" dirty="0" smtClean="0">
                          <a:latin typeface="HGPｺﾞｼｯｸM" panose="020B0600000000000000" pitchFamily="50" charset="-128"/>
                          <a:ea typeface="HGPｺﾞｼｯｸM" panose="020B0600000000000000" pitchFamily="50" charset="-128"/>
                        </a:rPr>
                        <a:t>○適正受診の促進</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ja-JP" altLang="en-US" sz="1200" dirty="0">
                        <a:latin typeface="HGPｺﾞｼｯｸM" panose="020B0600000000000000" pitchFamily="50" charset="-128"/>
                        <a:ea typeface="HGPｺﾞｼｯｸM" panose="020B0600000000000000" pitchFamily="50" charset="-128"/>
                      </a:endParaRPr>
                    </a:p>
                  </a:txBody>
                  <a:tcPr>
                    <a:solidFill>
                      <a:schemeClr val="bg2"/>
                    </a:solidFill>
                  </a:tcPr>
                </a:tc>
                <a:tc>
                  <a:txBody>
                    <a:bodyPr/>
                    <a:lstStyle/>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a:txBody>
                  <a:tcPr>
                    <a:solidFill>
                      <a:schemeClr val="bg2"/>
                    </a:solidFill>
                  </a:tcPr>
                </a:tc>
              </a:tr>
            </a:tbl>
          </a:graphicData>
        </a:graphic>
      </p:graphicFrame>
      <p:sp>
        <p:nvSpPr>
          <p:cNvPr id="8" name="テキスト ボックス 7"/>
          <p:cNvSpPr txBox="1"/>
          <p:nvPr/>
        </p:nvSpPr>
        <p:spPr>
          <a:xfrm>
            <a:off x="4521374" y="3645024"/>
            <a:ext cx="4968130" cy="646331"/>
          </a:xfrm>
          <a:prstGeom prst="rect">
            <a:avLst/>
          </a:prstGeom>
          <a:noFill/>
        </p:spPr>
        <p:txBody>
          <a:bodyPr wrap="square" rtlCol="0">
            <a:spAutoFit/>
          </a:bodyPr>
          <a:lstStyle/>
          <a:p>
            <a:r>
              <a:rPr lang="ja-JP" altLang="en-US" sz="1200" dirty="0">
                <a:latin typeface="HGPｺﾞｼｯｸM" panose="020B0600000000000000" pitchFamily="50" charset="-128"/>
                <a:ea typeface="HGPｺﾞｼｯｸM" panose="020B0600000000000000" pitchFamily="50" charset="-128"/>
              </a:rPr>
              <a:t>○適正受診の観点</a:t>
            </a:r>
            <a:r>
              <a:rPr lang="ja-JP" altLang="en-US" sz="1200" dirty="0" smtClean="0">
                <a:latin typeface="HGPｺﾞｼｯｸM" panose="020B0600000000000000" pitchFamily="50" charset="-128"/>
                <a:ea typeface="HGPｺﾞｼｯｸM" panose="020B0600000000000000" pitchFamily="50" charset="-128"/>
              </a:rPr>
              <a:t>から、施術内容の確認など柔道</a:t>
            </a:r>
            <a:r>
              <a:rPr lang="ja-JP" altLang="en-US" sz="1200" dirty="0">
                <a:latin typeface="HGPｺﾞｼｯｸM" panose="020B0600000000000000" pitchFamily="50" charset="-128"/>
                <a:ea typeface="HGPｺﾞｼｯｸM" panose="020B0600000000000000" pitchFamily="50" charset="-128"/>
              </a:rPr>
              <a:t>整復施術</a:t>
            </a:r>
            <a:r>
              <a:rPr lang="ja-JP" altLang="en-US" sz="1200" dirty="0" smtClean="0">
                <a:latin typeface="HGPｺﾞｼｯｸM" panose="020B0600000000000000" pitchFamily="50" charset="-128"/>
                <a:ea typeface="HGPｺﾞｼｯｸM" panose="020B0600000000000000" pitchFamily="50" charset="-128"/>
              </a:rPr>
              <a:t>療養費</a:t>
            </a:r>
            <a:r>
              <a:rPr lang="ja-JP" altLang="en-US" sz="1200" dirty="0">
                <a:latin typeface="HGPｺﾞｼｯｸM" panose="020B0600000000000000" pitchFamily="50" charset="-128"/>
                <a:ea typeface="HGPｺﾞｼｯｸM" panose="020B0600000000000000" pitchFamily="50" charset="-128"/>
              </a:rPr>
              <a:t>に</a:t>
            </a:r>
            <a:r>
              <a:rPr lang="ja-JP" altLang="en-US" sz="1200" dirty="0" smtClean="0">
                <a:latin typeface="HGPｺﾞｼｯｸM" panose="020B0600000000000000" pitchFamily="50" charset="-128"/>
                <a:ea typeface="HGPｺﾞｼｯｸM" panose="020B0600000000000000" pitchFamily="50" charset="-128"/>
              </a:rPr>
              <a:t>係る</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加入者への照会を強化しています。また、制度周知を継続的</a:t>
            </a:r>
            <a:r>
              <a:rPr lang="ja-JP" altLang="en-US" sz="1200" dirty="0">
                <a:latin typeface="HGPｺﾞｼｯｸM" panose="020B0600000000000000" pitchFamily="50" charset="-128"/>
                <a:ea typeface="HGPｺﾞｼｯｸM" panose="020B0600000000000000" pitchFamily="50" charset="-128"/>
              </a:rPr>
              <a:t>に</a:t>
            </a:r>
            <a:r>
              <a:rPr lang="ja-JP" altLang="en-US" sz="1200" dirty="0" smtClean="0">
                <a:latin typeface="HGPｺﾞｼｯｸM" panose="020B0600000000000000" pitchFamily="50" charset="-128"/>
                <a:ea typeface="HGPｺﾞｼｯｸM" panose="020B0600000000000000" pitchFamily="50" charset="-128"/>
              </a:rPr>
              <a:t>実施して</a:t>
            </a:r>
            <a:endParaRPr lang="en-US" altLang="ja-JP" sz="1200" dirty="0" smtClean="0">
              <a:latin typeface="HGPｺﾞｼｯｸM" panose="020B0600000000000000" pitchFamily="50" charset="-128"/>
              <a:ea typeface="HGPｺﾞｼｯｸM" panose="020B0600000000000000" pitchFamily="50" charset="-128"/>
            </a:endParaRPr>
          </a:p>
          <a:p>
            <a:r>
              <a:rPr lang="en-US" altLang="ja-JP" sz="1200" dirty="0">
                <a:latin typeface="HGPｺﾞｼｯｸM" panose="020B0600000000000000" pitchFamily="50" charset="-128"/>
                <a:ea typeface="HGPｺﾞｼｯｸM" panose="020B0600000000000000" pitchFamily="50" charset="-128"/>
              </a:rPr>
              <a:t> </a:t>
            </a:r>
            <a:r>
              <a:rPr lang="en-US" altLang="ja-JP" sz="1200" dirty="0" smtClean="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います。</a:t>
            </a:r>
            <a:endParaRPr lang="ja-JP" altLang="en-US" sz="12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1"/>
          </p:nvPr>
        </p:nvSpPr>
        <p:spPr>
          <a:xfrm>
            <a:off x="9312746" y="6356351"/>
            <a:ext cx="608806" cy="365125"/>
          </a:xfrm>
        </p:spPr>
        <p:txBody>
          <a:bodyPr/>
          <a:lstStyle/>
          <a:p>
            <a:fld id="{88DE6FA2-4F86-4750-9A4B-1B0AD087C30A}" type="slidenum">
              <a:rPr lang="ja-JP" altLang="en-US" smtClean="0">
                <a:solidFill>
                  <a:prstClr val="black">
                    <a:lumMod val="65000"/>
                    <a:lumOff val="35000"/>
                  </a:prstClr>
                </a:solidFill>
              </a:rPr>
              <a:pPr/>
              <a:t>8</a:t>
            </a:fld>
            <a:endParaRPr lang="ja-JP" altLang="en-US" dirty="0">
              <a:solidFill>
                <a:prstClr val="black">
                  <a:lumMod val="65000"/>
                  <a:lumOff val="35000"/>
                </a:prstClr>
              </a:solidFill>
            </a:endParaRPr>
          </a:p>
        </p:txBody>
      </p:sp>
      <p:sp>
        <p:nvSpPr>
          <p:cNvPr id="13" name="テキスト ボックス 12"/>
          <p:cNvSpPr txBox="1"/>
          <p:nvPr/>
        </p:nvSpPr>
        <p:spPr>
          <a:xfrm>
            <a:off x="4521374" y="1412776"/>
            <a:ext cx="4824114" cy="646331"/>
          </a:xfrm>
          <a:prstGeom prst="rect">
            <a:avLst/>
          </a:prstGeom>
          <a:noFill/>
        </p:spPr>
        <p:txBody>
          <a:bodyPr wrap="square" rtlCol="0">
            <a:spAutoFit/>
          </a:bodyPr>
          <a:lstStyle/>
          <a:p>
            <a:r>
              <a:rPr lang="ja-JP" altLang="en-US" sz="1200" dirty="0" smtClean="0">
                <a:latin typeface="HGPｺﾞｼｯｸM" panose="020B0600000000000000" pitchFamily="50" charset="-128"/>
                <a:ea typeface="HGPｺﾞｼｯｸM" panose="020B0600000000000000" pitchFamily="50" charset="-128"/>
              </a:rPr>
              <a:t>○未提出事業所に対する文書督促を実施しました（小規模事業所を除く約</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en-US" altLang="ja-JP" sz="1200" dirty="0" smtClean="0">
                <a:latin typeface="HGPｺﾞｼｯｸM" panose="020B0600000000000000" pitchFamily="50" charset="-128"/>
                <a:ea typeface="HGPｺﾞｼｯｸM" panose="020B0600000000000000" pitchFamily="50" charset="-128"/>
              </a:rPr>
              <a:t>1,000</a:t>
            </a:r>
            <a:r>
              <a:rPr lang="ja-JP" altLang="en-US" sz="1200" dirty="0" smtClean="0">
                <a:latin typeface="HGPｺﾞｼｯｸM" panose="020B0600000000000000" pitchFamily="50" charset="-128"/>
                <a:ea typeface="HGPｺﾞｼｯｸM" panose="020B0600000000000000" pitchFamily="50" charset="-128"/>
              </a:rPr>
              <a:t>事業所）。あわせて、被保険者数</a:t>
            </a:r>
            <a:r>
              <a:rPr lang="en-US" altLang="ja-JP" sz="1200" dirty="0" smtClean="0">
                <a:latin typeface="HGPｺﾞｼｯｸM" panose="020B0600000000000000" pitchFamily="50" charset="-128"/>
                <a:ea typeface="HGPｺﾞｼｯｸM" panose="020B0600000000000000" pitchFamily="50" charset="-128"/>
              </a:rPr>
              <a:t>100</a:t>
            </a:r>
            <a:r>
              <a:rPr lang="ja-JP" altLang="en-US" sz="1200" dirty="0" smtClean="0">
                <a:latin typeface="HGPｺﾞｼｯｸM" panose="020B0600000000000000" pitchFamily="50" charset="-128"/>
                <a:ea typeface="HGPｺﾞｼｯｸM" panose="020B0600000000000000" pitchFamily="50" charset="-128"/>
              </a:rPr>
              <a:t>人以上</a:t>
            </a:r>
            <a:r>
              <a:rPr lang="ja-JP" altLang="en-US" sz="1200" dirty="0">
                <a:latin typeface="HGPｺﾞｼｯｸM" panose="020B0600000000000000" pitchFamily="50" charset="-128"/>
                <a:ea typeface="HGPｺﾞｼｯｸM" panose="020B0600000000000000" pitchFamily="50" charset="-128"/>
              </a:rPr>
              <a:t>の</a:t>
            </a:r>
            <a:r>
              <a:rPr lang="ja-JP" altLang="en-US" sz="1200" dirty="0" smtClean="0">
                <a:latin typeface="HGPｺﾞｼｯｸM" panose="020B0600000000000000" pitchFamily="50" charset="-128"/>
                <a:ea typeface="HGPｺﾞｼｯｸM" panose="020B0600000000000000" pitchFamily="50" charset="-128"/>
              </a:rPr>
              <a:t>未提出事業所に</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a:latin typeface="HGPｺﾞｼｯｸM" panose="020B0600000000000000" pitchFamily="50" charset="-128"/>
                <a:ea typeface="HGPｺﾞｼｯｸM" panose="020B0600000000000000" pitchFamily="50" charset="-128"/>
              </a:rPr>
              <a:t>　 </a:t>
            </a:r>
            <a:r>
              <a:rPr lang="ja-JP" altLang="en-US" sz="1200" dirty="0" smtClean="0">
                <a:latin typeface="HGPｺﾞｼｯｸM" panose="020B0600000000000000" pitchFamily="50" charset="-128"/>
                <a:ea typeface="HGPｺﾞｼｯｸM" panose="020B0600000000000000" pitchFamily="50" charset="-128"/>
              </a:rPr>
              <a:t>対しては、電話督促を予定</a:t>
            </a:r>
            <a:r>
              <a:rPr lang="ja-JP" altLang="en-US" sz="1200" dirty="0">
                <a:latin typeface="HGPｺﾞｼｯｸM" panose="020B0600000000000000" pitchFamily="50" charset="-128"/>
                <a:ea typeface="HGPｺﾞｼｯｸM" panose="020B0600000000000000" pitchFamily="50" charset="-128"/>
              </a:rPr>
              <a:t>しています</a:t>
            </a:r>
            <a:r>
              <a:rPr lang="ja-JP" altLang="en-US" sz="1200" dirty="0" smtClean="0">
                <a:latin typeface="HGPｺﾞｼｯｸM" panose="020B0600000000000000" pitchFamily="50" charset="-128"/>
                <a:ea typeface="HGPｺﾞｼｯｸM" panose="020B0600000000000000" pitchFamily="50" charset="-128"/>
              </a:rPr>
              <a:t>。</a:t>
            </a:r>
            <a:endParaRPr lang="ja-JP" altLang="en-US" sz="1200"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1109142" y="2564904"/>
            <a:ext cx="2952000" cy="738664"/>
          </a:xfrm>
          <a:prstGeom prst="rect">
            <a:avLst/>
          </a:prstGeom>
          <a:noFill/>
          <a:ln>
            <a:solidFill>
              <a:schemeClr val="tx1">
                <a:lumMod val="50000"/>
                <a:lumOff val="50000"/>
              </a:schemeClr>
            </a:solidFill>
            <a:prstDash val="sysDash"/>
          </a:ln>
        </p:spPr>
        <p:txBody>
          <a:bodyPr wrap="square" rIns="36000"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被扶養者資格の再確認」</a:t>
            </a:r>
            <a:endParaRPr lang="en-US" altLang="ja-JP" sz="1050" dirty="0">
              <a:latin typeface="HGPｺﾞｼｯｸM" panose="020B0600000000000000" pitchFamily="50" charset="-128"/>
              <a:ea typeface="HGPｺﾞｼｯｸM" panose="020B0600000000000000" pitchFamily="50" charset="-128"/>
            </a:endParaRPr>
          </a:p>
          <a:p>
            <a:r>
              <a:rPr lang="ja-JP" altLang="en-US" sz="1050" dirty="0" smtClean="0">
                <a:latin typeface="HGPｺﾞｼｯｸM" panose="020B0600000000000000" pitchFamily="50" charset="-128"/>
                <a:ea typeface="HGPｺﾞｼｯｸM" panose="020B0600000000000000" pitchFamily="50" charset="-128"/>
              </a:rPr>
              <a:t>被</a:t>
            </a:r>
            <a:r>
              <a:rPr lang="ja-JP" altLang="en-US" sz="1050" dirty="0">
                <a:latin typeface="HGPｺﾞｼｯｸM" panose="020B0600000000000000" pitchFamily="50" charset="-128"/>
                <a:ea typeface="HGPｺﾞｼｯｸM" panose="020B0600000000000000" pitchFamily="50" charset="-128"/>
              </a:rPr>
              <a:t>扶養者に該当</a:t>
            </a:r>
            <a:r>
              <a:rPr lang="ja-JP" altLang="en-US" sz="1050" dirty="0" smtClean="0">
                <a:latin typeface="HGPｺﾞｼｯｸM" panose="020B0600000000000000" pitchFamily="50" charset="-128"/>
                <a:ea typeface="HGPｺﾞｼｯｸM" panose="020B0600000000000000" pitchFamily="50" charset="-128"/>
              </a:rPr>
              <a:t>しない</a:t>
            </a:r>
            <a:r>
              <a:rPr lang="ja-JP" altLang="en-US" sz="1050" dirty="0">
                <a:latin typeface="HGPｺﾞｼｯｸM" panose="020B0600000000000000" pitchFamily="50" charset="-128"/>
                <a:ea typeface="HGPｺﾞｼｯｸM" panose="020B0600000000000000" pitchFamily="50" charset="-128"/>
              </a:rPr>
              <a:t>者</a:t>
            </a:r>
            <a:r>
              <a:rPr lang="ja-JP" altLang="en-US" sz="1050" dirty="0" smtClean="0">
                <a:latin typeface="HGPｺﾞｼｯｸM" panose="020B0600000000000000" pitchFamily="50" charset="-128"/>
                <a:ea typeface="HGPｺﾞｼｯｸM" panose="020B0600000000000000" pitchFamily="50" charset="-128"/>
              </a:rPr>
              <a:t>に</a:t>
            </a:r>
            <a:r>
              <a:rPr lang="ja-JP" altLang="en-US" sz="1050" dirty="0">
                <a:latin typeface="HGPｺﾞｼｯｸM" panose="020B0600000000000000" pitchFamily="50" charset="-128"/>
                <a:ea typeface="HGPｺﾞｼｯｸM" panose="020B0600000000000000" pitchFamily="50" charset="-128"/>
              </a:rPr>
              <a:t>よる無資格受診</a:t>
            </a:r>
            <a:r>
              <a:rPr lang="ja-JP" altLang="en-US" sz="1050" dirty="0" smtClean="0">
                <a:latin typeface="HGPｺﾞｼｯｸM" panose="020B0600000000000000" pitchFamily="50" charset="-128"/>
                <a:ea typeface="HGPｺﾞｼｯｸM" panose="020B0600000000000000" pitchFamily="50" charset="-128"/>
              </a:rPr>
              <a:t>の防止や、高齢者</a:t>
            </a:r>
            <a:r>
              <a:rPr lang="ja-JP" altLang="en-US" sz="1050" dirty="0">
                <a:latin typeface="HGPｺﾞｼｯｸM" panose="020B0600000000000000" pitchFamily="50" charset="-128"/>
                <a:ea typeface="HGPｺﾞｼｯｸM" panose="020B0600000000000000" pitchFamily="50" charset="-128"/>
              </a:rPr>
              <a:t>医療制度への拠出</a:t>
            </a:r>
            <a:r>
              <a:rPr lang="ja-JP" altLang="en-US" sz="1050" dirty="0" smtClean="0">
                <a:latin typeface="HGPｺﾞｼｯｸM" panose="020B0600000000000000" pitchFamily="50" charset="-128"/>
                <a:ea typeface="HGPｺﾞｼｯｸM" panose="020B0600000000000000" pitchFamily="50" charset="-128"/>
              </a:rPr>
              <a:t>金（協会けんぽ支出の約</a:t>
            </a:r>
            <a:r>
              <a:rPr lang="en-US" altLang="ja-JP" sz="1050" dirty="0" smtClean="0">
                <a:latin typeface="HGPｺﾞｼｯｸM" panose="020B0600000000000000" pitchFamily="50" charset="-128"/>
                <a:ea typeface="HGPｺﾞｼｯｸM" panose="020B0600000000000000" pitchFamily="50" charset="-128"/>
              </a:rPr>
              <a:t>4</a:t>
            </a:r>
            <a:r>
              <a:rPr lang="ja-JP" altLang="en-US" sz="1050" dirty="0" smtClean="0">
                <a:latin typeface="HGPｺﾞｼｯｸM" panose="020B0600000000000000" pitchFamily="50" charset="-128"/>
                <a:ea typeface="HGPｺﾞｼｯｸM" panose="020B0600000000000000" pitchFamily="50" charset="-128"/>
              </a:rPr>
              <a:t>割）の適正化</a:t>
            </a:r>
            <a:r>
              <a:rPr lang="ja-JP" altLang="en-US" sz="1050" dirty="0">
                <a:latin typeface="HGPｺﾞｼｯｸM" panose="020B0600000000000000" pitchFamily="50" charset="-128"/>
                <a:ea typeface="HGPｺﾞｼｯｸM" panose="020B0600000000000000" pitchFamily="50" charset="-128"/>
              </a:rPr>
              <a:t>が</a:t>
            </a:r>
            <a:r>
              <a:rPr lang="ja-JP" altLang="en-US" sz="1050" dirty="0" smtClean="0">
                <a:latin typeface="HGPｺﾞｼｯｸM" panose="020B0600000000000000" pitchFamily="50" charset="-128"/>
                <a:ea typeface="HGPｺﾞｼｯｸM" panose="020B0600000000000000" pitchFamily="50" charset="-128"/>
              </a:rPr>
              <a:t>目的です。</a:t>
            </a:r>
            <a:endParaRPr lang="en-US" altLang="ja-JP" sz="105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1106091" y="5013176"/>
            <a:ext cx="2952000" cy="1546577"/>
          </a:xfrm>
          <a:prstGeom prst="rect">
            <a:avLst/>
          </a:prstGeom>
          <a:noFill/>
          <a:ln>
            <a:solidFill>
              <a:schemeClr val="tx1">
                <a:lumMod val="50000"/>
                <a:lumOff val="50000"/>
              </a:schemeClr>
            </a:solidFill>
            <a:prstDash val="sysDash"/>
          </a:ln>
        </p:spPr>
        <p:txBody>
          <a:bodyPr wrap="square" rIns="72000" rtlCol="0">
            <a:spAutoFit/>
          </a:bodyPr>
          <a:lstStyle/>
          <a:p>
            <a:r>
              <a:rPr lang="ja-JP" altLang="en-US" sz="1050" dirty="0">
                <a:latin typeface="HGPｺﾞｼｯｸM" panose="020B0600000000000000" pitchFamily="50" charset="-128"/>
                <a:ea typeface="HGPｺﾞｼｯｸM" panose="020B0600000000000000" pitchFamily="50" charset="-128"/>
              </a:rPr>
              <a:t>「</a:t>
            </a:r>
            <a:r>
              <a:rPr lang="ja-JP" altLang="en-US" sz="1050" dirty="0" smtClean="0">
                <a:latin typeface="HGPｺﾞｼｯｸM" panose="020B0600000000000000" pitchFamily="50" charset="-128"/>
                <a:ea typeface="HGPｺﾞｼｯｸM" panose="020B0600000000000000" pitchFamily="50" charset="-128"/>
              </a:rPr>
              <a:t>柔道整復施術療養費」</a:t>
            </a:r>
            <a:endParaRPr lang="en-US" altLang="ja-JP" sz="1050" dirty="0" smtClean="0">
              <a:latin typeface="HGPｺﾞｼｯｸM" panose="020B0600000000000000" pitchFamily="50" charset="-128"/>
              <a:ea typeface="HGPｺﾞｼｯｸM" panose="020B0600000000000000" pitchFamily="50" charset="-128"/>
            </a:endParaRPr>
          </a:p>
          <a:p>
            <a:r>
              <a:rPr lang="ja-JP" altLang="en-US" sz="1050" dirty="0">
                <a:latin typeface="HGPｺﾞｼｯｸM" panose="020B0600000000000000" pitchFamily="50" charset="-128"/>
                <a:ea typeface="HGPｺﾞｼｯｸM" panose="020B0600000000000000" pitchFamily="50" charset="-128"/>
              </a:rPr>
              <a:t>柔道</a:t>
            </a:r>
            <a:r>
              <a:rPr lang="ja-JP" altLang="en-US" sz="1050" dirty="0" smtClean="0">
                <a:latin typeface="HGPｺﾞｼｯｸM" panose="020B0600000000000000" pitchFamily="50" charset="-128"/>
                <a:ea typeface="HGPｺﾞｼｯｸM" panose="020B0600000000000000" pitchFamily="50" charset="-128"/>
              </a:rPr>
              <a:t>整復師の療養費の場合、受領委任払いという方法が認められており、被保険者等が施術の費用を一旦立て替えるのではなく、自己負担分のみを柔道整復師に支払い、残りの費用を柔道整復師が保険者（協会けんぽ等）に請求する仕組みとなっています。また、柔道整復師が作成する療養費支給申請書に受診者自身が被保険者の署名等をすることとなっています。</a:t>
            </a:r>
            <a:endParaRPr lang="en-US" altLang="ja-JP" sz="1050" dirty="0" smtClean="0">
              <a:latin typeface="HGPｺﾞｼｯｸM" panose="020B0600000000000000" pitchFamily="50" charset="-128"/>
              <a:ea typeface="HGPｺﾞｼｯｸM" panose="020B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20751791"/>
              </p:ext>
            </p:extLst>
          </p:nvPr>
        </p:nvGraphicFramePr>
        <p:xfrm>
          <a:off x="1136576" y="1740766"/>
          <a:ext cx="1777504" cy="752130"/>
        </p:xfrm>
        <a:graphic>
          <a:graphicData uri="http://schemas.openxmlformats.org/drawingml/2006/table">
            <a:tbl>
              <a:tblPr firstRow="1" bandRow="1">
                <a:tableStyleId>{5C22544A-7EE6-4342-B048-85BDC9FD1C3A}</a:tableStyleId>
              </a:tblPr>
              <a:tblGrid>
                <a:gridCol w="444376"/>
                <a:gridCol w="444376"/>
                <a:gridCol w="444376"/>
                <a:gridCol w="444376"/>
              </a:tblGrid>
              <a:tr h="211790">
                <a:tc gridSpan="4">
                  <a:txBody>
                    <a:bodyPr/>
                    <a:lstStyle/>
                    <a:p>
                      <a:r>
                        <a:rPr kumimoji="1" lang="ja-JP" altLang="en-US" sz="1000" dirty="0" smtClean="0">
                          <a:latin typeface="HGPｺﾞｼｯｸM" panose="020B0600000000000000" pitchFamily="50" charset="-128"/>
                          <a:ea typeface="HGPｺﾞｼｯｸM" panose="020B0600000000000000" pitchFamily="50" charset="-128"/>
                        </a:rPr>
                        <a:t>目標の提出率（％）</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r>
              <a:tr h="254145">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76.05</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86.96</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r"/>
                      <a:endParaRPr kumimoji="1" lang="ja-JP" altLang="en-US" sz="1000" dirty="0">
                        <a:latin typeface="HGPｺﾞｼｯｸM" panose="020B0600000000000000" pitchFamily="50" charset="-128"/>
                        <a:ea typeface="HGPｺﾞｼｯｸM" panose="020B0600000000000000" pitchFamily="50" charset="-128"/>
                      </a:endParaRPr>
                    </a:p>
                  </a:txBody>
                  <a:tcPr marL="0" marR="0">
                    <a:lnBlToTr w="12700" cap="flat" cmpd="sng" algn="ctr">
                      <a:solidFill>
                        <a:schemeClr val="tx1"/>
                      </a:solidFill>
                      <a:prstDash val="solid"/>
                      <a:round/>
                      <a:headEnd type="none" w="med" len="med"/>
                      <a:tailEnd type="none" w="med" len="med"/>
                    </a:lnBlToTr>
                  </a:tcP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090615765"/>
              </p:ext>
            </p:extLst>
          </p:nvPr>
        </p:nvGraphicFramePr>
        <p:xfrm>
          <a:off x="4664967" y="2131174"/>
          <a:ext cx="4608513" cy="937786"/>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01605">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提出率（％）</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36746">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10</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11</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12</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18900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marT="36000" marB="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71.39</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83.61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84.87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84.87</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86.54</a:t>
                      </a:r>
                    </a:p>
                  </a:txBody>
                  <a:tcPr marL="36000" marR="36000"/>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189004">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97.6</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bl>
          </a:graphicData>
        </a:graphic>
      </p:graphicFrame>
      <p:sp>
        <p:nvSpPr>
          <p:cNvPr id="15" name="テキスト ボックス 14"/>
          <p:cNvSpPr txBox="1"/>
          <p:nvPr/>
        </p:nvSpPr>
        <p:spPr>
          <a:xfrm>
            <a:off x="4592960" y="5320079"/>
            <a:ext cx="4464496" cy="1277273"/>
          </a:xfrm>
          <a:prstGeom prst="rect">
            <a:avLst/>
          </a:prstGeom>
          <a:noFill/>
          <a:ln>
            <a:noFill/>
            <a:prstDash val="sysDash"/>
          </a:ln>
        </p:spPr>
        <p:txBody>
          <a:bodyPr wrap="square" rIns="72000" rtlCol="0">
            <a:spAutoFit/>
          </a:bodyPr>
          <a:lstStyle/>
          <a:p>
            <a:r>
              <a:rPr lang="ja-JP" altLang="en-US" sz="1100" dirty="0" smtClean="0">
                <a:latin typeface="HGPｺﾞｼｯｸE" panose="020B0900000000000000" pitchFamily="50" charset="-128"/>
                <a:ea typeface="HGPｺﾞｼｯｸE" panose="020B0900000000000000" pitchFamily="50" charset="-128"/>
              </a:rPr>
              <a:t>●柔道整復施術療養費に係る照会・制度周知（ポイント）</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➢３部位・１５日</a:t>
            </a:r>
            <a:r>
              <a:rPr lang="ja-JP" altLang="en-US" sz="1100" dirty="0">
                <a:latin typeface="HGPｺﾞｼｯｸM" panose="020B0600000000000000" pitchFamily="50" charset="-128"/>
                <a:ea typeface="HGPｺﾞｼｯｸM" panose="020B0600000000000000" pitchFamily="50" charset="-128"/>
              </a:rPr>
              <a:t>以上の施術に係る患者照会の実施</a:t>
            </a:r>
          </a:p>
          <a:p>
            <a:r>
              <a:rPr lang="ja-JP" altLang="en-US" sz="1100" dirty="0" smtClean="0">
                <a:latin typeface="HGPｺﾞｼｯｸM" panose="020B0600000000000000" pitchFamily="50" charset="-128"/>
                <a:ea typeface="HGPｺﾞｼｯｸM" panose="020B0600000000000000" pitchFamily="50" charset="-128"/>
              </a:rPr>
              <a:t>　➢審査会</a:t>
            </a:r>
            <a:r>
              <a:rPr lang="ja-JP" altLang="en-US" sz="1100" dirty="0">
                <a:latin typeface="HGPｺﾞｼｯｸM" panose="020B0600000000000000" pitchFamily="50" charset="-128"/>
                <a:ea typeface="HGPｺﾞｼｯｸM" panose="020B0600000000000000" pitchFamily="50" charset="-128"/>
              </a:rPr>
              <a:t>での指摘や申請傾向を踏まえ、疑義</a:t>
            </a:r>
            <a:r>
              <a:rPr lang="ja-JP" altLang="en-US" sz="1100" dirty="0" smtClean="0">
                <a:latin typeface="HGPｺﾞｼｯｸM" panose="020B0600000000000000" pitchFamily="50" charset="-128"/>
                <a:ea typeface="HGPｺﾞｼｯｸM" panose="020B0600000000000000" pitchFamily="50" charset="-128"/>
              </a:rPr>
              <a:t>のある施術所に</a:t>
            </a:r>
            <a:r>
              <a:rPr lang="ja-JP" altLang="en-US" sz="1100" dirty="0">
                <a:latin typeface="HGPｺﾞｼｯｸM" panose="020B0600000000000000" pitchFamily="50" charset="-128"/>
                <a:ea typeface="HGPｺﾞｼｯｸM" panose="020B0600000000000000" pitchFamily="50" charset="-128"/>
              </a:rPr>
              <a:t>係る</a:t>
            </a:r>
            <a:r>
              <a:rPr lang="ja-JP" altLang="en-US" sz="1100" dirty="0" smtClean="0">
                <a:latin typeface="HGPｺﾞｼｯｸM" panose="020B0600000000000000" pitchFamily="50" charset="-128"/>
                <a:ea typeface="HGPｺﾞｼｯｸM" panose="020B0600000000000000" pitchFamily="50" charset="-128"/>
              </a:rPr>
              <a:t>積極的   </a:t>
            </a:r>
            <a:endParaRPr lang="en-US" altLang="ja-JP" sz="1100" dirty="0" smtClean="0">
              <a:latin typeface="HGPｺﾞｼｯｸM" panose="020B0600000000000000" pitchFamily="50" charset="-128"/>
              <a:ea typeface="HGPｺﾞｼｯｸM" panose="020B0600000000000000" pitchFamily="50" charset="-128"/>
            </a:endParaRPr>
          </a:p>
          <a:p>
            <a:r>
              <a:rPr lang="en-US" altLang="ja-JP" sz="1100" dirty="0">
                <a:latin typeface="HGPｺﾞｼｯｸM" panose="020B0600000000000000" pitchFamily="50" charset="-128"/>
                <a:ea typeface="HGPｺﾞｼｯｸM" panose="020B0600000000000000" pitchFamily="50" charset="-128"/>
              </a:rPr>
              <a:t> </a:t>
            </a:r>
            <a:r>
              <a:rPr lang="en-US" altLang="ja-JP" sz="1100" dirty="0" smtClean="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な患者</a:t>
            </a:r>
            <a:r>
              <a:rPr lang="ja-JP" altLang="en-US" sz="1100" dirty="0">
                <a:latin typeface="HGPｺﾞｼｯｸM" panose="020B0600000000000000" pitchFamily="50" charset="-128"/>
                <a:ea typeface="HGPｺﾞｼｯｸM" panose="020B0600000000000000" pitchFamily="50" charset="-128"/>
              </a:rPr>
              <a:t>照会を実施</a:t>
            </a:r>
          </a:p>
          <a:p>
            <a:r>
              <a:rPr lang="ja-JP" altLang="en-US" sz="1100" dirty="0" smtClean="0">
                <a:latin typeface="HGPｺﾞｼｯｸM" panose="020B0600000000000000" pitchFamily="50" charset="-128"/>
                <a:ea typeface="HGPｺﾞｼｯｸM" panose="020B0600000000000000" pitchFamily="50" charset="-128"/>
              </a:rPr>
              <a:t>　➢柔道</a:t>
            </a:r>
            <a:r>
              <a:rPr lang="ja-JP" altLang="en-US" sz="1100" dirty="0">
                <a:latin typeface="HGPｺﾞｼｯｸM" panose="020B0600000000000000" pitchFamily="50" charset="-128"/>
                <a:ea typeface="HGPｺﾞｼｯｸM" panose="020B0600000000000000" pitchFamily="50" charset="-128"/>
              </a:rPr>
              <a:t>整復施術療養費の制度周知</a:t>
            </a:r>
          </a:p>
          <a:p>
            <a:r>
              <a:rPr lang="ja-JP" altLang="en-US" sz="1100" dirty="0" smtClean="0">
                <a:latin typeface="HGPｺﾞｼｯｸM" panose="020B0600000000000000" pitchFamily="50" charset="-128"/>
                <a:ea typeface="HGPｺﾞｼｯｸM" panose="020B0600000000000000" pitchFamily="50" charset="-128"/>
              </a:rPr>
              <a:t>　➢加入者</a:t>
            </a:r>
            <a:r>
              <a:rPr lang="ja-JP" altLang="en-US" sz="1100" dirty="0">
                <a:latin typeface="HGPｺﾞｼｯｸM" panose="020B0600000000000000" pitchFamily="50" charset="-128"/>
                <a:ea typeface="HGPｺﾞｼｯｸM" panose="020B0600000000000000" pitchFamily="50" charset="-128"/>
              </a:rPr>
              <a:t>への照会時に</a:t>
            </a:r>
            <a:r>
              <a:rPr lang="ja-JP" altLang="en-US" sz="1100" dirty="0" smtClean="0">
                <a:latin typeface="HGPｺﾞｼｯｸM" panose="020B0600000000000000" pitchFamily="50" charset="-128"/>
                <a:ea typeface="HGPｺﾞｼｯｸM" panose="020B0600000000000000" pitchFamily="50" charset="-128"/>
              </a:rPr>
              <a:t>柔道整復施術</a:t>
            </a:r>
            <a:r>
              <a:rPr lang="ja-JP" altLang="en-US" sz="1100" dirty="0">
                <a:latin typeface="HGPｺﾞｼｯｸM" panose="020B0600000000000000" pitchFamily="50" charset="-128"/>
                <a:ea typeface="HGPｺﾞｼｯｸM" panose="020B0600000000000000" pitchFamily="50" charset="-128"/>
              </a:rPr>
              <a:t>療養費に</a:t>
            </a:r>
            <a:r>
              <a:rPr lang="ja-JP" altLang="en-US" sz="1100" dirty="0" smtClean="0">
                <a:latin typeface="HGPｺﾞｼｯｸM" panose="020B0600000000000000" pitchFamily="50" charset="-128"/>
                <a:ea typeface="HGPｺﾞｼｯｸM" panose="020B0600000000000000" pitchFamily="50" charset="-128"/>
              </a:rPr>
              <a:t>関するチラシ</a:t>
            </a:r>
            <a:r>
              <a:rPr lang="ja-JP" altLang="en-US" sz="1100" dirty="0">
                <a:latin typeface="HGPｺﾞｼｯｸM" panose="020B0600000000000000" pitchFamily="50" charset="-128"/>
                <a:ea typeface="HGPｺﾞｼｯｸM" panose="020B0600000000000000" pitchFamily="50" charset="-128"/>
              </a:rPr>
              <a:t>同封</a:t>
            </a:r>
          </a:p>
          <a:p>
            <a:r>
              <a:rPr lang="ja-JP" altLang="en-US" sz="1100" dirty="0" smtClean="0">
                <a:latin typeface="HGPｺﾞｼｯｸM" panose="020B0600000000000000" pitchFamily="50" charset="-128"/>
                <a:ea typeface="HGPｺﾞｼｯｸM" panose="020B0600000000000000" pitchFamily="50" charset="-128"/>
              </a:rPr>
              <a:t>　➢研修会</a:t>
            </a:r>
            <a:r>
              <a:rPr lang="ja-JP" altLang="en-US" sz="1100" dirty="0">
                <a:latin typeface="HGPｺﾞｼｯｸM" panose="020B0600000000000000" pitchFamily="50" charset="-128"/>
                <a:ea typeface="HGPｺﾞｼｯｸM" panose="020B0600000000000000" pitchFamily="50" charset="-128"/>
              </a:rPr>
              <a:t>、説明会などの機会をとらえた周知</a:t>
            </a:r>
            <a:r>
              <a:rPr lang="ja-JP" altLang="en-US" sz="1100" dirty="0" smtClean="0">
                <a:latin typeface="HGPｺﾞｼｯｸM" panose="020B0600000000000000" pitchFamily="50" charset="-128"/>
                <a:ea typeface="HGPｺﾞｼｯｸM" panose="020B0600000000000000" pitchFamily="50" charset="-128"/>
              </a:rPr>
              <a:t>啓発</a:t>
            </a:r>
            <a:endParaRPr lang="ja-JP" altLang="en-US" sz="1100" dirty="0">
              <a:latin typeface="HGPｺﾞｼｯｸM" panose="020B0600000000000000" pitchFamily="50" charset="-128"/>
              <a:ea typeface="HGPｺﾞｼｯｸM" panose="020B06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79159749"/>
              </p:ext>
            </p:extLst>
          </p:nvPr>
        </p:nvGraphicFramePr>
        <p:xfrm>
          <a:off x="1145190" y="4000803"/>
          <a:ext cx="2592290" cy="767212"/>
        </p:xfrm>
        <a:graphic>
          <a:graphicData uri="http://schemas.openxmlformats.org/drawingml/2006/table">
            <a:tbl>
              <a:tblPr firstRow="1" bandRow="1">
                <a:tableStyleId>{5C22544A-7EE6-4342-B048-85BDC9FD1C3A}</a:tableStyleId>
              </a:tblPr>
              <a:tblGrid>
                <a:gridCol w="518458"/>
                <a:gridCol w="518458"/>
                <a:gridCol w="518458"/>
                <a:gridCol w="518458"/>
                <a:gridCol w="518458"/>
              </a:tblGrid>
              <a:tr h="211790">
                <a:tc gridSpan="5">
                  <a:txBody>
                    <a:bodyPr/>
                    <a:lstStyle/>
                    <a:p>
                      <a:r>
                        <a:rPr kumimoji="1" lang="ja-JP" altLang="en-US" sz="1000" dirty="0" smtClean="0">
                          <a:latin typeface="HGPｺﾞｼｯｸM" panose="020B0600000000000000" pitchFamily="50" charset="-128"/>
                          <a:ea typeface="HGPｺﾞｼｯｸM" panose="020B0600000000000000" pitchFamily="50" charset="-128"/>
                        </a:rPr>
                        <a:t>照会目標件数（件）</a:t>
                      </a:r>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r>
              <a:tr h="269227">
                <a:tc>
                  <a:txBody>
                    <a:bodyPr/>
                    <a:lstStyle/>
                    <a:p>
                      <a:endParaRPr kumimoji="1" lang="ja-JP" altLang="en-US" sz="900" dirty="0">
                        <a:latin typeface="HGPｺﾞｼｯｸM" panose="020B0600000000000000" pitchFamily="50" charset="-128"/>
                        <a:ea typeface="HGPｺﾞｼｯｸM" panose="020B0600000000000000" pitchFamily="50" charset="-128"/>
                      </a:endParaRPr>
                    </a:p>
                  </a:txBody>
                  <a:tcPr marT="36000" marB="36000">
                    <a:solidFill>
                      <a:srgbClr val="D2D6E5"/>
                    </a:solidFill>
                  </a:tcPr>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3</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solidFill>
                      <a:srgbClr val="D2D6E5"/>
                    </a:solidFill>
                  </a:tcPr>
                </a:tc>
              </a:tr>
              <a:tr h="25414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目標</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450</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noFill/>
                      <a:prstDash val="solid"/>
                      <a:round/>
                      <a:headEnd type="none" w="med" len="med"/>
                      <a:tailEnd type="none" w="med" len="med"/>
                    </a:lnBlToTr>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80085408"/>
              </p:ext>
            </p:extLst>
          </p:nvPr>
        </p:nvGraphicFramePr>
        <p:xfrm>
          <a:off x="4592960" y="4299560"/>
          <a:ext cx="4608513" cy="929640"/>
        </p:xfrm>
        <a:graphic>
          <a:graphicData uri="http://schemas.openxmlformats.org/drawingml/2006/table">
            <a:tbl>
              <a:tblPr firstRow="1" bandRow="1">
                <a:tableStyleId>{5C22544A-7EE6-4342-B048-85BDC9FD1C3A}</a:tableStyleId>
              </a:tblPr>
              <a:tblGrid>
                <a:gridCol w="512057"/>
                <a:gridCol w="512057"/>
                <a:gridCol w="512057"/>
                <a:gridCol w="512057"/>
                <a:gridCol w="512057"/>
                <a:gridCol w="512057"/>
                <a:gridCol w="512057"/>
                <a:gridCol w="512057"/>
                <a:gridCol w="512057"/>
              </a:tblGrid>
              <a:tr h="231050">
                <a:tc gridSpan="9">
                  <a:txBody>
                    <a:bodyPr/>
                    <a:lstStyle/>
                    <a:p>
                      <a:r>
                        <a:rPr kumimoji="1" lang="ja-JP" altLang="en-US" sz="1000" dirty="0" smtClean="0">
                          <a:latin typeface="HGPｺﾞｼｯｸM" panose="020B0600000000000000" pitchFamily="50" charset="-128"/>
                          <a:ea typeface="HGPｺﾞｼｯｸM" panose="020B0600000000000000" pitchFamily="50" charset="-128"/>
                        </a:rPr>
                        <a:t>照会件数（件）</a:t>
                      </a:r>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c hMerge="1">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nchor="ctr"/>
                </a:tc>
              </a:tr>
              <a:tr h="211015">
                <a:tc>
                  <a:txBody>
                    <a:bodyPr/>
                    <a:lstStyle/>
                    <a:p>
                      <a:pPr algn="ct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4</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5</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6</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１四半期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7</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8</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9</a:t>
                      </a:r>
                      <a:r>
                        <a:rPr kumimoji="1" lang="ja-JP" altLang="en-US" sz="900" dirty="0" smtClean="0">
                          <a:latin typeface="HGPｺﾞｼｯｸM" panose="020B0600000000000000" pitchFamily="50" charset="-128"/>
                          <a:ea typeface="HGPｺﾞｼｯｸM" panose="020B0600000000000000" pitchFamily="50" charset="-128"/>
                        </a:rPr>
                        <a:t>月</a:t>
                      </a:r>
                      <a:endParaRPr kumimoji="1" lang="ja-JP" altLang="en-US" sz="900" dirty="0">
                        <a:latin typeface="HGPｺﾞｼｯｸM" panose="020B0600000000000000" pitchFamily="50" charset="-128"/>
                        <a:ea typeface="HGPｺﾞｼｯｸM" panose="020B0600000000000000" pitchFamily="50" charset="-128"/>
                      </a:endParaRPr>
                    </a:p>
                  </a:txBody>
                  <a:tcPr marL="0" marR="0"/>
                </a:tc>
                <a:tc>
                  <a:txBody>
                    <a:bodyPr/>
                    <a:lstStyle/>
                    <a:p>
                      <a:pPr algn="ctr"/>
                      <a:r>
                        <a:rPr kumimoji="1" lang="en-US" altLang="ja-JP" sz="900" dirty="0" smtClean="0">
                          <a:latin typeface="HGPｺﾞｼｯｸM" panose="020B0600000000000000" pitchFamily="50" charset="-128"/>
                          <a:ea typeface="HGPｺﾞｼｯｸM" panose="020B0600000000000000" pitchFamily="50" charset="-128"/>
                        </a:rPr>
                        <a:t>2</a:t>
                      </a:r>
                      <a:r>
                        <a:rPr kumimoji="1" lang="ja-JP" altLang="en-US" sz="900" dirty="0" smtClean="0">
                          <a:latin typeface="HGPｺﾞｼｯｸM" panose="020B0600000000000000" pitchFamily="50" charset="-128"/>
                          <a:ea typeface="HGPｺﾞｼｯｸM" panose="020B0600000000000000" pitchFamily="50" charset="-128"/>
                        </a:rPr>
                        <a:t>四半期</a:t>
                      </a:r>
                      <a:endParaRPr kumimoji="1" lang="ja-JP" altLang="en-US" sz="900" dirty="0">
                        <a:latin typeface="HGPｺﾞｼｯｸM" panose="020B0600000000000000" pitchFamily="50" charset="-128"/>
                        <a:ea typeface="HGPｺﾞｼｯｸM" panose="020B0600000000000000" pitchFamily="50" charset="-128"/>
                      </a:endParaRPr>
                    </a:p>
                  </a:txBody>
                  <a:tcPr marL="0" marR="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実績</a:t>
                      </a:r>
                      <a:endParaRPr kumimoji="1" lang="ja-JP" altLang="en-US" sz="900" dirty="0">
                        <a:latin typeface="HGPｺﾞｼｯｸM" panose="020B0600000000000000" pitchFamily="50" charset="-128"/>
                        <a:ea typeface="HGPｺﾞｼｯｸM" panose="020B0600000000000000" pitchFamily="50" charset="-128"/>
                      </a:endParaRPr>
                    </a:p>
                  </a:txBody>
                  <a:tcPr anchor="ctr">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175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215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161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551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151</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22</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295</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468</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r h="211015">
                <a:tc>
                  <a:txBody>
                    <a:bodyPr/>
                    <a:lstStyle/>
                    <a:p>
                      <a:pPr algn="ctr"/>
                      <a:r>
                        <a:rPr kumimoji="1" lang="ja-JP" altLang="en-US" sz="900" dirty="0" smtClean="0">
                          <a:latin typeface="HGPｺﾞｼｯｸM" panose="020B0600000000000000" pitchFamily="50" charset="-128"/>
                          <a:ea typeface="HGPｺﾞｼｯｸM" panose="020B0600000000000000" pitchFamily="50" charset="-128"/>
                        </a:rPr>
                        <a:t>達成率</a:t>
                      </a:r>
                      <a:endParaRPr kumimoji="1" lang="ja-JP" altLang="en-US" sz="900" dirty="0">
                        <a:latin typeface="HGPｺﾞｼｯｸM" panose="020B0600000000000000" pitchFamily="50" charset="-128"/>
                        <a:ea typeface="HGPｺﾞｼｯｸM" panose="020B0600000000000000" pitchFamily="50" charset="-128"/>
                      </a:endParaRPr>
                    </a:p>
                  </a:txBody>
                  <a:tcPr marL="0" marR="0" anchor="ctr">
                    <a:solidFill>
                      <a:srgbClr val="D2D6E5"/>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8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122.4</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endParaRPr kumimoji="1" lang="ja-JP" altLang="en-US" sz="900" dirty="0">
                        <a:latin typeface="HGPｺﾞｼｯｸM" panose="020B0600000000000000" pitchFamily="50" charset="-128"/>
                        <a:ea typeface="HGPｺﾞｼｯｸM" panose="020B0600000000000000" pitchFamily="50" charset="-128"/>
                      </a:endParaRPr>
                    </a:p>
                  </a:txBody>
                  <a:tcPr marL="36000" marR="36000">
                    <a:lnBlToTr w="12700" cap="flat" cmpd="sng" algn="ctr">
                      <a:solidFill>
                        <a:schemeClr val="tx1"/>
                      </a:solidFill>
                      <a:prstDash val="solid"/>
                      <a:round/>
                      <a:headEnd type="none" w="med" len="med"/>
                      <a:tailEnd type="none" w="med" len="med"/>
                    </a:lnBlToTr>
                    <a:solidFill>
                      <a:srgbClr val="EAECF2"/>
                    </a:solidFill>
                  </a:tcPr>
                </a:tc>
                <a:tc>
                  <a:txBody>
                    <a:bodyPr/>
                    <a:lstStyle/>
                    <a:p>
                      <a:pPr algn="r"/>
                      <a:r>
                        <a:rPr kumimoji="1" lang="en-US" altLang="ja-JP" sz="900" dirty="0" smtClean="0">
                          <a:latin typeface="HGPｺﾞｼｯｸM" panose="020B0600000000000000" pitchFamily="50" charset="-128"/>
                          <a:ea typeface="HGPｺﾞｼｯｸM" panose="020B0600000000000000" pitchFamily="50" charset="-128"/>
                        </a:rPr>
                        <a:t>103.3</a:t>
                      </a:r>
                      <a:r>
                        <a:rPr kumimoji="1" lang="ja-JP" altLang="en-US" sz="900" dirty="0" smtClean="0">
                          <a:latin typeface="HGPｺﾞｼｯｸM" panose="020B0600000000000000" pitchFamily="50" charset="-128"/>
                          <a:ea typeface="HGPｺﾞｼｯｸM" panose="020B0600000000000000" pitchFamily="50" charset="-128"/>
                        </a:rPr>
                        <a:t>％</a:t>
                      </a:r>
                      <a:endParaRPr kumimoji="1" lang="ja-JP" altLang="en-US" sz="900" dirty="0">
                        <a:latin typeface="HGPｺﾞｼｯｸM" panose="020B0600000000000000" pitchFamily="50" charset="-128"/>
                        <a:ea typeface="HGPｺﾞｼｯｸM" panose="020B0600000000000000" pitchFamily="50" charset="-128"/>
                      </a:endParaRPr>
                    </a:p>
                  </a:txBody>
                  <a:tcPr marL="36000" marR="36000">
                    <a:solidFill>
                      <a:srgbClr val="D2D6E5"/>
                    </a:solidFill>
                  </a:tcPr>
                </a:tc>
              </a:tr>
            </a:tbl>
          </a:graphicData>
        </a:graphic>
      </p:graphicFrame>
    </p:spTree>
    <p:extLst>
      <p:ext uri="{BB962C8B-B14F-4D97-AF65-F5344CB8AC3E}">
        <p14:creationId xmlns:p14="http://schemas.microsoft.com/office/powerpoint/2010/main" val="3302307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2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6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4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5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7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10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13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9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1_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Executive</Template>
  <TotalTime>14353</TotalTime>
  <Words>3600</Words>
  <Application>Microsoft Office PowerPoint</Application>
  <PresentationFormat>A4 210 x 297 mm</PresentationFormat>
  <Paragraphs>1194</Paragraphs>
  <Slides>22</Slides>
  <Notes>18</Notes>
  <HiddenSlides>0</HiddenSlides>
  <MMClips>0</MMClips>
  <ScaleCrop>false</ScaleCrop>
  <HeadingPairs>
    <vt:vector size="4" baseType="variant">
      <vt:variant>
        <vt:lpstr>テーマ</vt:lpstr>
      </vt:variant>
      <vt:variant>
        <vt:i4>11</vt:i4>
      </vt:variant>
      <vt:variant>
        <vt:lpstr>スライド タイトル</vt:lpstr>
      </vt:variant>
      <vt:variant>
        <vt:i4>22</vt:i4>
      </vt:variant>
    </vt:vector>
  </HeadingPairs>
  <TitlesOfParts>
    <vt:vector size="33" baseType="lpstr">
      <vt:lpstr>エグゼクティブ</vt:lpstr>
      <vt:lpstr>3_エグゼクティブ</vt:lpstr>
      <vt:lpstr>4_エグゼクティブ</vt:lpstr>
      <vt:lpstr>5_エグゼクティブ</vt:lpstr>
      <vt:lpstr>7_エグゼクティブ</vt:lpstr>
      <vt:lpstr>10_エグゼクティブ</vt:lpstr>
      <vt:lpstr>13_エグゼクティブ</vt:lpstr>
      <vt:lpstr>9_エグゼクティブ</vt:lpstr>
      <vt:lpstr>1_エグゼクティブ</vt:lpstr>
      <vt:lpstr>2_エグゼクティブ</vt:lpstr>
      <vt:lpstr>6_エグゼクティブ</vt:lpstr>
      <vt:lpstr>第45回　岡山支部評議会資料</vt:lpstr>
      <vt:lpstr>議題１　平成27年度岡山支部事業実施状況について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議題２　岡山支部事業の課題と今後の方向性について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仲山　学</dc:creator>
  <cp:lastModifiedBy>影森　克博</cp:lastModifiedBy>
  <cp:revision>777</cp:revision>
  <cp:lastPrinted>2015-11-18T23:56:30Z</cp:lastPrinted>
  <dcterms:created xsi:type="dcterms:W3CDTF">2015-06-29T09:18:30Z</dcterms:created>
  <dcterms:modified xsi:type="dcterms:W3CDTF">2015-11-19T00:02:05Z</dcterms:modified>
</cp:coreProperties>
</file>